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6" r:id="rId2"/>
    <p:sldId id="267" r:id="rId3"/>
    <p:sldId id="270" r:id="rId4"/>
    <p:sldId id="273" r:id="rId5"/>
    <p:sldId id="271" r:id="rId6"/>
    <p:sldId id="277" r:id="rId7"/>
    <p:sldId id="274" r:id="rId8"/>
    <p:sldId id="276" r:id="rId9"/>
    <p:sldId id="275" r:id="rId10"/>
    <p:sldId id="272" r:id="rId11"/>
    <p:sldId id="278" r:id="rId12"/>
    <p:sldId id="268"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77" d="100"/>
          <a:sy n="77" d="100"/>
        </p:scale>
        <p:origin x="-1176" y="20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4AF185-20DF-4BAF-A17C-E09C8B68F0BF}" type="datetimeFigureOut">
              <a:rPr lang="en-US" smtClean="0"/>
              <a:t>7/28/2014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B48D71-662C-489F-BCEA-F0ED92A601C0}" type="slidenum">
              <a:rPr lang="en-US" smtClean="0"/>
              <a:t>‹#›</a:t>
            </a:fld>
            <a:endParaRPr lang="en-US"/>
          </a:p>
        </p:txBody>
      </p:sp>
    </p:spTree>
    <p:extLst>
      <p:ext uri="{BB962C8B-B14F-4D97-AF65-F5344CB8AC3E}">
        <p14:creationId xmlns:p14="http://schemas.microsoft.com/office/powerpoint/2010/main" val="3192046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874CF57-4666-4FE1-9FC5-C0CDE843C58E}" type="datetime1">
              <a:rPr lang="en-US" smtClean="0"/>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0D968-753B-43D6-A9F2-0FFB88174A60}"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C47B5B-F2BD-47FA-A49B-689703C25BDE}" type="datetime1">
              <a:rPr lang="en-US" smtClean="0"/>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0D968-753B-43D6-A9F2-0FFB88174A6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49C325F-D91C-427B-BC1C-1D76F3839050}" type="datetime1">
              <a:rPr lang="en-US" smtClean="0"/>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0D968-753B-43D6-A9F2-0FFB88174A6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88BF88-93FC-479F-8A33-354CF319999D}" type="datetime1">
              <a:rPr lang="en-US" smtClean="0"/>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0D968-753B-43D6-A9F2-0FFB88174A60}"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76AF0F-296A-4FED-AC08-CA8B221FD6C4}" type="datetime1">
              <a:rPr lang="en-US" smtClean="0"/>
              <a:t>7/28/2014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80D968-753B-43D6-A9F2-0FFB88174A6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8AE0706-7391-4F19-95BB-3D285A68F97E}" type="datetime1">
              <a:rPr lang="en-US" smtClean="0"/>
              <a:t>7/28/2014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0D968-753B-43D6-A9F2-0FFB88174A60}"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069DDBC-A5FA-4C40-9F35-FD8CF0E1991C}" type="datetime1">
              <a:rPr lang="en-US" smtClean="0"/>
              <a:t>7/28/2014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80D968-753B-43D6-A9F2-0FFB88174A60}"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8E0002F-EBBA-4854-B802-B12B86DED66E}" type="datetime1">
              <a:rPr lang="en-US" smtClean="0"/>
              <a:t>7/28/2014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80D968-753B-43D6-A9F2-0FFB88174A6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3E34CB-F0DB-4A4F-8A3D-A819B029F236}" type="datetime1">
              <a:rPr lang="en-US" smtClean="0"/>
              <a:t>7/28/2014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80D968-753B-43D6-A9F2-0FFB88174A6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CCA158-9B78-4598-923C-803D43B76226}" type="datetime1">
              <a:rPr lang="en-US" smtClean="0"/>
              <a:t>7/28/2014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0D968-753B-43D6-A9F2-0FFB88174A60}"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9D1523-EFE5-4B03-B867-5924C0B46812}" type="datetime1">
              <a:rPr lang="en-US" smtClean="0"/>
              <a:t>7/28/2014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80D968-753B-43D6-A9F2-0FFB88174A60}"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FC8FEE8F-C67E-4BF2-93E7-63E5A619C890}" type="datetime1">
              <a:rPr lang="en-US" smtClean="0"/>
              <a:t>7/28/2014</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4B80D968-753B-43D6-A9F2-0FFB88174A6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dt="0"/>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1295400"/>
            <a:ext cx="7924800" cy="5257800"/>
          </a:xfrm>
        </p:spPr>
        <p:txBody>
          <a:bodyPr>
            <a:normAutofit fontScale="92500" lnSpcReduction="10000"/>
          </a:bodyPr>
          <a:lstStyle/>
          <a:p>
            <a:pPr algn="ctr"/>
            <a:r>
              <a:rPr lang="en-US" sz="2400" b="1" dirty="0" smtClean="0"/>
              <a:t>How to Fund </a:t>
            </a:r>
            <a:r>
              <a:rPr lang="en-US" sz="2400" b="1" dirty="0"/>
              <a:t>Manned Lunar Missions with </a:t>
            </a:r>
            <a:endParaRPr lang="en-US" sz="2400" b="1" dirty="0" smtClean="0"/>
          </a:p>
          <a:p>
            <a:pPr algn="ctr"/>
            <a:r>
              <a:rPr lang="en-US" sz="2400" b="1" dirty="0" smtClean="0"/>
              <a:t>Current </a:t>
            </a:r>
            <a:r>
              <a:rPr lang="en-US" sz="2400" b="1" dirty="0"/>
              <a:t>NASA </a:t>
            </a:r>
            <a:r>
              <a:rPr lang="en-US" sz="2400" b="1" dirty="0" smtClean="0"/>
              <a:t>Budget</a:t>
            </a:r>
          </a:p>
          <a:p>
            <a:endParaRPr lang="en-US" dirty="0" smtClean="0"/>
          </a:p>
          <a:p>
            <a:pPr algn="ctr"/>
            <a:r>
              <a:rPr lang="en-US" sz="2400" dirty="0" smtClean="0"/>
              <a:t>50</a:t>
            </a:r>
            <a:r>
              <a:rPr lang="en-US" sz="2400" baseline="30000" dirty="0" smtClean="0"/>
              <a:t>th</a:t>
            </a:r>
            <a:r>
              <a:rPr lang="en-US" sz="2400" dirty="0" smtClean="0"/>
              <a:t> AIAA-JPC Conference, </a:t>
            </a:r>
          </a:p>
          <a:p>
            <a:pPr algn="ctr"/>
            <a:r>
              <a:rPr lang="en-US" sz="2400" dirty="0" smtClean="0"/>
              <a:t>July 29, 2014</a:t>
            </a:r>
          </a:p>
          <a:p>
            <a:pPr algn="ctr"/>
            <a:r>
              <a:rPr lang="en-US" sz="2400" dirty="0" smtClean="0"/>
              <a:t>Cleveland, </a:t>
            </a:r>
            <a:r>
              <a:rPr lang="en-US" sz="2400" dirty="0" smtClean="0"/>
              <a:t>OH</a:t>
            </a:r>
          </a:p>
          <a:p>
            <a:pPr algn="ctr"/>
            <a:endParaRPr lang="en-US" sz="2400" dirty="0" smtClean="0"/>
          </a:p>
          <a:p>
            <a:pPr algn="ctr"/>
            <a:endParaRPr lang="en-US" sz="2400" dirty="0"/>
          </a:p>
          <a:p>
            <a:r>
              <a:rPr lang="en-US" dirty="0" smtClean="0"/>
              <a:t>Member:  Space Propulsion Synergy Team</a:t>
            </a:r>
          </a:p>
          <a:p>
            <a:r>
              <a:rPr lang="en-US" dirty="0"/>
              <a:t>	</a:t>
            </a:r>
            <a:r>
              <a:rPr lang="en-US" dirty="0" smtClean="0"/>
              <a:t>	http:spacepropulsion.us</a:t>
            </a:r>
            <a:endParaRPr lang="en-US" dirty="0" smtClean="0"/>
          </a:p>
          <a:p>
            <a:endParaRPr lang="en-US" dirty="0" smtClean="0"/>
          </a:p>
          <a:p>
            <a:pPr algn="ctr"/>
            <a:r>
              <a:rPr lang="en-US" dirty="0" smtClean="0"/>
              <a:t>Douglas G. Thorpe, Co-Founder:</a:t>
            </a:r>
          </a:p>
          <a:p>
            <a:pPr algn="ctr"/>
            <a:r>
              <a:rPr lang="en-US" dirty="0" smtClean="0"/>
              <a:t> </a:t>
            </a:r>
            <a:r>
              <a:rPr lang="en-US" dirty="0" smtClean="0"/>
              <a:t>http</a:t>
            </a:r>
            <a:r>
              <a:rPr lang="en-US" dirty="0" smtClean="0"/>
              <a:t>://theUSAparty.com</a:t>
            </a:r>
            <a:endParaRPr lang="en-US" dirty="0" smtClean="0">
              <a:solidFill>
                <a:srgbClr val="FF0000"/>
              </a:solidFill>
            </a:endParaRPr>
          </a:p>
          <a:p>
            <a:endParaRPr lang="en-US" dirty="0">
              <a:solidFill>
                <a:srgbClr val="FF0000"/>
              </a:solidFill>
            </a:endParaRPr>
          </a:p>
        </p:txBody>
      </p:sp>
      <p:sp>
        <p:nvSpPr>
          <p:cNvPr id="2" name="Title 1"/>
          <p:cNvSpPr>
            <a:spLocks noGrp="1"/>
          </p:cNvSpPr>
          <p:nvPr>
            <p:ph type="ctrTitle"/>
          </p:nvPr>
        </p:nvSpPr>
        <p:spPr>
          <a:xfrm>
            <a:off x="914400" y="533401"/>
            <a:ext cx="7175351" cy="9144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3200" dirty="0" smtClean="0">
                <a:effectLst/>
                <a:latin typeface="Times New Roman"/>
                <a:ea typeface="Calibri"/>
                <a:cs typeface="Times New Roman"/>
              </a:rPr>
              <a:t>SPACE BILLETS</a:t>
            </a:r>
            <a:endParaRPr lang="en-US" sz="3200" dirty="0"/>
          </a:p>
        </p:txBody>
      </p:sp>
    </p:spTree>
    <p:extLst>
      <p:ext uri="{BB962C8B-B14F-4D97-AF65-F5344CB8AC3E}">
        <p14:creationId xmlns:p14="http://schemas.microsoft.com/office/powerpoint/2010/main" val="3124168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612557"/>
            <a:ext cx="8763000" cy="4940643"/>
          </a:xfrm>
        </p:spPr>
        <p:txBody>
          <a:bodyPr>
            <a:normAutofit lnSpcReduction="10000"/>
          </a:bodyPr>
          <a:lstStyle/>
          <a:p>
            <a:pPr marL="342900" lvl="0" indent="-342900">
              <a:buFont typeface="Arial" pitchFamily="34" charset="0"/>
              <a:buChar char="•"/>
            </a:pPr>
            <a:r>
              <a:rPr lang="en-US" sz="2400" b="1" dirty="0" smtClean="0">
                <a:solidFill>
                  <a:schemeClr val="tx1"/>
                </a:solidFill>
                <a:latin typeface="Times New Roman" panose="02020603050405020304" pitchFamily="18" charset="0"/>
                <a:cs typeface="Times New Roman" panose="02020603050405020304" pitchFamily="18" charset="0"/>
              </a:rPr>
              <a:t>Because they can </a:t>
            </a:r>
            <a:r>
              <a:rPr lang="en-US" sz="2400" b="1" dirty="0" smtClean="0">
                <a:solidFill>
                  <a:srgbClr val="FF0000"/>
                </a:solidFill>
                <a:latin typeface="Times New Roman" panose="02020603050405020304" pitchFamily="18" charset="0"/>
                <a:cs typeface="Times New Roman" panose="02020603050405020304" pitchFamily="18" charset="0"/>
              </a:rPr>
              <a:t>make more profit </a:t>
            </a:r>
            <a:r>
              <a:rPr lang="en-US" sz="2400" b="1" dirty="0" smtClean="0">
                <a:solidFill>
                  <a:schemeClr val="tx1"/>
                </a:solidFill>
                <a:latin typeface="Times New Roman" panose="02020603050405020304" pitchFamily="18" charset="0"/>
                <a:cs typeface="Times New Roman" panose="02020603050405020304" pitchFamily="18" charset="0"/>
              </a:rPr>
              <a:t>than the Cost Plus 9% contracts. </a:t>
            </a:r>
            <a:r>
              <a:rPr lang="en-US" sz="2000" b="1" dirty="0" smtClean="0">
                <a:solidFill>
                  <a:schemeClr val="tx1"/>
                </a:solidFill>
                <a:latin typeface="Times New Roman" panose="02020603050405020304" pitchFamily="18" charset="0"/>
                <a:cs typeface="Times New Roman" panose="02020603050405020304" pitchFamily="18" charset="0"/>
              </a:rPr>
              <a:t>$3.56B yields only $320.4M profit via Cost Plus</a:t>
            </a:r>
            <a:endParaRPr lang="en-US" sz="2400" b="1" dirty="0" smtClean="0">
              <a:solidFill>
                <a:schemeClr val="tx1"/>
              </a:solidFill>
              <a:latin typeface="Times New Roman" panose="02020603050405020304" pitchFamily="18" charset="0"/>
              <a:cs typeface="Times New Roman" panose="02020603050405020304" pitchFamily="18" charset="0"/>
            </a:endParaRPr>
          </a:p>
          <a:p>
            <a:pPr marL="342900" lvl="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At the 11:00am presentation: 10 ton payload can be placed into LEO at marginal cost of &lt;$1M @ 250 missions/year.</a:t>
            </a:r>
          </a:p>
          <a:p>
            <a:pPr marL="800100" lvl="1" indent="-342900" algn="l">
              <a:buFont typeface="Courier New"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10 ton payload to LEO = 1 Space Billet worth $20M so gross profit &gt; 95%</a:t>
            </a:r>
          </a:p>
          <a:p>
            <a:pPr marL="342900" lvl="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10 ton payload transported from LEO to TLI orbit via momentum tether</a:t>
            </a:r>
          </a:p>
          <a:p>
            <a:pPr marL="800100" lvl="1" indent="-342900" algn="l">
              <a:buFont typeface="Courier New"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10 ton payload from LEO to TLI = 1.6 Space Billets = $32M so gross profit &gt;95%</a:t>
            </a:r>
          </a:p>
          <a:p>
            <a:pPr marL="342900" lvl="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10 ton payload transported from TLI orbit to Lunar surface via ????</a:t>
            </a:r>
          </a:p>
          <a:p>
            <a:pPr marL="800100" lvl="1" indent="-342900" algn="l">
              <a:buFont typeface="Courier New"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10 ton payload from TLI to Lunar surface = 2.4 Space Billets = $48M; profit = ?</a:t>
            </a:r>
          </a:p>
          <a:p>
            <a:pPr marL="342900" lvl="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If 10 ton payload is a partial section of lunar hotel for 4 astronauts</a:t>
            </a:r>
          </a:p>
          <a:p>
            <a:pPr marL="800100" lvl="1" indent="-342900" algn="l">
              <a:buFont typeface="Courier New"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Lunar hotel for 20 astronauts * 10 weeks each = 52 Space Billets = $1.04B per year </a:t>
            </a:r>
          </a:p>
          <a:p>
            <a:pPr marL="800100" lvl="1" indent="-342900" algn="l">
              <a:buFont typeface="Courier New"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Cost to transport 10 ton lunar hotel module from earth to lunar surface = $200M</a:t>
            </a:r>
          </a:p>
          <a:p>
            <a:pPr marL="800100" lvl="1" indent="-342900" algn="l">
              <a:buFont typeface="Courier New"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BTW:  Weight </a:t>
            </a:r>
            <a:r>
              <a:rPr lang="en-US" sz="1800" dirty="0">
                <a:solidFill>
                  <a:schemeClr val="tx1"/>
                </a:solidFill>
                <a:latin typeface="Times New Roman" panose="02020603050405020304" pitchFamily="18" charset="0"/>
                <a:cs typeface="Times New Roman" panose="02020603050405020304" pitchFamily="18" charset="0"/>
              </a:rPr>
              <a:t>of Bigelow BA-220 = 22 </a:t>
            </a:r>
            <a:r>
              <a:rPr lang="en-US" sz="1800" dirty="0" smtClean="0">
                <a:solidFill>
                  <a:schemeClr val="tx1"/>
                </a:solidFill>
                <a:latin typeface="Times New Roman" panose="02020603050405020304" pitchFamily="18" charset="0"/>
                <a:cs typeface="Times New Roman" panose="02020603050405020304" pitchFamily="18" charset="0"/>
              </a:rPr>
              <a:t>ton</a:t>
            </a:r>
            <a:endParaRPr lang="en-US" sz="1800" dirty="0">
              <a:solidFill>
                <a:schemeClr val="tx1"/>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609600" y="304800"/>
            <a:ext cx="8153400" cy="10668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3200" dirty="0" smtClean="0">
                <a:effectLst/>
                <a:latin typeface="Times New Roman"/>
                <a:cs typeface="Times New Roman"/>
              </a:rPr>
              <a:t>But why should the big aerospace companies support Space Billets</a:t>
            </a:r>
            <a:endParaRPr lang="en-US" sz="3200" dirty="0"/>
          </a:p>
        </p:txBody>
      </p:sp>
    </p:spTree>
    <p:extLst>
      <p:ext uri="{BB962C8B-B14F-4D97-AF65-F5344CB8AC3E}">
        <p14:creationId xmlns:p14="http://schemas.microsoft.com/office/powerpoint/2010/main" val="18964441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066800"/>
            <a:ext cx="8763000" cy="5638800"/>
          </a:xfrm>
        </p:spPr>
        <p:txBody>
          <a:bodyPr>
            <a:normAutofit/>
          </a:bodyPr>
          <a:lstStyle/>
          <a:p>
            <a:pPr lvl="0"/>
            <a:r>
              <a:rPr lang="en-US" sz="2400" dirty="0" smtClean="0">
                <a:solidFill>
                  <a:schemeClr val="tx1"/>
                </a:solidFill>
                <a:latin typeface="Times New Roman" panose="02020603050405020304" pitchFamily="18" charset="0"/>
                <a:cs typeface="Times New Roman" panose="02020603050405020304" pitchFamily="18" charset="0"/>
              </a:rPr>
              <a:t>The best outcome from implementing a Space Billets program is:</a:t>
            </a:r>
          </a:p>
          <a:p>
            <a:pPr marL="800100" lvl="1" indent="-342900" algn="l">
              <a:buFont typeface="Arial" pitchFamily="34" charset="0"/>
              <a:buChar char="•"/>
            </a:pPr>
            <a:r>
              <a:rPr lang="en-US" dirty="0">
                <a:solidFill>
                  <a:schemeClr val="tx1"/>
                </a:solidFill>
                <a:latin typeface="Times New Roman" panose="02020603050405020304" pitchFamily="18" charset="0"/>
                <a:cs typeface="Times New Roman" panose="02020603050405020304" pitchFamily="18" charset="0"/>
              </a:rPr>
              <a:t>That Space Billets will become obsolete for missions to LEO and even the moon in just a few years.</a:t>
            </a:r>
          </a:p>
          <a:p>
            <a:pPr marL="800100" lvl="1" indent="-342900" algn="l">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That the owner of the Lunar Base informs NASA that Lunar Base Alpha is already booked with space tourists for most of next year, does NASA want them to launch a new lunar base? </a:t>
            </a:r>
          </a:p>
          <a:p>
            <a:pPr marL="800100" lvl="1" indent="-342900" algn="l">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That politicians and the space industry will stop promoting a grand government launch vehicle or space station because “</a:t>
            </a:r>
            <a:r>
              <a:rPr lang="en-US" b="1" i="1" dirty="0" smtClean="0">
                <a:solidFill>
                  <a:schemeClr val="tx1"/>
                </a:solidFill>
                <a:latin typeface="Times New Roman" panose="02020603050405020304" pitchFamily="18" charset="0"/>
                <a:cs typeface="Times New Roman" panose="02020603050405020304" pitchFamily="18" charset="0"/>
              </a:rPr>
              <a:t>it will create jobs!” </a:t>
            </a:r>
            <a:r>
              <a:rPr lang="en-US" dirty="0" smtClean="0">
                <a:solidFill>
                  <a:schemeClr val="tx1"/>
                </a:solidFill>
                <a:latin typeface="Times New Roman" panose="02020603050405020304" pitchFamily="18" charset="0"/>
                <a:cs typeface="Times New Roman" panose="02020603050405020304" pitchFamily="18" charset="0"/>
              </a:rPr>
              <a:t>but instead, will start thinking about what will we do once we get there.</a:t>
            </a:r>
          </a:p>
          <a:p>
            <a:pPr marL="1257300" lvl="2"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Boeing didn’t start the 787 aircraft program to “</a:t>
            </a:r>
            <a:r>
              <a:rPr lang="en-US" b="1" i="1" dirty="0" smtClean="0">
                <a:solidFill>
                  <a:schemeClr val="tx1"/>
                </a:solidFill>
                <a:latin typeface="Times New Roman" panose="02020603050405020304" pitchFamily="18" charset="0"/>
                <a:cs typeface="Times New Roman" panose="02020603050405020304" pitchFamily="18" charset="0"/>
              </a:rPr>
              <a:t>create more jobs</a:t>
            </a:r>
            <a:r>
              <a:rPr lang="en-US" dirty="0" smtClean="0">
                <a:solidFill>
                  <a:schemeClr val="tx1"/>
                </a:solidFill>
                <a:latin typeface="Times New Roman" panose="02020603050405020304" pitchFamily="18" charset="0"/>
                <a:cs typeface="Times New Roman" panose="02020603050405020304" pitchFamily="18" charset="0"/>
              </a:rPr>
              <a:t>”</a:t>
            </a:r>
          </a:p>
          <a:p>
            <a:pPr marL="800100" lvl="1" indent="-342900" algn="l">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That the American people will demand that NASA’s funding is doubled so more Space Billets will carry us to Venus and beyond. </a:t>
            </a:r>
          </a:p>
        </p:txBody>
      </p:sp>
      <p:sp>
        <p:nvSpPr>
          <p:cNvPr id="2" name="Title 1"/>
          <p:cNvSpPr>
            <a:spLocks noGrp="1"/>
          </p:cNvSpPr>
          <p:nvPr>
            <p:ph type="ctrTitle"/>
          </p:nvPr>
        </p:nvSpPr>
        <p:spPr>
          <a:xfrm>
            <a:off x="609600" y="304800"/>
            <a:ext cx="8153400" cy="8382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3200" dirty="0" smtClean="0">
                <a:effectLst/>
                <a:latin typeface="Times New Roman"/>
                <a:cs typeface="Times New Roman"/>
              </a:rPr>
              <a:t>What we hope to Accomplish</a:t>
            </a:r>
            <a:endParaRPr lang="en-US" sz="3200" dirty="0"/>
          </a:p>
        </p:txBody>
      </p:sp>
    </p:spTree>
    <p:extLst>
      <p:ext uri="{BB962C8B-B14F-4D97-AF65-F5344CB8AC3E}">
        <p14:creationId xmlns:p14="http://schemas.microsoft.com/office/powerpoint/2010/main" val="23081805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7101" y="838200"/>
            <a:ext cx="9067800" cy="6019800"/>
          </a:xfrm>
        </p:spPr>
        <p:txBody>
          <a:bodyPr>
            <a:normAutofit fontScale="92500" lnSpcReduction="20000"/>
          </a:bodyPr>
          <a:lstStyle/>
          <a:p>
            <a:r>
              <a:rPr lang="en-US" sz="2300" b="1" dirty="0" smtClean="0">
                <a:solidFill>
                  <a:schemeClr val="tx1"/>
                </a:solidFill>
                <a:latin typeface="Times New Roman" pitchFamily="18" charset="0"/>
                <a:cs typeface="Times New Roman" pitchFamily="18" charset="0"/>
              </a:rPr>
              <a:t>3</a:t>
            </a:r>
            <a:r>
              <a:rPr lang="en-US" sz="2300" b="1" baseline="30000" dirty="0" smtClean="0">
                <a:solidFill>
                  <a:schemeClr val="tx1"/>
                </a:solidFill>
                <a:latin typeface="Times New Roman" pitchFamily="18" charset="0"/>
                <a:cs typeface="Times New Roman" pitchFamily="18" charset="0"/>
              </a:rPr>
              <a:t>rd</a:t>
            </a:r>
            <a:r>
              <a:rPr lang="en-US" sz="2300" b="1" dirty="0" smtClean="0">
                <a:solidFill>
                  <a:schemeClr val="tx1"/>
                </a:solidFill>
                <a:latin typeface="Times New Roman" pitchFamily="18" charset="0"/>
                <a:cs typeface="Times New Roman" pitchFamily="18" charset="0"/>
              </a:rPr>
              <a:t> in Series of 5 papers on Cheap Access to Space</a:t>
            </a:r>
          </a:p>
          <a:p>
            <a:pPr marL="342900" indent="-342900">
              <a:buFont typeface="Arial" panose="020B0604020202020204" pitchFamily="34" charset="0"/>
              <a:buChar char="•"/>
            </a:pPr>
            <a:r>
              <a:rPr lang="en-US" dirty="0" smtClean="0">
                <a:solidFill>
                  <a:schemeClr val="tx1"/>
                </a:solidFill>
                <a:latin typeface="Times New Roman" pitchFamily="18" charset="0"/>
                <a:cs typeface="Times New Roman" pitchFamily="18" charset="0"/>
              </a:rPr>
              <a:t>Goal </a:t>
            </a:r>
            <a:r>
              <a:rPr lang="en-US" dirty="0">
                <a:solidFill>
                  <a:schemeClr val="tx1"/>
                </a:solidFill>
                <a:latin typeface="Times New Roman" pitchFamily="18" charset="0"/>
                <a:cs typeface="Times New Roman" pitchFamily="18" charset="0"/>
              </a:rPr>
              <a:t>of this paper is to show the economic advantages of </a:t>
            </a:r>
            <a:r>
              <a:rPr lang="en-US" dirty="0" smtClean="0">
                <a:solidFill>
                  <a:schemeClr val="tx1"/>
                </a:solidFill>
                <a:latin typeface="Times New Roman" pitchFamily="18" charset="0"/>
                <a:cs typeface="Times New Roman" pitchFamily="18" charset="0"/>
              </a:rPr>
              <a:t>establishing long-term Space Markets with high flights rates and firm-fixed prices for payment for completion</a:t>
            </a:r>
          </a:p>
          <a:p>
            <a:pPr marL="342900" indent="-342900">
              <a:buFont typeface="Arial" panose="020B0604020202020204" pitchFamily="34" charset="0"/>
              <a:buChar char="•"/>
            </a:pPr>
            <a:r>
              <a:rPr lang="en-US" dirty="0" smtClean="0">
                <a:solidFill>
                  <a:schemeClr val="tx1"/>
                </a:solidFill>
                <a:latin typeface="Times New Roman" pitchFamily="18" charset="0"/>
                <a:cs typeface="Times New Roman" pitchFamily="18" charset="0"/>
              </a:rPr>
              <a:t>2</a:t>
            </a:r>
            <a:r>
              <a:rPr lang="en-US" baseline="30000" dirty="0" smtClean="0">
                <a:solidFill>
                  <a:schemeClr val="tx1"/>
                </a:solidFill>
                <a:latin typeface="Times New Roman" pitchFamily="18" charset="0"/>
                <a:cs typeface="Times New Roman" pitchFamily="18" charset="0"/>
              </a:rPr>
              <a:t>nd</a:t>
            </a:r>
            <a:r>
              <a:rPr lang="en-US" dirty="0" smtClean="0">
                <a:solidFill>
                  <a:schemeClr val="tx1"/>
                </a:solidFill>
                <a:latin typeface="Times New Roman" pitchFamily="18" charset="0"/>
                <a:cs typeface="Times New Roman" pitchFamily="18" charset="0"/>
              </a:rPr>
              <a:t> Goal was to show that Space Billets are more profitable to business and so we hope businesses advocate for their implementation</a:t>
            </a:r>
          </a:p>
          <a:p>
            <a:pPr marL="342900" indent="-342900">
              <a:buFont typeface="Arial" panose="020B0604020202020204" pitchFamily="34" charset="0"/>
              <a:buChar char="•"/>
            </a:pPr>
            <a:r>
              <a:rPr lang="en-US" dirty="0" smtClean="0">
                <a:solidFill>
                  <a:schemeClr val="tx1"/>
                </a:solidFill>
                <a:latin typeface="Times New Roman" pitchFamily="18" charset="0"/>
                <a:cs typeface="Times New Roman" pitchFamily="18" charset="0"/>
              </a:rPr>
              <a:t>3</a:t>
            </a:r>
            <a:r>
              <a:rPr lang="en-US" baseline="30000" dirty="0" smtClean="0">
                <a:solidFill>
                  <a:schemeClr val="tx1"/>
                </a:solidFill>
                <a:latin typeface="Times New Roman" pitchFamily="18" charset="0"/>
                <a:cs typeface="Times New Roman" pitchFamily="18" charset="0"/>
              </a:rPr>
              <a:t>rd</a:t>
            </a:r>
            <a:r>
              <a:rPr lang="en-US" dirty="0" smtClean="0">
                <a:solidFill>
                  <a:schemeClr val="tx1"/>
                </a:solidFill>
                <a:latin typeface="Times New Roman" pitchFamily="18" charset="0"/>
                <a:cs typeface="Times New Roman" pitchFamily="18" charset="0"/>
              </a:rPr>
              <a:t> Goal was to show how Space Billets are NO RISK to politicians and government leaders who advocate for their development &amp; implementation </a:t>
            </a:r>
          </a:p>
          <a:p>
            <a:pPr marL="342900" indent="-342900">
              <a:buFont typeface="Arial" panose="020B0604020202020204" pitchFamily="34" charset="0"/>
              <a:buChar char="•"/>
            </a:pPr>
            <a:r>
              <a:rPr lang="en-US" dirty="0" smtClean="0">
                <a:solidFill>
                  <a:schemeClr val="tx1"/>
                </a:solidFill>
                <a:latin typeface="Times New Roman" pitchFamily="18" charset="0"/>
                <a:cs typeface="Times New Roman" pitchFamily="18" charset="0"/>
              </a:rPr>
              <a:t>Results </a:t>
            </a:r>
            <a:r>
              <a:rPr lang="en-US" dirty="0">
                <a:solidFill>
                  <a:schemeClr val="tx1"/>
                </a:solidFill>
                <a:latin typeface="Times New Roman" pitchFamily="18" charset="0"/>
                <a:cs typeface="Times New Roman" pitchFamily="18" charset="0"/>
              </a:rPr>
              <a:t>were encouraging enough that more research should be devoted </a:t>
            </a:r>
            <a:r>
              <a:rPr lang="en-US" dirty="0" smtClean="0">
                <a:solidFill>
                  <a:schemeClr val="tx1"/>
                </a:solidFill>
                <a:latin typeface="Times New Roman" pitchFamily="18" charset="0"/>
                <a:cs typeface="Times New Roman" pitchFamily="18" charset="0"/>
              </a:rPr>
              <a:t>by NASA, Air Force, and Congressional leaders to develop and implement the Space Billets plan.</a:t>
            </a:r>
            <a:endParaRPr lang="en-US" dirty="0">
              <a:solidFill>
                <a:schemeClr val="tx1"/>
              </a:solidFill>
              <a:latin typeface="Times New Roman" pitchFamily="18" charset="0"/>
              <a:cs typeface="Times New Roman" pitchFamily="18" charset="0"/>
            </a:endParaRPr>
          </a:p>
          <a:p>
            <a:pPr marL="342900" indent="-342900">
              <a:buFont typeface="Arial" panose="020B0604020202020204" pitchFamily="34" charset="0"/>
              <a:buChar char="•"/>
            </a:pPr>
            <a:r>
              <a:rPr lang="en-US" dirty="0">
                <a:solidFill>
                  <a:schemeClr val="tx1"/>
                </a:solidFill>
                <a:latin typeface="Times New Roman" pitchFamily="18" charset="0"/>
                <a:cs typeface="Times New Roman" pitchFamily="18" charset="0"/>
              </a:rPr>
              <a:t>It is our </a:t>
            </a:r>
            <a:r>
              <a:rPr lang="en-US" dirty="0">
                <a:solidFill>
                  <a:srgbClr val="FF0000"/>
                </a:solidFill>
                <a:latin typeface="Times New Roman" pitchFamily="18" charset="0"/>
                <a:cs typeface="Times New Roman" pitchFamily="18" charset="0"/>
              </a:rPr>
              <a:t>greatest desire for Space Billets to become obsolete within 10 years</a:t>
            </a:r>
            <a:r>
              <a:rPr lang="en-US" dirty="0">
                <a:solidFill>
                  <a:schemeClr val="tx1"/>
                </a:solidFill>
                <a:latin typeface="Times New Roman" pitchFamily="18" charset="0"/>
                <a:cs typeface="Times New Roman" pitchFamily="18" charset="0"/>
              </a:rPr>
              <a:t> since commercial markets may demand more flights than Space Billets allocated and at a lower price.  </a:t>
            </a:r>
          </a:p>
          <a:p>
            <a:pPr marL="342900" indent="-342900">
              <a:buFont typeface="Arial" panose="020B0604020202020204" pitchFamily="34" charset="0"/>
              <a:buChar char="•"/>
            </a:pPr>
            <a:r>
              <a:rPr lang="en-US" dirty="0" smtClean="0">
                <a:solidFill>
                  <a:schemeClr val="tx1"/>
                </a:solidFill>
                <a:latin typeface="Times New Roman" pitchFamily="18" charset="0"/>
                <a:cs typeface="Times New Roman" pitchFamily="18" charset="0"/>
              </a:rPr>
              <a:t>$1,000/</a:t>
            </a:r>
            <a:r>
              <a:rPr lang="en-US" dirty="0" err="1" smtClean="0">
                <a:solidFill>
                  <a:schemeClr val="tx1"/>
                </a:solidFill>
                <a:latin typeface="Times New Roman" pitchFamily="18" charset="0"/>
                <a:cs typeface="Times New Roman" pitchFamily="18" charset="0"/>
              </a:rPr>
              <a:t>lb</a:t>
            </a:r>
            <a:r>
              <a:rPr lang="en-US" dirty="0" smtClean="0">
                <a:solidFill>
                  <a:schemeClr val="tx1"/>
                </a:solidFill>
                <a:latin typeface="Times New Roman" pitchFamily="18" charset="0"/>
                <a:cs typeface="Times New Roman" pitchFamily="18" charset="0"/>
              </a:rPr>
              <a:t> to LEO was chosen at random.  More research should be conducted to determine the optimum rate that will foster the commercialization of space.</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smtClean="0">
                <a:solidFill>
                  <a:schemeClr val="tx1"/>
                </a:solidFill>
              </a:rPr>
              <a:t>Please see:  </a:t>
            </a:r>
            <a:r>
              <a:rPr lang="en-US" dirty="0">
                <a:solidFill>
                  <a:schemeClr val="tx1"/>
                </a:solidFill>
              </a:rPr>
              <a:t>http://www.theusaparty.com/policy.html</a:t>
            </a:r>
            <a:endParaRPr lang="en-US" dirty="0" smtClean="0">
              <a:solidFill>
                <a:schemeClr val="tx1"/>
              </a:solidFill>
            </a:endParaRPr>
          </a:p>
          <a:p>
            <a:r>
              <a:rPr lang="en-US" dirty="0" smtClean="0">
                <a:solidFill>
                  <a:schemeClr val="tx1"/>
                </a:solidFill>
              </a:rPr>
              <a:t>    For further info on Space, Global Warming, healthcare &amp; other issues</a:t>
            </a:r>
            <a:endParaRPr lang="en-US" dirty="0">
              <a:solidFill>
                <a:schemeClr val="tx1"/>
              </a:solidFill>
            </a:endParaRPr>
          </a:p>
          <a:p>
            <a:pPr marL="342900" indent="-342900">
              <a:buFont typeface="Arial" panose="020B0604020202020204" pitchFamily="34" charset="0"/>
              <a:buChar char="•"/>
            </a:pPr>
            <a:endParaRPr lang="en-US" dirty="0">
              <a:solidFill>
                <a:schemeClr val="tx1"/>
              </a:solidFill>
            </a:endParaRPr>
          </a:p>
        </p:txBody>
      </p:sp>
      <p:sp>
        <p:nvSpPr>
          <p:cNvPr id="2" name="Title 1"/>
          <p:cNvSpPr>
            <a:spLocks noGrp="1"/>
          </p:cNvSpPr>
          <p:nvPr>
            <p:ph type="ctrTitle"/>
          </p:nvPr>
        </p:nvSpPr>
        <p:spPr>
          <a:xfrm>
            <a:off x="1066800" y="152400"/>
            <a:ext cx="7175351"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3200" dirty="0" smtClean="0">
                <a:effectLst/>
                <a:latin typeface="Times New Roman"/>
                <a:ea typeface="Calibri"/>
                <a:cs typeface="Times New Roman"/>
              </a:rPr>
              <a:t>Summary</a:t>
            </a:r>
            <a:endParaRPr lang="en-US" sz="3200" dirty="0"/>
          </a:p>
        </p:txBody>
      </p:sp>
    </p:spTree>
    <p:extLst>
      <p:ext uri="{BB962C8B-B14F-4D97-AF65-F5344CB8AC3E}">
        <p14:creationId xmlns:p14="http://schemas.microsoft.com/office/powerpoint/2010/main" val="17561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990600"/>
            <a:ext cx="8610600" cy="5638800"/>
          </a:xfrm>
        </p:spPr>
        <p:txBody>
          <a:bodyPr>
            <a:normAutofit/>
          </a:bodyPr>
          <a:lstStyle/>
          <a:p>
            <a:pPr marL="342900" indent="-342900">
              <a:buFont typeface="Arial" panose="020B0604020202020204" pitchFamily="34" charset="0"/>
              <a:buChar char="•"/>
            </a:pPr>
            <a:r>
              <a:rPr lang="en-US" sz="2400" dirty="0">
                <a:solidFill>
                  <a:schemeClr val="tx1"/>
                </a:solidFill>
                <a:latin typeface="Times New Roman" panose="02020603050405020304" pitchFamily="18" charset="0"/>
                <a:cs typeface="Times New Roman" panose="02020603050405020304" pitchFamily="18" charset="0"/>
              </a:rPr>
              <a:t>Commercial Market</a:t>
            </a:r>
          </a:p>
          <a:p>
            <a:pPr marL="914400" lvl="1" indent="-457200" algn="l">
              <a:buFont typeface="+mj-lt"/>
              <a:buAutoNum type="arabicPeriod"/>
            </a:pPr>
            <a:r>
              <a:rPr lang="en-US" sz="2400" dirty="0" smtClean="0">
                <a:solidFill>
                  <a:schemeClr val="tx1"/>
                </a:solidFill>
                <a:latin typeface="Times New Roman" panose="02020603050405020304" pitchFamily="18" charset="0"/>
                <a:cs typeface="Times New Roman" panose="02020603050405020304" pitchFamily="18" charset="0"/>
              </a:rPr>
              <a:t>Small niche market:  $2Billion </a:t>
            </a:r>
            <a:r>
              <a:rPr lang="en-US" sz="2400" dirty="0">
                <a:solidFill>
                  <a:schemeClr val="tx1"/>
                </a:solidFill>
                <a:latin typeface="Times New Roman" panose="02020603050405020304" pitchFamily="18" charset="0"/>
                <a:cs typeface="Times New Roman" panose="02020603050405020304" pitchFamily="18" charset="0"/>
              </a:rPr>
              <a:t>per </a:t>
            </a:r>
            <a:r>
              <a:rPr lang="en-US" sz="2400" dirty="0" smtClean="0">
                <a:solidFill>
                  <a:schemeClr val="tx1"/>
                </a:solidFill>
                <a:latin typeface="Times New Roman" panose="02020603050405020304" pitchFamily="18" charset="0"/>
                <a:cs typeface="Times New Roman" panose="02020603050405020304" pitchFamily="18" charset="0"/>
              </a:rPr>
              <a:t>year </a:t>
            </a:r>
          </a:p>
          <a:p>
            <a:pPr marL="914400" lvl="1" indent="-457200" algn="l">
              <a:buFont typeface="+mj-lt"/>
              <a:buAutoNum type="arabicPeriod"/>
            </a:pPr>
            <a:r>
              <a:rPr lang="en-US" sz="2400" dirty="0" smtClean="0">
                <a:solidFill>
                  <a:schemeClr val="tx1"/>
                </a:solidFill>
                <a:latin typeface="Times New Roman" panose="02020603050405020304" pitchFamily="18" charset="0"/>
                <a:cs typeface="Times New Roman" panose="02020603050405020304" pitchFamily="18" charset="0"/>
              </a:rPr>
              <a:t>Very limited # of flights: ~28 </a:t>
            </a:r>
            <a:r>
              <a:rPr lang="en-US" sz="2400" dirty="0">
                <a:solidFill>
                  <a:schemeClr val="tx1"/>
                </a:solidFill>
                <a:latin typeface="Times New Roman" panose="02020603050405020304" pitchFamily="18" charset="0"/>
                <a:cs typeface="Times New Roman" panose="02020603050405020304" pitchFamily="18" charset="0"/>
              </a:rPr>
              <a:t>commercial </a:t>
            </a:r>
            <a:r>
              <a:rPr lang="en-US" sz="2400" dirty="0" smtClean="0">
                <a:solidFill>
                  <a:schemeClr val="tx1"/>
                </a:solidFill>
                <a:latin typeface="Times New Roman" panose="02020603050405020304" pitchFamily="18" charset="0"/>
                <a:cs typeface="Times New Roman" panose="02020603050405020304" pitchFamily="18" charset="0"/>
              </a:rPr>
              <a:t>launches/</a:t>
            </a:r>
            <a:r>
              <a:rPr lang="en-US" sz="2400" dirty="0" err="1" smtClean="0">
                <a:solidFill>
                  <a:schemeClr val="tx1"/>
                </a:solidFill>
                <a:latin typeface="Times New Roman" panose="02020603050405020304" pitchFamily="18" charset="0"/>
                <a:cs typeface="Times New Roman" panose="02020603050405020304" pitchFamily="18" charset="0"/>
              </a:rPr>
              <a:t>yr</a:t>
            </a:r>
            <a:endParaRPr lang="en-US" sz="2400" dirty="0" smtClean="0">
              <a:solidFill>
                <a:schemeClr val="tx1"/>
              </a:solidFill>
              <a:latin typeface="Times New Roman" panose="02020603050405020304" pitchFamily="18" charset="0"/>
              <a:cs typeface="Times New Roman" panose="02020603050405020304" pitchFamily="18" charset="0"/>
            </a:endParaRPr>
          </a:p>
          <a:p>
            <a:pPr marL="1257300" lvl="2" indent="-342900" algn="l">
              <a:buFont typeface="Wingdings" panose="05000000000000000000" pitchFamily="2" charset="2"/>
              <a:buChar char="§"/>
            </a:pPr>
            <a:r>
              <a:rPr lang="en-US" sz="2000" dirty="0" smtClean="0">
                <a:solidFill>
                  <a:schemeClr val="tx1"/>
                </a:solidFill>
                <a:latin typeface="Times New Roman" panose="02020603050405020304" pitchFamily="18" charset="0"/>
                <a:cs typeface="Times New Roman" panose="02020603050405020304" pitchFamily="18" charset="0"/>
              </a:rPr>
              <a:t>In comparison:  Airline market dwarfs space launch market </a:t>
            </a:r>
          </a:p>
          <a:p>
            <a:pPr marL="1714500" lvl="3" indent="-342900" algn="l">
              <a:buFont typeface="Wingdings" pitchFamily="2" charset="2"/>
              <a:buChar char="v"/>
            </a:pPr>
            <a:r>
              <a:rPr lang="en-US" sz="1800" dirty="0" smtClean="0">
                <a:solidFill>
                  <a:schemeClr val="tx1"/>
                </a:solidFill>
                <a:latin typeface="Times New Roman" panose="02020603050405020304" pitchFamily="18" charset="0"/>
                <a:cs typeface="Times New Roman" panose="02020603050405020304" pitchFamily="18" charset="0"/>
              </a:rPr>
              <a:t>$</a:t>
            </a:r>
            <a:r>
              <a:rPr lang="en-US" sz="1800" dirty="0">
                <a:solidFill>
                  <a:schemeClr val="tx1"/>
                </a:solidFill>
                <a:latin typeface="Times New Roman" panose="02020603050405020304" pitchFamily="18" charset="0"/>
                <a:cs typeface="Times New Roman" panose="02020603050405020304" pitchFamily="18" charset="0"/>
              </a:rPr>
              <a:t>5,000B </a:t>
            </a:r>
            <a:r>
              <a:rPr lang="en-US" sz="1800" dirty="0" err="1">
                <a:solidFill>
                  <a:schemeClr val="tx1"/>
                </a:solidFill>
                <a:latin typeface="Times New Roman" panose="02020603050405020304" pitchFamily="18" charset="0"/>
                <a:cs typeface="Times New Roman" panose="02020603050405020304" pitchFamily="18" charset="0"/>
              </a:rPr>
              <a:t>vs</a:t>
            </a:r>
            <a:r>
              <a:rPr lang="en-US" sz="1800" dirty="0">
                <a:solidFill>
                  <a:schemeClr val="tx1"/>
                </a:solidFill>
                <a:latin typeface="Times New Roman" panose="02020603050405020304" pitchFamily="18" charset="0"/>
                <a:cs typeface="Times New Roman" panose="02020603050405020304" pitchFamily="18" charset="0"/>
              </a:rPr>
              <a:t> $2B</a:t>
            </a:r>
          </a:p>
          <a:p>
            <a:pPr marL="1657350" lvl="3" indent="-285750" algn="l">
              <a:buFont typeface="Wingdings" pitchFamily="2" charset="2"/>
              <a:buChar char="v"/>
            </a:pPr>
            <a:r>
              <a:rPr lang="en-US" sz="1800" dirty="0">
                <a:solidFill>
                  <a:schemeClr val="tx1"/>
                </a:solidFill>
                <a:latin typeface="Times New Roman" panose="02020603050405020304" pitchFamily="18" charset="0"/>
                <a:cs typeface="Times New Roman" panose="02020603050405020304" pitchFamily="18" charset="0"/>
              </a:rPr>
              <a:t>642 million passengers on 8.9 million airline flights </a:t>
            </a:r>
            <a:r>
              <a:rPr lang="en-US" sz="1800" b="1" dirty="0">
                <a:solidFill>
                  <a:schemeClr val="tx1"/>
                </a:solidFill>
                <a:latin typeface="Times New Roman" panose="02020603050405020304" pitchFamily="18" charset="0"/>
                <a:cs typeface="Times New Roman" panose="02020603050405020304" pitchFamily="18" charset="0"/>
              </a:rPr>
              <a:t>each year </a:t>
            </a:r>
            <a:r>
              <a:rPr lang="en-US" sz="1800" dirty="0" err="1">
                <a:solidFill>
                  <a:schemeClr val="tx1"/>
                </a:solidFill>
                <a:latin typeface="Times New Roman" panose="02020603050405020304" pitchFamily="18" charset="0"/>
                <a:cs typeface="Times New Roman" panose="02020603050405020304" pitchFamily="18" charset="0"/>
              </a:rPr>
              <a:t>vs</a:t>
            </a:r>
            <a:r>
              <a:rPr lang="en-US" sz="1800" dirty="0">
                <a:solidFill>
                  <a:schemeClr val="tx1"/>
                </a:solidFill>
                <a:latin typeface="Times New Roman" panose="02020603050405020304" pitchFamily="18" charset="0"/>
                <a:cs typeface="Times New Roman" panose="02020603050405020304" pitchFamily="18" charset="0"/>
              </a:rPr>
              <a:t> less than 543 to EVER go into space</a:t>
            </a:r>
          </a:p>
          <a:p>
            <a:pPr marL="914400" lvl="1" indent="-457200" algn="l">
              <a:buFont typeface="+mj-lt"/>
              <a:buAutoNum type="arabicPeriod"/>
            </a:pPr>
            <a:r>
              <a:rPr lang="en-US" sz="2400" dirty="0" smtClean="0">
                <a:solidFill>
                  <a:schemeClr val="tx1"/>
                </a:solidFill>
                <a:latin typeface="Times New Roman" panose="02020603050405020304" pitchFamily="18" charset="0"/>
                <a:cs typeface="Times New Roman" panose="02020603050405020304" pitchFamily="18" charset="0"/>
              </a:rPr>
              <a:t>Cost of Satellite can be an order of magnitude more than launch service; thus, Price of Launch Service much lower factor than long term-high success rate</a:t>
            </a:r>
          </a:p>
          <a:p>
            <a:pPr marL="800100" lvl="1" indent="-342900" algn="l">
              <a:buFont typeface="Courier New" panose="02070309020205020404" pitchFamily="49" charset="0"/>
              <a:buChar char="o"/>
            </a:pPr>
            <a:r>
              <a:rPr lang="en-US" sz="2400" dirty="0" smtClean="0">
                <a:solidFill>
                  <a:schemeClr val="tx1"/>
                </a:solidFill>
                <a:latin typeface="Times New Roman" panose="02020603050405020304" pitchFamily="18" charset="0"/>
                <a:cs typeface="Times New Roman" panose="02020603050405020304" pitchFamily="18" charset="0"/>
              </a:rPr>
              <a:t>These 3 problems means it is nearly impossible to develop a business case or enter commercial market</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609600" y="304800"/>
            <a:ext cx="8077200"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smtClean="0">
                <a:effectLst/>
                <a:latin typeface="Times New Roman"/>
                <a:cs typeface="Times New Roman"/>
              </a:rPr>
              <a:t>Problems with Present Commercialization of Space</a:t>
            </a:r>
            <a:endParaRPr lang="en-US" sz="2800" dirty="0"/>
          </a:p>
        </p:txBody>
      </p:sp>
    </p:spTree>
    <p:extLst>
      <p:ext uri="{BB962C8B-B14F-4D97-AF65-F5344CB8AC3E}">
        <p14:creationId xmlns:p14="http://schemas.microsoft.com/office/powerpoint/2010/main" val="3405006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914400"/>
            <a:ext cx="8610600" cy="5715000"/>
          </a:xfrm>
        </p:spPr>
        <p:txBody>
          <a:bodyPr>
            <a:normAutofit/>
          </a:bodyPr>
          <a:lstStyle/>
          <a:p>
            <a:pPr marL="342900" indent="-342900">
              <a:buFont typeface="Arial" panose="020B0604020202020204" pitchFamily="34" charset="0"/>
              <a:buChar char="•"/>
            </a:pPr>
            <a:r>
              <a:rPr lang="en-US" sz="2400" dirty="0" smtClean="0">
                <a:solidFill>
                  <a:schemeClr val="tx1"/>
                </a:solidFill>
                <a:latin typeface="Times New Roman" panose="02020603050405020304" pitchFamily="18" charset="0"/>
                <a:cs typeface="Times New Roman" panose="02020603050405020304" pitchFamily="18" charset="0"/>
              </a:rPr>
              <a:t>Government’s </a:t>
            </a:r>
            <a:r>
              <a:rPr lang="en-US" sz="2400" dirty="0">
                <a:solidFill>
                  <a:schemeClr val="tx1"/>
                </a:solidFill>
                <a:latin typeface="Times New Roman" panose="02020603050405020304" pitchFamily="18" charset="0"/>
                <a:cs typeface="Times New Roman" panose="02020603050405020304" pitchFamily="18" charset="0"/>
              </a:rPr>
              <a:t>Cost Plus contracts incentivizes NOT to commercialize space</a:t>
            </a:r>
          </a:p>
          <a:p>
            <a:pPr marL="800100" lvl="1" indent="-342900" algn="l">
              <a:buFont typeface="Courier New" pitchFamily="49" charset="0"/>
              <a:buChar char="o"/>
            </a:pPr>
            <a:r>
              <a:rPr lang="en-US" sz="2400" dirty="0">
                <a:solidFill>
                  <a:schemeClr val="tx1"/>
                </a:solidFill>
                <a:latin typeface="Times New Roman" panose="02020603050405020304" pitchFamily="18" charset="0"/>
                <a:cs typeface="Times New Roman" panose="02020603050405020304" pitchFamily="18" charset="0"/>
              </a:rPr>
              <a:t>Contractors receive up to 9% profit for every dollar they spend; </a:t>
            </a:r>
          </a:p>
          <a:p>
            <a:pPr marL="1257300" lvl="2" indent="-342900" algn="l">
              <a:buFont typeface="Wingdings" pitchFamily="2" charset="2"/>
              <a:buChar char="§"/>
            </a:pPr>
            <a:r>
              <a:rPr lang="en-US" sz="2000" dirty="0">
                <a:solidFill>
                  <a:schemeClr val="tx1"/>
                </a:solidFill>
                <a:latin typeface="Times New Roman" panose="02020603050405020304" pitchFamily="18" charset="0"/>
                <a:cs typeface="Times New Roman" panose="02020603050405020304" pitchFamily="18" charset="0"/>
              </a:rPr>
              <a:t>For every man that they can justify for the job </a:t>
            </a:r>
            <a:r>
              <a:rPr lang="en-US" sz="2000" dirty="0" smtClean="0">
                <a:solidFill>
                  <a:schemeClr val="tx1"/>
                </a:solidFill>
                <a:latin typeface="Times New Roman" panose="02020603050405020304" pitchFamily="18" charset="0"/>
                <a:cs typeface="Times New Roman" panose="02020603050405020304" pitchFamily="18" charset="0"/>
              </a:rPr>
              <a:t>in the name of safety is </a:t>
            </a:r>
            <a:r>
              <a:rPr lang="en-US" sz="2000" dirty="0">
                <a:solidFill>
                  <a:schemeClr val="tx1"/>
                </a:solidFill>
                <a:latin typeface="Times New Roman" panose="02020603050405020304" pitchFamily="18" charset="0"/>
                <a:cs typeface="Times New Roman" panose="02020603050405020304" pitchFamily="18" charset="0"/>
              </a:rPr>
              <a:t>more profit to them; </a:t>
            </a:r>
          </a:p>
          <a:p>
            <a:pPr marL="1257300" lvl="2" indent="-342900" algn="l">
              <a:buFont typeface="Wingdings" pitchFamily="2" charset="2"/>
              <a:buChar char="§"/>
            </a:pPr>
            <a:r>
              <a:rPr lang="en-US" sz="2000" dirty="0">
                <a:solidFill>
                  <a:schemeClr val="tx1"/>
                </a:solidFill>
                <a:latin typeface="Times New Roman" panose="02020603050405020304" pitchFamily="18" charset="0"/>
                <a:cs typeface="Times New Roman" panose="02020603050405020304" pitchFamily="18" charset="0"/>
              </a:rPr>
              <a:t>Bigger budgets for government </a:t>
            </a:r>
            <a:r>
              <a:rPr lang="en-US" sz="2000" dirty="0" smtClean="0">
                <a:solidFill>
                  <a:schemeClr val="tx1"/>
                </a:solidFill>
                <a:latin typeface="Times New Roman" panose="02020603050405020304" pitchFamily="18" charset="0"/>
                <a:cs typeface="Times New Roman" panose="02020603050405020304" pitchFamily="18" charset="0"/>
              </a:rPr>
              <a:t>overseers mean </a:t>
            </a:r>
            <a:r>
              <a:rPr lang="en-US" sz="2000" dirty="0">
                <a:solidFill>
                  <a:schemeClr val="tx1"/>
                </a:solidFill>
                <a:latin typeface="Times New Roman" panose="02020603050405020304" pitchFamily="18" charset="0"/>
                <a:cs typeface="Times New Roman" panose="02020603050405020304" pitchFamily="18" charset="0"/>
              </a:rPr>
              <a:t>bigger pay </a:t>
            </a:r>
            <a:r>
              <a:rPr lang="en-US" sz="2000" dirty="0" smtClean="0">
                <a:solidFill>
                  <a:schemeClr val="tx1"/>
                </a:solidFill>
                <a:latin typeface="Times New Roman" panose="02020603050405020304" pitchFamily="18" charset="0"/>
                <a:cs typeface="Times New Roman" panose="02020603050405020304" pitchFamily="18" charset="0"/>
              </a:rPr>
              <a:t>grade.</a:t>
            </a:r>
          </a:p>
          <a:p>
            <a:pPr marL="1257300" lvl="2" indent="-342900" algn="l">
              <a:buFont typeface="Wingdings" pitchFamily="2" charset="2"/>
              <a:buChar char="§"/>
            </a:pPr>
            <a:r>
              <a:rPr lang="en-US" sz="2200" dirty="0" smtClean="0">
                <a:solidFill>
                  <a:schemeClr val="tx1"/>
                </a:solidFill>
                <a:latin typeface="Times New Roman" panose="02020603050405020304" pitchFamily="18" charset="0"/>
                <a:cs typeface="Times New Roman" panose="02020603050405020304" pitchFamily="18" charset="0"/>
              </a:rPr>
              <a:t>If </a:t>
            </a:r>
            <a:r>
              <a:rPr lang="en-US" sz="2200" dirty="0">
                <a:solidFill>
                  <a:schemeClr val="tx1"/>
                </a:solidFill>
                <a:latin typeface="Times New Roman" panose="02020603050405020304" pitchFamily="18" charset="0"/>
                <a:cs typeface="Times New Roman" panose="02020603050405020304" pitchFamily="18" charset="0"/>
              </a:rPr>
              <a:t>only they received $</a:t>
            </a:r>
            <a:r>
              <a:rPr lang="en-US" sz="2200" dirty="0" smtClean="0">
                <a:solidFill>
                  <a:schemeClr val="tx1"/>
                </a:solidFill>
                <a:latin typeface="Times New Roman" panose="02020603050405020304" pitchFamily="18" charset="0"/>
                <a:cs typeface="Times New Roman" panose="02020603050405020304" pitchFamily="18" charset="0"/>
              </a:rPr>
              <a:t>0.50 </a:t>
            </a:r>
            <a:r>
              <a:rPr lang="en-US" sz="2200" dirty="0">
                <a:solidFill>
                  <a:schemeClr val="tx1"/>
                </a:solidFill>
                <a:latin typeface="Times New Roman" panose="02020603050405020304" pitchFamily="18" charset="0"/>
                <a:cs typeface="Times New Roman" panose="02020603050405020304" pitchFamily="18" charset="0"/>
              </a:rPr>
              <a:t>profit for every dollar they </a:t>
            </a:r>
            <a:r>
              <a:rPr lang="en-US" sz="2200" dirty="0" smtClean="0">
                <a:solidFill>
                  <a:schemeClr val="tx1"/>
                </a:solidFill>
                <a:latin typeface="Times New Roman" panose="02020603050405020304" pitchFamily="18" charset="0"/>
                <a:cs typeface="Times New Roman" panose="02020603050405020304" pitchFamily="18" charset="0"/>
              </a:rPr>
              <a:t>saved.</a:t>
            </a:r>
          </a:p>
          <a:p>
            <a:pPr marL="342900" indent="-342900">
              <a:buFont typeface="Arial" pitchFamily="34" charset="0"/>
              <a:buChar char="•"/>
            </a:pPr>
            <a:r>
              <a:rPr lang="en-US" sz="2400" dirty="0" smtClean="0">
                <a:solidFill>
                  <a:schemeClr val="tx1"/>
                </a:solidFill>
                <a:latin typeface="Times New Roman" panose="02020603050405020304" pitchFamily="18" charset="0"/>
                <a:cs typeface="Times New Roman" panose="02020603050405020304" pitchFamily="18" charset="0"/>
              </a:rPr>
              <a:t>Result of “Impossible” commercial market and Cost Plus government contracts:</a:t>
            </a:r>
          </a:p>
          <a:p>
            <a:pPr marL="800100" lvl="1" indent="-342900" algn="l">
              <a:buFont typeface="Courier New"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Launch Service Industry can not grow</a:t>
            </a:r>
          </a:p>
          <a:p>
            <a:pPr marL="800100" lvl="1" indent="-342900" algn="l">
              <a:buFont typeface="Courier New"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Almost no way for entrepreneur of making a good business case for new launch vehicle</a:t>
            </a:r>
          </a:p>
          <a:p>
            <a:pPr marL="800100" lvl="1" indent="-342900" algn="l">
              <a:buFont typeface="Courier New"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Price of launch services will remain high for the foreseeable future</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609600" y="304800"/>
            <a:ext cx="8077200"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smtClean="0">
                <a:effectLst/>
                <a:latin typeface="Times New Roman"/>
                <a:cs typeface="Times New Roman"/>
              </a:rPr>
              <a:t>Problems with Present Commercialization of Space</a:t>
            </a:r>
            <a:endParaRPr lang="en-US" sz="2800" dirty="0"/>
          </a:p>
        </p:txBody>
      </p:sp>
    </p:spTree>
    <p:extLst>
      <p:ext uri="{BB962C8B-B14F-4D97-AF65-F5344CB8AC3E}">
        <p14:creationId xmlns:p14="http://schemas.microsoft.com/office/powerpoint/2010/main" val="3232563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914400"/>
            <a:ext cx="8610600" cy="5638800"/>
          </a:xfrm>
        </p:spPr>
        <p:txBody>
          <a:bodyPr>
            <a:normAutofit fontScale="92500" lnSpcReduction="10000"/>
          </a:bodyPr>
          <a:lstStyle/>
          <a:p>
            <a:pPr marL="800100" lvl="1" indent="-342900" algn="l">
              <a:buFont typeface="Courier New"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John Walker states in “</a:t>
            </a:r>
            <a:r>
              <a:rPr lang="en-US" i="1" dirty="0">
                <a:solidFill>
                  <a:schemeClr val="tx1"/>
                </a:solidFill>
                <a:latin typeface="Times New Roman" panose="02020603050405020304" pitchFamily="18" charset="0"/>
                <a:cs typeface="Times New Roman" panose="02020603050405020304" pitchFamily="18" charset="0"/>
              </a:rPr>
              <a:t>A Rocket a Day</a:t>
            </a:r>
            <a:r>
              <a:rPr lang="en-US" dirty="0">
                <a:solidFill>
                  <a:schemeClr val="tx1"/>
                </a:solidFill>
                <a:latin typeface="Times New Roman" panose="02020603050405020304" pitchFamily="18" charset="0"/>
                <a:cs typeface="Times New Roman" panose="02020603050405020304" pitchFamily="18" charset="0"/>
              </a:rPr>
              <a:t>” </a:t>
            </a:r>
            <a:r>
              <a:rPr lang="en-US" dirty="0" smtClean="0">
                <a:solidFill>
                  <a:schemeClr val="tx1"/>
                </a:solidFill>
                <a:latin typeface="Times New Roman" panose="02020603050405020304" pitchFamily="18" charset="0"/>
                <a:cs typeface="Times New Roman" panose="02020603050405020304" pitchFamily="18" charset="0"/>
              </a:rPr>
              <a:t>that IF </a:t>
            </a:r>
            <a:r>
              <a:rPr lang="en-US" dirty="0">
                <a:solidFill>
                  <a:schemeClr val="tx1"/>
                </a:solidFill>
                <a:latin typeface="Times New Roman" panose="02020603050405020304" pitchFamily="18" charset="0"/>
                <a:cs typeface="Times New Roman" panose="02020603050405020304" pitchFamily="18" charset="0"/>
              </a:rPr>
              <a:t>the flight rate was increased, the cost of each launch vehicle or mission would be reduced.  </a:t>
            </a:r>
          </a:p>
          <a:p>
            <a:pPr marL="800100" lvl="1" indent="-342900" algn="l">
              <a:buFont typeface="Courier New"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Walker </a:t>
            </a:r>
            <a:r>
              <a:rPr lang="en-US" dirty="0">
                <a:solidFill>
                  <a:schemeClr val="tx1"/>
                </a:solidFill>
                <a:latin typeface="Times New Roman" panose="02020603050405020304" pitchFamily="18" charset="0"/>
                <a:cs typeface="Times New Roman" panose="02020603050405020304" pitchFamily="18" charset="0"/>
              </a:rPr>
              <a:t>expounds how the world’s first mass produced rocket, Germany’s V-2 ballistic missile, had a marginal cost of only $13,000 and they produced over 6,000 rockets during war time conditions with slave labor.  </a:t>
            </a:r>
          </a:p>
          <a:p>
            <a:pPr marL="800100" lvl="1" indent="-342900" algn="l">
              <a:buFont typeface="Courier New"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Presentations </a:t>
            </a:r>
            <a:r>
              <a:rPr lang="en-US" dirty="0">
                <a:solidFill>
                  <a:schemeClr val="tx1"/>
                </a:solidFill>
                <a:latin typeface="Times New Roman" panose="02020603050405020304" pitchFamily="18" charset="0"/>
                <a:cs typeface="Times New Roman" panose="02020603050405020304" pitchFamily="18" charset="0"/>
              </a:rPr>
              <a:t>by Gleason have expounded the cost effectiveness of orbital LOX depots using high flight rates.  </a:t>
            </a:r>
            <a:endParaRPr lang="en-US" dirty="0" smtClean="0">
              <a:solidFill>
                <a:schemeClr val="tx1"/>
              </a:solidFill>
              <a:latin typeface="Times New Roman" panose="02020603050405020304" pitchFamily="18" charset="0"/>
              <a:cs typeface="Times New Roman" panose="02020603050405020304" pitchFamily="18" charset="0"/>
            </a:endParaRPr>
          </a:p>
          <a:p>
            <a:pPr marL="342900" indent="-342900">
              <a:buFont typeface="Arial" pitchFamily="34" charset="0"/>
              <a:buChar char="•"/>
            </a:pPr>
            <a:r>
              <a:rPr lang="en-US" sz="2400" dirty="0" smtClean="0">
                <a:latin typeface="Times New Roman" panose="02020603050405020304" pitchFamily="18" charset="0"/>
                <a:cs typeface="Times New Roman" panose="02020603050405020304" pitchFamily="18" charset="0"/>
              </a:rPr>
              <a:t>We </a:t>
            </a:r>
            <a:r>
              <a:rPr lang="en-US" sz="2400" dirty="0">
                <a:latin typeface="Times New Roman" panose="02020603050405020304" pitchFamily="18" charset="0"/>
                <a:cs typeface="Times New Roman" panose="02020603050405020304" pitchFamily="18" charset="0"/>
              </a:rPr>
              <a:t>approach </a:t>
            </a:r>
            <a:r>
              <a:rPr lang="en-US" sz="2400" dirty="0" smtClean="0">
                <a:latin typeface="Times New Roman" panose="02020603050405020304" pitchFamily="18" charset="0"/>
                <a:cs typeface="Times New Roman" panose="02020603050405020304" pitchFamily="18" charset="0"/>
              </a:rPr>
              <a:t>from </a:t>
            </a:r>
            <a:r>
              <a:rPr lang="en-US" sz="2400" dirty="0">
                <a:latin typeface="Times New Roman" panose="02020603050405020304" pitchFamily="18" charset="0"/>
                <a:cs typeface="Times New Roman" panose="02020603050405020304" pitchFamily="18" charset="0"/>
              </a:rPr>
              <a:t>the government perspective by proposing that IF the government would establish long-term markets with very high flight rates with Not-To-Exceed prices, commercial ventures would be created to fill those markets with incredible savings to the government</a:t>
            </a:r>
            <a:r>
              <a:rPr lang="en-US" sz="2400" dirty="0" smtClean="0">
                <a:latin typeface="Times New Roman" panose="02020603050405020304" pitchFamily="18" charset="0"/>
                <a:cs typeface="Times New Roman" panose="02020603050405020304" pitchFamily="18" charset="0"/>
              </a:rPr>
              <a:t>.</a:t>
            </a:r>
          </a:p>
          <a:p>
            <a:pPr marL="342900" indent="-342900">
              <a:buFont typeface="Arial" pitchFamily="34" charset="0"/>
              <a:buChar char="•"/>
            </a:pPr>
            <a:r>
              <a:rPr lang="en-US" sz="2400" dirty="0" smtClean="0">
                <a:latin typeface="Times New Roman" panose="02020603050405020304" pitchFamily="18" charset="0"/>
                <a:cs typeface="Times New Roman" panose="02020603050405020304" pitchFamily="18" charset="0"/>
              </a:rPr>
              <a:t>We refer to these long term markets with guaranteed high flight rates with not-to-exceed prices as </a:t>
            </a:r>
            <a:r>
              <a:rPr lang="en-US" sz="2400" b="1" dirty="0" smtClean="0">
                <a:solidFill>
                  <a:srgbClr val="FF0000"/>
                </a:solidFill>
                <a:latin typeface="Times New Roman" panose="02020603050405020304" pitchFamily="18" charset="0"/>
                <a:cs typeface="Times New Roman" panose="02020603050405020304" pitchFamily="18" charset="0"/>
              </a:rPr>
              <a:t>Space Billets</a:t>
            </a:r>
          </a:p>
          <a:p>
            <a:pPr marL="342900" lvl="0" indent="-342900">
              <a:buFont typeface="Arial" pitchFamily="34" charset="0"/>
              <a:buChar char="•"/>
            </a:pPr>
            <a:r>
              <a:rPr lang="en-US" sz="2400" dirty="0">
                <a:latin typeface="Times New Roman" panose="02020603050405020304" pitchFamily="18" charset="0"/>
                <a:cs typeface="Times New Roman" panose="02020603050405020304" pitchFamily="18" charset="0"/>
              </a:rPr>
              <a:t>A Space Billet was originally coined to only mean a stay at a Space </a:t>
            </a:r>
            <a:r>
              <a:rPr lang="en-US" sz="2400" dirty="0" smtClean="0">
                <a:latin typeface="Times New Roman" panose="02020603050405020304" pitchFamily="18" charset="0"/>
                <a:cs typeface="Times New Roman" panose="02020603050405020304" pitchFamily="18" charset="0"/>
              </a:rPr>
              <a:t>Hotel </a:t>
            </a:r>
            <a:r>
              <a:rPr lang="en-US" sz="2400" dirty="0">
                <a:latin typeface="Times New Roman" panose="02020603050405020304" pitchFamily="18" charset="0"/>
                <a:cs typeface="Times New Roman" panose="02020603050405020304" pitchFamily="18" charset="0"/>
              </a:rPr>
              <a:t>(from the housing of soldiers during the Revolutionary War) it now means </a:t>
            </a:r>
            <a:r>
              <a:rPr lang="en-US" sz="2400" b="1" dirty="0">
                <a:solidFill>
                  <a:srgbClr val="FF0000"/>
                </a:solidFill>
                <a:latin typeface="Times New Roman" panose="02020603050405020304" pitchFamily="18" charset="0"/>
                <a:cs typeface="Times New Roman" panose="02020603050405020304" pitchFamily="18" charset="0"/>
              </a:rPr>
              <a:t>any fixed contract with guaranteed market over a long time </a:t>
            </a:r>
            <a:r>
              <a:rPr lang="en-US" sz="2400" dirty="0">
                <a:latin typeface="Times New Roman" panose="02020603050405020304" pitchFamily="18" charset="0"/>
                <a:cs typeface="Times New Roman" panose="02020603050405020304" pitchFamily="18" charset="0"/>
              </a:rPr>
              <a:t>in the Space Industry</a:t>
            </a:r>
          </a:p>
          <a:p>
            <a:pPr marL="342900" indent="-342900">
              <a:buFont typeface="Arial" pitchFamily="34" charset="0"/>
              <a:buChar char="•"/>
            </a:pP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2" name="Title 1"/>
          <p:cNvSpPr>
            <a:spLocks noGrp="1"/>
          </p:cNvSpPr>
          <p:nvPr>
            <p:ph type="ctrTitle"/>
          </p:nvPr>
        </p:nvSpPr>
        <p:spPr>
          <a:xfrm>
            <a:off x="609600" y="304800"/>
            <a:ext cx="8077200"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smtClean="0">
                <a:effectLst/>
                <a:latin typeface="Times New Roman"/>
                <a:cs typeface="Times New Roman"/>
              </a:rPr>
              <a:t>Prior Art</a:t>
            </a:r>
            <a:endParaRPr lang="en-US" sz="2800" dirty="0"/>
          </a:p>
        </p:txBody>
      </p:sp>
    </p:spTree>
    <p:extLst>
      <p:ext uri="{BB962C8B-B14F-4D97-AF65-F5344CB8AC3E}">
        <p14:creationId xmlns:p14="http://schemas.microsoft.com/office/powerpoint/2010/main" val="5483942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4800600"/>
            <a:ext cx="8610600" cy="1981200"/>
          </a:xfrm>
        </p:spPr>
        <p:txBody>
          <a:bodyPr>
            <a:normAutofit fontScale="92500" lnSpcReduction="20000"/>
          </a:bodyPr>
          <a:lstStyle/>
          <a:p>
            <a:pPr marL="342900" indent="-342900">
              <a:buFont typeface="Arial" panose="020B0604020202020204" pitchFamily="34" charset="0"/>
              <a:buChar char="•"/>
            </a:pPr>
            <a:r>
              <a:rPr lang="en-US" sz="2400" dirty="0" smtClean="0">
                <a:solidFill>
                  <a:schemeClr val="tx1"/>
                </a:solidFill>
              </a:rPr>
              <a:t>BTW</a:t>
            </a:r>
            <a:r>
              <a:rPr lang="en-US" sz="2400" dirty="0">
                <a:solidFill>
                  <a:schemeClr val="tx1"/>
                </a:solidFill>
              </a:rPr>
              <a:t>: A Saturn V class mission </a:t>
            </a:r>
            <a:r>
              <a:rPr lang="en-US" sz="2400" dirty="0" smtClean="0">
                <a:solidFill>
                  <a:schemeClr val="tx1"/>
                </a:solidFill>
              </a:rPr>
              <a:t>that delivers </a:t>
            </a:r>
            <a:r>
              <a:rPr lang="en-US" sz="2400" dirty="0">
                <a:solidFill>
                  <a:schemeClr val="tx1"/>
                </a:solidFill>
              </a:rPr>
              <a:t>100,000 </a:t>
            </a:r>
            <a:r>
              <a:rPr lang="en-US" sz="2400" dirty="0" err="1">
                <a:solidFill>
                  <a:schemeClr val="tx1"/>
                </a:solidFill>
              </a:rPr>
              <a:t>lb</a:t>
            </a:r>
            <a:r>
              <a:rPr lang="en-US" sz="2400" dirty="0">
                <a:solidFill>
                  <a:schemeClr val="tx1"/>
                </a:solidFill>
              </a:rPr>
              <a:t> of payload from earth to Trans-Lunar Injection orbit or 260,000 </a:t>
            </a:r>
            <a:r>
              <a:rPr lang="en-US" sz="2400" dirty="0" err="1">
                <a:solidFill>
                  <a:schemeClr val="tx1"/>
                </a:solidFill>
              </a:rPr>
              <a:t>lb</a:t>
            </a:r>
            <a:r>
              <a:rPr lang="en-US" sz="2400" dirty="0">
                <a:solidFill>
                  <a:schemeClr val="tx1"/>
                </a:solidFill>
              </a:rPr>
              <a:t> to LEO would be worth $260M via 13 Space Billets</a:t>
            </a:r>
            <a:r>
              <a:rPr lang="en-US" sz="2400" dirty="0" smtClean="0">
                <a:solidFill>
                  <a:schemeClr val="tx1"/>
                </a:solidFill>
              </a:rPr>
              <a:t>.</a:t>
            </a:r>
          </a:p>
          <a:p>
            <a:pPr marL="342900" indent="-342900">
              <a:buFont typeface="Arial" panose="020B0604020202020204" pitchFamily="34" charset="0"/>
              <a:buChar char="•"/>
            </a:pPr>
            <a:r>
              <a:rPr lang="en-US" sz="2400" dirty="0" smtClean="0">
                <a:solidFill>
                  <a:schemeClr val="tx1"/>
                </a:solidFill>
              </a:rPr>
              <a:t>Bigelow BA330 space complex module has a stated lease rate of $25M/18 man-weeks or 14 man-weeks per Space Billet equiv.</a:t>
            </a:r>
          </a:p>
          <a:p>
            <a:pPr marL="342900" indent="-342900">
              <a:buFont typeface="Arial" panose="020B0604020202020204" pitchFamily="34" charset="0"/>
              <a:buChar char="•"/>
            </a:pPr>
            <a:r>
              <a:rPr lang="en-US" sz="2400" dirty="0" smtClean="0">
                <a:solidFill>
                  <a:schemeClr val="tx1"/>
                </a:solidFill>
              </a:rPr>
              <a:t>The ISS costs $525M per 10 man week vs $20M for Space Billet</a:t>
            </a:r>
            <a:endParaRPr lang="en-US" sz="2400" dirty="0">
              <a:solidFill>
                <a:schemeClr val="tx1"/>
              </a:solidFill>
            </a:endParaRPr>
          </a:p>
          <a:p>
            <a:pPr marL="342900" indent="-342900">
              <a:buFont typeface="Arial" panose="020B0604020202020204" pitchFamily="34" charset="0"/>
              <a:buChar char="•"/>
            </a:pPr>
            <a:endParaRPr lang="en-US" sz="2400" dirty="0">
              <a:solidFill>
                <a:schemeClr val="tx1"/>
              </a:solidFill>
            </a:endParaRPr>
          </a:p>
        </p:txBody>
      </p:sp>
      <p:sp>
        <p:nvSpPr>
          <p:cNvPr id="2" name="Title 1"/>
          <p:cNvSpPr>
            <a:spLocks noGrp="1"/>
          </p:cNvSpPr>
          <p:nvPr>
            <p:ph type="ctrTitle"/>
          </p:nvPr>
        </p:nvSpPr>
        <p:spPr>
          <a:xfrm>
            <a:off x="609600" y="304800"/>
            <a:ext cx="8077200"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smtClean="0">
                <a:effectLst/>
                <a:latin typeface="Times New Roman"/>
                <a:cs typeface="Times New Roman"/>
              </a:rPr>
              <a:t>Value of a Space Billet</a:t>
            </a:r>
            <a:endParaRPr lang="en-US" sz="2800" dirty="0"/>
          </a:p>
        </p:txBody>
      </p:sp>
      <p:pic>
        <p:nvPicPr>
          <p:cNvPr id="1025"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838200"/>
            <a:ext cx="8679542"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67360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914400"/>
            <a:ext cx="8839200" cy="5715000"/>
          </a:xfrm>
        </p:spPr>
        <p:txBody>
          <a:bodyPr>
            <a:normAutofit fontScale="92500" lnSpcReduction="20000"/>
          </a:bodyPr>
          <a:lstStyle/>
          <a:p>
            <a:pPr marL="342900" lvl="0" indent="-342900">
              <a:buFont typeface="Arial" pitchFamily="34" charset="0"/>
              <a:buChar char="•"/>
            </a:pPr>
            <a:r>
              <a:rPr lang="en-US" sz="2400" dirty="0">
                <a:solidFill>
                  <a:srgbClr val="FF0000"/>
                </a:solidFill>
                <a:latin typeface="Times New Roman" panose="02020603050405020304" pitchFamily="18" charset="0"/>
                <a:cs typeface="Times New Roman" panose="02020603050405020304" pitchFamily="18" charset="0"/>
              </a:rPr>
              <a:t>A Space Billet is a firm, fixed </a:t>
            </a:r>
            <a:r>
              <a:rPr lang="en-US" sz="2400" i="1" dirty="0">
                <a:solidFill>
                  <a:srgbClr val="FF0000"/>
                </a:solidFill>
                <a:latin typeface="Times New Roman" panose="02020603050405020304" pitchFamily="18" charset="0"/>
                <a:cs typeface="Times New Roman" panose="02020603050405020304" pitchFamily="18" charset="0"/>
              </a:rPr>
              <a:t>pay-upon-completion</a:t>
            </a:r>
            <a:r>
              <a:rPr lang="en-US" sz="2400" dirty="0">
                <a:solidFill>
                  <a:srgbClr val="FF0000"/>
                </a:solidFill>
                <a:latin typeface="Times New Roman" panose="02020603050405020304" pitchFamily="18" charset="0"/>
                <a:cs typeface="Times New Roman" panose="02020603050405020304" pitchFamily="18" charset="0"/>
              </a:rPr>
              <a:t> contract </a:t>
            </a:r>
            <a:r>
              <a:rPr lang="en-US" sz="2400" dirty="0">
                <a:latin typeface="Times New Roman" panose="02020603050405020304" pitchFamily="18" charset="0"/>
                <a:cs typeface="Times New Roman" panose="02020603050405020304" pitchFamily="18" charset="0"/>
              </a:rPr>
              <a:t>that </a:t>
            </a:r>
            <a:r>
              <a:rPr lang="en-US" sz="2400" dirty="0" smtClean="0">
                <a:latin typeface="Times New Roman" panose="02020603050405020304" pitchFamily="18" charset="0"/>
                <a:cs typeface="Times New Roman" panose="02020603050405020304" pitchFamily="18" charset="0"/>
              </a:rPr>
              <a:t>should </a:t>
            </a:r>
            <a:r>
              <a:rPr lang="en-US" sz="2400" dirty="0">
                <a:latin typeface="Times New Roman" panose="02020603050405020304" pitchFamily="18" charset="0"/>
                <a:cs typeface="Times New Roman" panose="02020603050405020304" pitchFamily="18" charset="0"/>
              </a:rPr>
              <a:t>replace the current </a:t>
            </a:r>
            <a:r>
              <a:rPr lang="en-US" sz="2400" i="1" dirty="0">
                <a:latin typeface="Times New Roman" panose="02020603050405020304" pitchFamily="18" charset="0"/>
                <a:cs typeface="Times New Roman" panose="02020603050405020304" pitchFamily="18" charset="0"/>
              </a:rPr>
              <a:t>cost plus 9% fixed fee</a:t>
            </a:r>
            <a:r>
              <a:rPr lang="en-US" sz="2400" dirty="0">
                <a:latin typeface="Times New Roman" panose="02020603050405020304" pitchFamily="18" charset="0"/>
                <a:cs typeface="Times New Roman" panose="02020603050405020304" pitchFamily="18" charset="0"/>
              </a:rPr>
              <a:t> contract instrument that NASA usually </a:t>
            </a:r>
            <a:r>
              <a:rPr lang="en-US" sz="2400" dirty="0" smtClean="0">
                <a:latin typeface="Times New Roman" panose="02020603050405020304" pitchFamily="18" charset="0"/>
                <a:cs typeface="Times New Roman" panose="02020603050405020304" pitchFamily="18" charset="0"/>
              </a:rPr>
              <a:t>utilizes.</a:t>
            </a:r>
          </a:p>
          <a:p>
            <a:pPr marL="342900" indent="-342900">
              <a:buFont typeface="Arial" pitchFamily="34" charset="0"/>
              <a:buChar char="•"/>
            </a:pPr>
            <a:r>
              <a:rPr lang="en-US" sz="2400" dirty="0">
                <a:latin typeface="Times New Roman" panose="02020603050405020304" pitchFamily="18" charset="0"/>
                <a:cs typeface="Times New Roman" panose="02020603050405020304" pitchFamily="18" charset="0"/>
              </a:rPr>
              <a:t>The Space Billet plan </a:t>
            </a:r>
            <a:r>
              <a:rPr lang="en-US" sz="2400" dirty="0">
                <a:solidFill>
                  <a:srgbClr val="FF0000"/>
                </a:solidFill>
                <a:latin typeface="Times New Roman" panose="02020603050405020304" pitchFamily="18" charset="0"/>
                <a:cs typeface="Times New Roman" panose="02020603050405020304" pitchFamily="18" charset="0"/>
              </a:rPr>
              <a:t>guarantees a </a:t>
            </a:r>
            <a:r>
              <a:rPr lang="en-US" sz="2400" b="1" u="sng" dirty="0" smtClean="0">
                <a:solidFill>
                  <a:srgbClr val="FF0000"/>
                </a:solidFill>
                <a:latin typeface="Times New Roman" panose="02020603050405020304" pitchFamily="18" charset="0"/>
                <a:cs typeface="Times New Roman" panose="02020603050405020304" pitchFamily="18" charset="0"/>
              </a:rPr>
              <a:t>large</a:t>
            </a:r>
            <a:r>
              <a:rPr lang="en-US" sz="2400" dirty="0" smtClean="0">
                <a:solidFill>
                  <a:srgbClr val="FF0000"/>
                </a:solidFill>
                <a:latin typeface="Times New Roman" panose="02020603050405020304" pitchFamily="18" charset="0"/>
                <a:cs typeface="Times New Roman" panose="02020603050405020304" pitchFamily="18" charset="0"/>
              </a:rPr>
              <a:t> market </a:t>
            </a:r>
            <a:r>
              <a:rPr lang="en-US" sz="2400" dirty="0">
                <a:solidFill>
                  <a:srgbClr val="FF0000"/>
                </a:solidFill>
                <a:latin typeface="Times New Roman" panose="02020603050405020304" pitchFamily="18" charset="0"/>
                <a:cs typeface="Times New Roman" panose="02020603050405020304" pitchFamily="18" charset="0"/>
              </a:rPr>
              <a:t>rate over a </a:t>
            </a:r>
            <a:r>
              <a:rPr lang="en-US" sz="2400" dirty="0" smtClean="0">
                <a:solidFill>
                  <a:srgbClr val="FF0000"/>
                </a:solidFill>
                <a:latin typeface="Times New Roman" panose="02020603050405020304" pitchFamily="18" charset="0"/>
                <a:cs typeface="Times New Roman" panose="02020603050405020304" pitchFamily="18" charset="0"/>
              </a:rPr>
              <a:t>period of time </a:t>
            </a:r>
            <a:r>
              <a:rPr lang="en-US" sz="2400" dirty="0">
                <a:latin typeface="Times New Roman" panose="02020603050405020304" pitchFamily="18" charset="0"/>
                <a:cs typeface="Times New Roman" panose="02020603050405020304" pitchFamily="18" charset="0"/>
              </a:rPr>
              <a:t>so businesses can make a commercial business case and obtain investment funding.</a:t>
            </a:r>
          </a:p>
          <a:p>
            <a:pPr marL="342900" indent="-342900">
              <a:buFont typeface="Arial" pitchFamily="34" charset="0"/>
              <a:buChar char="•"/>
            </a:pPr>
            <a:r>
              <a:rPr lang="en-US" sz="2400" dirty="0">
                <a:latin typeface="Times New Roman" panose="02020603050405020304" pitchFamily="18" charset="0"/>
                <a:cs typeface="Times New Roman" panose="02020603050405020304" pitchFamily="18" charset="0"/>
              </a:rPr>
              <a:t>We propose a market rate of 150 to 350 Space Billets per year - $3B to $7B per year no-risk investment by the government.</a:t>
            </a:r>
          </a:p>
          <a:p>
            <a:pPr marL="342900" lvl="0" indent="-342900">
              <a:buFont typeface="Arial" pitchFamily="34" charset="0"/>
              <a:buChar char="•"/>
            </a:pPr>
            <a:r>
              <a:rPr lang="en-US" sz="2400" dirty="0" smtClean="0">
                <a:latin typeface="Times New Roman" panose="02020603050405020304" pitchFamily="18" charset="0"/>
                <a:cs typeface="Times New Roman" panose="02020603050405020304" pitchFamily="18" charset="0"/>
              </a:rPr>
              <a:t>Basic </a:t>
            </a:r>
            <a:r>
              <a:rPr lang="en-US" sz="2400" dirty="0">
                <a:latin typeface="Times New Roman" panose="02020603050405020304" pitchFamily="18" charset="0"/>
                <a:cs typeface="Times New Roman" panose="02020603050405020304" pitchFamily="18" charset="0"/>
              </a:rPr>
              <a:t>Space Billet is 10 tons of useful payload at $1,000 per </a:t>
            </a:r>
            <a:r>
              <a:rPr lang="en-US" sz="2400" dirty="0" err="1">
                <a:latin typeface="Times New Roman" panose="02020603050405020304" pitchFamily="18" charset="0"/>
                <a:cs typeface="Times New Roman" panose="02020603050405020304" pitchFamily="18" charset="0"/>
              </a:rPr>
              <a:t>lb</a:t>
            </a:r>
            <a:r>
              <a:rPr lang="en-US" sz="2400" dirty="0">
                <a:latin typeface="Times New Roman" panose="02020603050405020304" pitchFamily="18" charset="0"/>
                <a:cs typeface="Times New Roman" panose="02020603050405020304" pitchFamily="18" charset="0"/>
              </a:rPr>
              <a:t> (or 3 astronauts) transported from ground to Low Earth Orbit – </a:t>
            </a:r>
            <a:r>
              <a:rPr lang="en-US" sz="2400" b="1" dirty="0">
                <a:latin typeface="Times New Roman" panose="02020603050405020304" pitchFamily="18" charset="0"/>
                <a:cs typeface="Times New Roman" panose="02020603050405020304" pitchFamily="18" charset="0"/>
              </a:rPr>
              <a:t>a Basic Space Billet is worth $20 </a:t>
            </a:r>
            <a:r>
              <a:rPr lang="en-US" sz="2400" b="1" dirty="0" smtClean="0">
                <a:latin typeface="Times New Roman" panose="02020603050405020304" pitchFamily="18" charset="0"/>
                <a:cs typeface="Times New Roman" panose="02020603050405020304" pitchFamily="18" charset="0"/>
              </a:rPr>
              <a:t>million</a:t>
            </a:r>
            <a:r>
              <a:rPr lang="en-US" sz="2400" dirty="0" smtClean="0">
                <a:latin typeface="Times New Roman" panose="02020603050405020304" pitchFamily="18" charset="0"/>
                <a:cs typeface="Times New Roman" panose="02020603050405020304" pitchFamily="18" charset="0"/>
              </a:rPr>
              <a:t>.</a:t>
            </a:r>
          </a:p>
          <a:p>
            <a:pPr marL="342900" lvl="0" indent="-342900">
              <a:buFont typeface="Arial" pitchFamily="34" charset="0"/>
              <a:buChar char="•"/>
            </a:pPr>
            <a:r>
              <a:rPr lang="en-US" sz="2400" dirty="0" smtClean="0">
                <a:latin typeface="Times New Roman" panose="02020603050405020304" pitchFamily="18" charset="0"/>
                <a:cs typeface="Times New Roman" panose="02020603050405020304" pitchFamily="18" charset="0"/>
              </a:rPr>
              <a:t>If in-space propulsion technology is not improved, Liquid </a:t>
            </a:r>
            <a:r>
              <a:rPr lang="en-US" sz="2400" dirty="0">
                <a:latin typeface="Times New Roman" panose="02020603050405020304" pitchFamily="18" charset="0"/>
                <a:cs typeface="Times New Roman" panose="02020603050405020304" pitchFamily="18" charset="0"/>
              </a:rPr>
              <a:t>Oxygen (LOX) will make up 70% of Space Billets for payloads transported beyond Low Earth Orbit, i.e., the moon or geostationary orbit. </a:t>
            </a:r>
            <a:endParaRPr lang="en-US" sz="2400" dirty="0" smtClean="0">
              <a:latin typeface="Times New Roman" panose="02020603050405020304" pitchFamily="18" charset="0"/>
              <a:cs typeface="Times New Roman" panose="02020603050405020304" pitchFamily="18" charset="0"/>
            </a:endParaRPr>
          </a:p>
          <a:p>
            <a:pPr marL="342900" lvl="0" indent="-342900">
              <a:buFont typeface="Arial" pitchFamily="34" charset="0"/>
              <a:buChar char="•"/>
            </a:pPr>
            <a:r>
              <a:rPr lang="en-US" sz="2400" dirty="0" smtClean="0">
                <a:latin typeface="Times New Roman" panose="02020603050405020304" pitchFamily="18" charset="0"/>
                <a:cs typeface="Times New Roman" panose="02020603050405020304" pitchFamily="18" charset="0"/>
              </a:rPr>
              <a:t>Space </a:t>
            </a:r>
            <a:r>
              <a:rPr lang="en-US" sz="2400" dirty="0">
                <a:latin typeface="Times New Roman" panose="02020603050405020304" pitchFamily="18" charset="0"/>
                <a:cs typeface="Times New Roman" panose="02020603050405020304" pitchFamily="18" charset="0"/>
              </a:rPr>
              <a:t>Billets will allow </a:t>
            </a:r>
            <a:r>
              <a:rPr lang="en-US" sz="2400" b="1" dirty="0">
                <a:latin typeface="Times New Roman" panose="02020603050405020304" pitchFamily="18" charset="0"/>
                <a:cs typeface="Times New Roman" panose="02020603050405020304" pitchFamily="18" charset="0"/>
              </a:rPr>
              <a:t>ANY</a:t>
            </a:r>
            <a:r>
              <a:rPr lang="en-US" sz="2400" dirty="0">
                <a:latin typeface="Times New Roman" panose="02020603050405020304" pitchFamily="18" charset="0"/>
                <a:cs typeface="Times New Roman" panose="02020603050405020304" pitchFamily="18" charset="0"/>
              </a:rPr>
              <a:t> commercial American company to deliver goods and astronauts not only to low earth orbit, but to the moon and beyond.  </a:t>
            </a:r>
            <a:endParaRPr lang="en-US" sz="2400" dirty="0" smtClean="0">
              <a:latin typeface="Times New Roman" panose="02020603050405020304" pitchFamily="18" charset="0"/>
              <a:cs typeface="Times New Roman" panose="02020603050405020304" pitchFamily="18" charset="0"/>
            </a:endParaRPr>
          </a:p>
          <a:p>
            <a:pPr marL="800100" lvl="1" indent="-342900" algn="l">
              <a:buFont typeface="Courier New" pitchFamily="49" charset="0"/>
              <a:buChar char="o"/>
            </a:pPr>
            <a:endParaRPr lang="en-US" dirty="0">
              <a:solidFill>
                <a:schemeClr val="tx1"/>
              </a:solidFill>
            </a:endParaRPr>
          </a:p>
        </p:txBody>
      </p:sp>
      <p:sp>
        <p:nvSpPr>
          <p:cNvPr id="2" name="Title 1"/>
          <p:cNvSpPr>
            <a:spLocks noGrp="1"/>
          </p:cNvSpPr>
          <p:nvPr>
            <p:ph type="ctrTitle"/>
          </p:nvPr>
        </p:nvSpPr>
        <p:spPr>
          <a:xfrm>
            <a:off x="609600" y="304800"/>
            <a:ext cx="8077200"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smtClean="0">
                <a:effectLst/>
                <a:latin typeface="Times New Roman"/>
                <a:cs typeface="Times New Roman"/>
              </a:rPr>
              <a:t>What are Space Billets</a:t>
            </a:r>
            <a:endParaRPr lang="en-US" sz="2800" dirty="0"/>
          </a:p>
        </p:txBody>
      </p:sp>
    </p:spTree>
    <p:extLst>
      <p:ext uri="{BB962C8B-B14F-4D97-AF65-F5344CB8AC3E}">
        <p14:creationId xmlns:p14="http://schemas.microsoft.com/office/powerpoint/2010/main" val="33547081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914400"/>
            <a:ext cx="8610600" cy="5715000"/>
          </a:xfrm>
        </p:spPr>
        <p:txBody>
          <a:bodyPr>
            <a:normAutofit/>
          </a:bodyPr>
          <a:lstStyle/>
          <a:p>
            <a:pPr marL="342900" indent="-342900">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Rather </a:t>
            </a:r>
            <a:r>
              <a:rPr lang="en-US" dirty="0">
                <a:solidFill>
                  <a:schemeClr val="tx1"/>
                </a:solidFill>
                <a:latin typeface="Times New Roman" panose="02020603050405020304" pitchFamily="18" charset="0"/>
                <a:cs typeface="Times New Roman" panose="02020603050405020304" pitchFamily="18" charset="0"/>
              </a:rPr>
              <a:t>than NASA (and Congress) designing a vehicle and trying to find a mission for it; NASA would merely define MARKETS and any American company could obtain their own development funding via investors to fill those markets.  </a:t>
            </a:r>
            <a:endParaRPr lang="en-US" dirty="0" smtClean="0">
              <a:solidFill>
                <a:schemeClr val="tx1"/>
              </a:solidFill>
              <a:latin typeface="Times New Roman" panose="02020603050405020304" pitchFamily="18" charset="0"/>
              <a:cs typeface="Times New Roman" panose="02020603050405020304" pitchFamily="18" charset="0"/>
            </a:endParaRPr>
          </a:p>
          <a:p>
            <a:pPr marL="342900" indent="-342900">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Example:  </a:t>
            </a:r>
            <a:r>
              <a:rPr lang="en-US" dirty="0">
                <a:solidFill>
                  <a:schemeClr val="tx1"/>
                </a:solidFill>
                <a:latin typeface="Times New Roman" panose="02020603050405020304" pitchFamily="18" charset="0"/>
                <a:cs typeface="Times New Roman" panose="02020603050405020304" pitchFamily="18" charset="0"/>
              </a:rPr>
              <a:t>NASA declares that it wishes to perform </a:t>
            </a:r>
            <a:r>
              <a:rPr lang="en-US" b="1" dirty="0">
                <a:solidFill>
                  <a:srgbClr val="FF0000"/>
                </a:solidFill>
                <a:latin typeface="Times New Roman" panose="02020603050405020304" pitchFamily="18" charset="0"/>
                <a:cs typeface="Times New Roman" panose="02020603050405020304" pitchFamily="18" charset="0"/>
              </a:rPr>
              <a:t>5 manned missions to the moon per year for the next 10 years</a:t>
            </a:r>
            <a:r>
              <a:rPr lang="en-US" b="1" dirty="0">
                <a:solidFill>
                  <a:schemeClr val="tx1"/>
                </a:solidFill>
                <a:latin typeface="Times New Roman" panose="02020603050405020304" pitchFamily="18" charset="0"/>
                <a:cs typeface="Times New Roman" panose="02020603050405020304" pitchFamily="18" charset="0"/>
              </a:rPr>
              <a:t>.  </a:t>
            </a:r>
            <a:endParaRPr lang="en-US" b="1" dirty="0" smtClean="0">
              <a:solidFill>
                <a:schemeClr val="tx1"/>
              </a:solidFill>
              <a:latin typeface="Times New Roman" panose="02020603050405020304" pitchFamily="18" charset="0"/>
              <a:cs typeface="Times New Roman" panose="02020603050405020304" pitchFamily="18" charset="0"/>
            </a:endParaRPr>
          </a:p>
          <a:p>
            <a:pPr marL="342900" indent="-342900">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NASA </a:t>
            </a:r>
            <a:r>
              <a:rPr lang="en-US" dirty="0">
                <a:solidFill>
                  <a:schemeClr val="tx1"/>
                </a:solidFill>
                <a:latin typeface="Times New Roman" panose="02020603050405020304" pitchFamily="18" charset="0"/>
                <a:cs typeface="Times New Roman" panose="02020603050405020304" pitchFamily="18" charset="0"/>
              </a:rPr>
              <a:t>will establish </a:t>
            </a:r>
            <a:r>
              <a:rPr lang="en-US" dirty="0" smtClean="0">
                <a:solidFill>
                  <a:schemeClr val="tx1"/>
                </a:solidFill>
                <a:latin typeface="Times New Roman" panose="02020603050405020304" pitchFamily="18" charset="0"/>
                <a:cs typeface="Times New Roman" panose="02020603050405020304" pitchFamily="18" charset="0"/>
              </a:rPr>
              <a:t>and allocate 100’s of Space </a:t>
            </a:r>
            <a:r>
              <a:rPr lang="en-US" dirty="0">
                <a:solidFill>
                  <a:schemeClr val="tx1"/>
                </a:solidFill>
                <a:latin typeface="Times New Roman" panose="02020603050405020304" pitchFamily="18" charset="0"/>
                <a:cs typeface="Times New Roman" panose="02020603050405020304" pitchFamily="18" charset="0"/>
              </a:rPr>
              <a:t>Billets </a:t>
            </a:r>
            <a:r>
              <a:rPr lang="en-US" dirty="0" smtClean="0">
                <a:solidFill>
                  <a:schemeClr val="tx1"/>
                </a:solidFill>
                <a:latin typeface="Times New Roman" panose="02020603050405020304" pitchFamily="18" charset="0"/>
                <a:cs typeface="Times New Roman" panose="02020603050405020304" pitchFamily="18" charset="0"/>
              </a:rPr>
              <a:t>for:</a:t>
            </a:r>
          </a:p>
          <a:p>
            <a:pPr marL="800100" lvl="1"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earth-to-LEO missions, </a:t>
            </a:r>
          </a:p>
          <a:p>
            <a:pPr marL="800100" lvl="1" indent="-342900" algn="l">
              <a:buFont typeface="Courier New" panose="02070309020205020404" pitchFamily="49" charset="0"/>
              <a:buChar char="o"/>
            </a:pPr>
            <a:r>
              <a:rPr lang="en-US" dirty="0">
                <a:solidFill>
                  <a:schemeClr val="tx1"/>
                </a:solidFill>
                <a:latin typeface="Times New Roman" panose="02020603050405020304" pitchFamily="18" charset="0"/>
                <a:cs typeface="Times New Roman" panose="02020603050405020304" pitchFamily="18" charset="0"/>
              </a:rPr>
              <a:t>LEO space hotel </a:t>
            </a:r>
            <a:r>
              <a:rPr lang="en-US" dirty="0" smtClean="0">
                <a:solidFill>
                  <a:schemeClr val="tx1"/>
                </a:solidFill>
                <a:latin typeface="Times New Roman" panose="02020603050405020304" pitchFamily="18" charset="0"/>
                <a:cs typeface="Times New Roman" panose="02020603050405020304" pitchFamily="18" charset="0"/>
              </a:rPr>
              <a:t>/ way </a:t>
            </a:r>
            <a:r>
              <a:rPr lang="en-US" dirty="0">
                <a:solidFill>
                  <a:schemeClr val="tx1"/>
                </a:solidFill>
                <a:latin typeface="Times New Roman" panose="02020603050405020304" pitchFamily="18" charset="0"/>
                <a:cs typeface="Times New Roman" panose="02020603050405020304" pitchFamily="18" charset="0"/>
              </a:rPr>
              <a:t>station</a:t>
            </a:r>
          </a:p>
          <a:p>
            <a:pPr marL="800100" lvl="1"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LEO-to-TLI </a:t>
            </a:r>
            <a:r>
              <a:rPr lang="en-US" dirty="0">
                <a:solidFill>
                  <a:schemeClr val="tx1"/>
                </a:solidFill>
                <a:latin typeface="Times New Roman" panose="02020603050405020304" pitchFamily="18" charset="0"/>
                <a:cs typeface="Times New Roman" panose="02020603050405020304" pitchFamily="18" charset="0"/>
              </a:rPr>
              <a:t>(Trans-Lunar-Injection) </a:t>
            </a:r>
            <a:r>
              <a:rPr lang="en-US" dirty="0" smtClean="0">
                <a:solidFill>
                  <a:schemeClr val="tx1"/>
                </a:solidFill>
                <a:latin typeface="Times New Roman" panose="02020603050405020304" pitchFamily="18" charset="0"/>
                <a:cs typeface="Times New Roman" panose="02020603050405020304" pitchFamily="18" charset="0"/>
              </a:rPr>
              <a:t>orbit missions</a:t>
            </a:r>
            <a:r>
              <a:rPr lang="en-US" dirty="0">
                <a:solidFill>
                  <a:schemeClr val="tx1"/>
                </a:solidFill>
                <a:latin typeface="Times New Roman" panose="02020603050405020304" pitchFamily="18" charset="0"/>
                <a:cs typeface="Times New Roman" panose="02020603050405020304" pitchFamily="18" charset="0"/>
              </a:rPr>
              <a:t>, </a:t>
            </a:r>
            <a:endParaRPr lang="en-US" dirty="0" smtClean="0">
              <a:solidFill>
                <a:schemeClr val="tx1"/>
              </a:solidFill>
              <a:latin typeface="Times New Roman" panose="02020603050405020304" pitchFamily="18" charset="0"/>
              <a:cs typeface="Times New Roman" panose="02020603050405020304" pitchFamily="18" charset="0"/>
            </a:endParaRPr>
          </a:p>
          <a:p>
            <a:pPr marL="800100" lvl="1"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Lunar </a:t>
            </a:r>
            <a:r>
              <a:rPr lang="en-US" dirty="0">
                <a:solidFill>
                  <a:schemeClr val="tx1"/>
                </a:solidFill>
                <a:latin typeface="Times New Roman" panose="02020603050405020304" pitchFamily="18" charset="0"/>
                <a:cs typeface="Times New Roman" panose="02020603050405020304" pitchFamily="18" charset="0"/>
              </a:rPr>
              <a:t>orbit to Lunar Surface </a:t>
            </a:r>
            <a:r>
              <a:rPr lang="en-US" dirty="0" smtClean="0">
                <a:solidFill>
                  <a:schemeClr val="tx1"/>
                </a:solidFill>
                <a:latin typeface="Times New Roman" panose="02020603050405020304" pitchFamily="18" charset="0"/>
                <a:cs typeface="Times New Roman" panose="02020603050405020304" pitchFamily="18" charset="0"/>
              </a:rPr>
              <a:t>missions</a:t>
            </a:r>
          </a:p>
          <a:p>
            <a:pPr marL="800100" lvl="1"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Lunar base.  </a:t>
            </a:r>
          </a:p>
          <a:p>
            <a:pPr marL="342900" indent="-342900">
              <a:buFont typeface="Arial" pitchFamily="34" charset="0"/>
              <a:buChar char="•"/>
            </a:pPr>
            <a:r>
              <a:rPr lang="en-US" dirty="0" smtClean="0">
                <a:solidFill>
                  <a:schemeClr val="tx1"/>
                </a:solidFill>
                <a:latin typeface="Times New Roman" panose="02020603050405020304" pitchFamily="18" charset="0"/>
                <a:cs typeface="Times New Roman" panose="02020603050405020304" pitchFamily="18" charset="0"/>
              </a:rPr>
              <a:t>It </a:t>
            </a:r>
            <a:r>
              <a:rPr lang="en-US" dirty="0">
                <a:solidFill>
                  <a:schemeClr val="tx1"/>
                </a:solidFill>
                <a:latin typeface="Times New Roman" panose="02020603050405020304" pitchFamily="18" charset="0"/>
                <a:cs typeface="Times New Roman" panose="02020603050405020304" pitchFamily="18" charset="0"/>
              </a:rPr>
              <a:t>would be up to commercial ventures to develop and deploy the hardware (with their own funding) that would fulfill these missions.  </a:t>
            </a:r>
            <a:endParaRPr lang="en-US" dirty="0" smtClean="0">
              <a:solidFill>
                <a:schemeClr val="tx1"/>
              </a:solidFill>
              <a:latin typeface="Times New Roman" panose="02020603050405020304" pitchFamily="18" charset="0"/>
              <a:cs typeface="Times New Roman" panose="02020603050405020304" pitchFamily="18" charset="0"/>
            </a:endParaRPr>
          </a:p>
          <a:p>
            <a:pPr marL="800100" lvl="1" indent="-342900" algn="l">
              <a:buFont typeface="Courier New" pitchFamily="49" charset="0"/>
              <a:buChar char="o"/>
            </a:pPr>
            <a:endParaRPr lang="en-US" dirty="0">
              <a:solidFill>
                <a:schemeClr val="tx1"/>
              </a:solidFill>
            </a:endParaRPr>
          </a:p>
        </p:txBody>
      </p:sp>
      <p:sp>
        <p:nvSpPr>
          <p:cNvPr id="2" name="Title 1"/>
          <p:cNvSpPr>
            <a:spLocks noGrp="1"/>
          </p:cNvSpPr>
          <p:nvPr>
            <p:ph type="ctrTitle"/>
          </p:nvPr>
        </p:nvSpPr>
        <p:spPr>
          <a:xfrm>
            <a:off x="609600" y="304800"/>
            <a:ext cx="8077200"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smtClean="0">
                <a:effectLst/>
                <a:latin typeface="Times New Roman"/>
                <a:cs typeface="Times New Roman"/>
              </a:rPr>
              <a:t>How it works</a:t>
            </a:r>
            <a:endParaRPr lang="en-US" sz="2800" dirty="0"/>
          </a:p>
        </p:txBody>
      </p:sp>
    </p:spTree>
    <p:extLst>
      <p:ext uri="{BB962C8B-B14F-4D97-AF65-F5344CB8AC3E}">
        <p14:creationId xmlns:p14="http://schemas.microsoft.com/office/powerpoint/2010/main" val="21331912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914400"/>
            <a:ext cx="8610600" cy="5715000"/>
          </a:xfrm>
        </p:spPr>
        <p:txBody>
          <a:bodyPr>
            <a:normAutofit fontScale="92500" lnSpcReduction="20000"/>
          </a:bodyPr>
          <a:lstStyle/>
          <a:p>
            <a:pPr marL="342900" lvl="0" indent="-342900">
              <a:buFont typeface="Arial" pitchFamily="34" charset="0"/>
              <a:buChar char="•"/>
            </a:pPr>
            <a:r>
              <a:rPr lang="en-US" sz="2400" dirty="0" smtClean="0">
                <a:latin typeface="Times New Roman" panose="02020603050405020304" pitchFamily="18" charset="0"/>
                <a:cs typeface="Times New Roman" panose="02020603050405020304" pitchFamily="18" charset="0"/>
              </a:rPr>
              <a:t>Space </a:t>
            </a:r>
            <a:r>
              <a:rPr lang="en-US" sz="2400" dirty="0">
                <a:latin typeface="Times New Roman" panose="02020603050405020304" pitchFamily="18" charset="0"/>
                <a:cs typeface="Times New Roman" panose="02020603050405020304" pitchFamily="18" charset="0"/>
              </a:rPr>
              <a:t>Billets takes the design and development of launch vehicles, lunar landers, and other equipment out of the hands of NASA and the politicians (because NASA simply sets a goal of delivering astronauts to the moon, not how to accomplish that goal) and places it in the hands of businesses, who are going to find the cheapest method of accomplishing those different tasks. </a:t>
            </a:r>
            <a:endParaRPr lang="en-US" sz="2400" dirty="0" smtClean="0">
              <a:latin typeface="Times New Roman" panose="02020603050405020304" pitchFamily="18" charset="0"/>
              <a:cs typeface="Times New Roman" panose="02020603050405020304" pitchFamily="18" charset="0"/>
            </a:endParaRPr>
          </a:p>
          <a:p>
            <a:pPr marL="342900" lvl="0" indent="-342900">
              <a:buFont typeface="Arial" pitchFamily="34" charset="0"/>
              <a:buChar char="•"/>
            </a:pPr>
            <a:r>
              <a:rPr lang="en-US" sz="2400" b="1" dirty="0" smtClean="0">
                <a:solidFill>
                  <a:srgbClr val="FF0000"/>
                </a:solidFill>
                <a:latin typeface="Times New Roman" panose="02020603050405020304" pitchFamily="18" charset="0"/>
                <a:cs typeface="Times New Roman" panose="02020603050405020304" pitchFamily="18" charset="0"/>
              </a:rPr>
              <a:t>Space </a:t>
            </a:r>
            <a:r>
              <a:rPr lang="en-US" sz="2400" b="1" dirty="0">
                <a:solidFill>
                  <a:srgbClr val="FF0000"/>
                </a:solidFill>
                <a:latin typeface="Times New Roman" panose="02020603050405020304" pitchFamily="18" charset="0"/>
                <a:cs typeface="Times New Roman" panose="02020603050405020304" pitchFamily="18" charset="0"/>
              </a:rPr>
              <a:t>Billets </a:t>
            </a:r>
            <a:r>
              <a:rPr lang="en-US" sz="2400" b="1" dirty="0" smtClean="0">
                <a:solidFill>
                  <a:srgbClr val="FF0000"/>
                </a:solidFill>
                <a:latin typeface="Times New Roman" panose="02020603050405020304" pitchFamily="18" charset="0"/>
                <a:cs typeface="Times New Roman" panose="02020603050405020304" pitchFamily="18" charset="0"/>
              </a:rPr>
              <a:t>doesn’t</a:t>
            </a:r>
            <a:r>
              <a:rPr lang="en-US" sz="2400" dirty="0" smtClean="0">
                <a:latin typeface="Times New Roman" panose="02020603050405020304" pitchFamily="18" charset="0"/>
                <a:cs typeface="Times New Roman" panose="02020603050405020304" pitchFamily="18" charset="0"/>
              </a:rPr>
              <a:t>:</a:t>
            </a:r>
          </a:p>
          <a:p>
            <a:pPr marL="800100" lvl="1"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Develop &amp; </a:t>
            </a:r>
            <a:r>
              <a:rPr lang="en-US" dirty="0">
                <a:solidFill>
                  <a:schemeClr val="tx1"/>
                </a:solidFill>
                <a:latin typeface="Times New Roman" panose="02020603050405020304" pitchFamily="18" charset="0"/>
                <a:cs typeface="Times New Roman" panose="02020603050405020304" pitchFamily="18" charset="0"/>
              </a:rPr>
              <a:t>spend nearly </a:t>
            </a:r>
            <a:r>
              <a:rPr lang="en-US" dirty="0" smtClean="0">
                <a:solidFill>
                  <a:schemeClr val="tx1"/>
                </a:solidFill>
                <a:latin typeface="Times New Roman" panose="02020603050405020304" pitchFamily="18" charset="0"/>
                <a:cs typeface="Times New Roman" panose="02020603050405020304" pitchFamily="18" charset="0"/>
              </a:rPr>
              <a:t>$3.1B </a:t>
            </a:r>
            <a:r>
              <a:rPr lang="en-US" dirty="0">
                <a:solidFill>
                  <a:schemeClr val="tx1"/>
                </a:solidFill>
                <a:latin typeface="Times New Roman" panose="02020603050405020304" pitchFamily="18" charset="0"/>
                <a:cs typeface="Times New Roman" panose="02020603050405020304" pitchFamily="18" charset="0"/>
              </a:rPr>
              <a:t>per year just to maintain an expensive space station just for a few astronauts, instead it </a:t>
            </a:r>
            <a:r>
              <a:rPr lang="en-US" b="1" dirty="0">
                <a:solidFill>
                  <a:schemeClr val="tx1"/>
                </a:solidFill>
                <a:latin typeface="Times New Roman" panose="02020603050405020304" pitchFamily="18" charset="0"/>
                <a:cs typeface="Times New Roman" panose="02020603050405020304" pitchFamily="18" charset="0"/>
              </a:rPr>
              <a:t>guarantees</a:t>
            </a:r>
            <a:r>
              <a:rPr lang="en-US" dirty="0">
                <a:solidFill>
                  <a:schemeClr val="tx1"/>
                </a:solidFill>
                <a:latin typeface="Times New Roman" panose="02020603050405020304" pitchFamily="18" charset="0"/>
                <a:cs typeface="Times New Roman" panose="02020603050405020304" pitchFamily="18" charset="0"/>
              </a:rPr>
              <a:t> that at least 52 visitors will spend 10 weeks at a </a:t>
            </a:r>
            <a:r>
              <a:rPr lang="en-US" b="1" dirty="0">
                <a:solidFill>
                  <a:schemeClr val="tx1"/>
                </a:solidFill>
                <a:latin typeface="Times New Roman" panose="02020603050405020304" pitchFamily="18" charset="0"/>
                <a:cs typeface="Times New Roman" panose="02020603050405020304" pitchFamily="18" charset="0"/>
              </a:rPr>
              <a:t>commercial space hotel</a:t>
            </a:r>
            <a:r>
              <a:rPr lang="en-US" dirty="0">
                <a:solidFill>
                  <a:schemeClr val="tx1"/>
                </a:solidFill>
                <a:latin typeface="Times New Roman" panose="02020603050405020304" pitchFamily="18" charset="0"/>
                <a:cs typeface="Times New Roman" panose="02020603050405020304" pitchFamily="18" charset="0"/>
              </a:rPr>
              <a:t> </a:t>
            </a:r>
            <a:r>
              <a:rPr lang="en-US" u="sng" dirty="0">
                <a:solidFill>
                  <a:schemeClr val="tx1"/>
                </a:solidFill>
                <a:latin typeface="Times New Roman" panose="02020603050405020304" pitchFamily="18" charset="0"/>
                <a:cs typeface="Times New Roman" panose="02020603050405020304" pitchFamily="18" charset="0"/>
              </a:rPr>
              <a:t>per year</a:t>
            </a:r>
            <a:r>
              <a:rPr lang="en-US" dirty="0">
                <a:solidFill>
                  <a:schemeClr val="tx1"/>
                </a:solidFill>
                <a:latin typeface="Times New Roman" panose="02020603050405020304" pitchFamily="18" charset="0"/>
                <a:cs typeface="Times New Roman" panose="02020603050405020304" pitchFamily="18" charset="0"/>
              </a:rPr>
              <a:t> (at $1,040M per year) for the next 5 years if a commercial company wants to provide one or more to NASA’s specifications.  </a:t>
            </a:r>
            <a:endParaRPr lang="en-US" dirty="0" smtClean="0">
              <a:solidFill>
                <a:schemeClr val="tx1"/>
              </a:solidFill>
              <a:latin typeface="Times New Roman" panose="02020603050405020304" pitchFamily="18" charset="0"/>
              <a:cs typeface="Times New Roman" panose="02020603050405020304" pitchFamily="18" charset="0"/>
            </a:endParaRPr>
          </a:p>
          <a:p>
            <a:pPr marL="800100" lvl="1"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Develop </a:t>
            </a:r>
            <a:r>
              <a:rPr lang="en-US" dirty="0">
                <a:solidFill>
                  <a:schemeClr val="tx1"/>
                </a:solidFill>
                <a:latin typeface="Times New Roman" panose="02020603050405020304" pitchFamily="18" charset="0"/>
                <a:cs typeface="Times New Roman" panose="02020603050405020304" pitchFamily="18" charset="0"/>
              </a:rPr>
              <a:t>a vehicle to land on the moon, but instead it guarantees a market to transport at least 20 visitors </a:t>
            </a:r>
            <a:r>
              <a:rPr lang="en-US" b="1" dirty="0">
                <a:solidFill>
                  <a:schemeClr val="tx1"/>
                </a:solidFill>
                <a:latin typeface="Times New Roman" panose="02020603050405020304" pitchFamily="18" charset="0"/>
                <a:cs typeface="Times New Roman" panose="02020603050405020304" pitchFamily="18" charset="0"/>
              </a:rPr>
              <a:t>to the moon’s surface</a:t>
            </a:r>
            <a:r>
              <a:rPr lang="en-US" dirty="0">
                <a:solidFill>
                  <a:schemeClr val="tx1"/>
                </a:solidFill>
                <a:latin typeface="Times New Roman" panose="02020603050405020304" pitchFamily="18" charset="0"/>
                <a:cs typeface="Times New Roman" panose="02020603050405020304" pitchFamily="18" charset="0"/>
              </a:rPr>
              <a:t> over 5 missions per year for 5 years if a commercial company wants to provide those services. </a:t>
            </a:r>
            <a:endParaRPr lang="en-US" dirty="0" smtClean="0">
              <a:solidFill>
                <a:schemeClr val="tx1"/>
              </a:solidFill>
              <a:latin typeface="Times New Roman" panose="02020603050405020304" pitchFamily="18" charset="0"/>
              <a:cs typeface="Times New Roman" panose="02020603050405020304" pitchFamily="18" charset="0"/>
            </a:endParaRPr>
          </a:p>
          <a:p>
            <a:pPr marL="800100" lvl="1"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Establish a lunar base, but guarantees a market for 20 visitors/</a:t>
            </a:r>
            <a:r>
              <a:rPr lang="en-US" dirty="0" err="1" smtClean="0">
                <a:solidFill>
                  <a:schemeClr val="tx1"/>
                </a:solidFill>
                <a:latin typeface="Times New Roman" panose="02020603050405020304" pitchFamily="18" charset="0"/>
                <a:cs typeface="Times New Roman" panose="02020603050405020304" pitchFamily="18" charset="0"/>
              </a:rPr>
              <a:t>yr</a:t>
            </a:r>
            <a:r>
              <a:rPr lang="en-US" dirty="0" smtClean="0">
                <a:solidFill>
                  <a:schemeClr val="tx1"/>
                </a:solidFill>
                <a:latin typeface="Times New Roman" panose="02020603050405020304" pitchFamily="18" charset="0"/>
                <a:cs typeface="Times New Roman" panose="02020603050405020304" pitchFamily="18" charset="0"/>
              </a:rPr>
              <a:t> for 10 years at $1,040M per year PER LUNAR BASE </a:t>
            </a:r>
          </a:p>
          <a:p>
            <a:pPr marL="800100" lvl="1" indent="-342900" algn="l">
              <a:buFont typeface="Courier New" panose="02070309020205020404" pitchFamily="49" charset="0"/>
              <a:buChar char="o"/>
            </a:pPr>
            <a:r>
              <a:rPr lang="en-US" dirty="0" smtClean="0">
                <a:solidFill>
                  <a:schemeClr val="tx1"/>
                </a:solidFill>
                <a:latin typeface="Times New Roman" panose="02020603050405020304" pitchFamily="18" charset="0"/>
                <a:cs typeface="Times New Roman" panose="02020603050405020304" pitchFamily="18" charset="0"/>
              </a:rPr>
              <a:t>Develop </a:t>
            </a:r>
            <a:r>
              <a:rPr lang="en-US" dirty="0">
                <a:solidFill>
                  <a:schemeClr val="tx1"/>
                </a:solidFill>
                <a:latin typeface="Times New Roman" panose="02020603050405020304" pitchFamily="18" charset="0"/>
                <a:cs typeface="Times New Roman" panose="02020603050405020304" pitchFamily="18" charset="0"/>
              </a:rPr>
              <a:t>a rocket to put things into orbit, but instead it provides a guaranteed market of 150 to 350 missions per year for 5 years at a fixed, low price that can be used by the government or purchased by private companies.  </a:t>
            </a:r>
          </a:p>
          <a:p>
            <a:pPr marL="800100" lvl="1" indent="-342900" algn="l">
              <a:buFont typeface="Courier New" panose="02070309020205020404" pitchFamily="49" charset="0"/>
              <a:buChar char="o"/>
            </a:pPr>
            <a:endParaRPr lang="en-US" dirty="0">
              <a:solidFill>
                <a:schemeClr val="tx1"/>
              </a:solidFill>
            </a:endParaRPr>
          </a:p>
        </p:txBody>
      </p:sp>
      <p:sp>
        <p:nvSpPr>
          <p:cNvPr id="2" name="Title 1"/>
          <p:cNvSpPr>
            <a:spLocks noGrp="1"/>
          </p:cNvSpPr>
          <p:nvPr>
            <p:ph type="ctrTitle"/>
          </p:nvPr>
        </p:nvSpPr>
        <p:spPr>
          <a:xfrm>
            <a:off x="609600" y="304800"/>
            <a:ext cx="8077200"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800" dirty="0" smtClean="0">
                <a:effectLst/>
                <a:latin typeface="Times New Roman"/>
                <a:cs typeface="Times New Roman"/>
              </a:rPr>
              <a:t>What Space Billets Doesn’t Do</a:t>
            </a:r>
            <a:endParaRPr lang="en-US" sz="2800" dirty="0"/>
          </a:p>
        </p:txBody>
      </p:sp>
    </p:spTree>
    <p:extLst>
      <p:ext uri="{BB962C8B-B14F-4D97-AF65-F5344CB8AC3E}">
        <p14:creationId xmlns:p14="http://schemas.microsoft.com/office/powerpoint/2010/main" val="10091409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04800" y="914400"/>
            <a:ext cx="8610600" cy="5715000"/>
          </a:xfrm>
        </p:spPr>
        <p:txBody>
          <a:bodyPr>
            <a:normAutofit lnSpcReduction="10000"/>
          </a:bodyPr>
          <a:lstStyle/>
          <a:p>
            <a:r>
              <a:rPr lang="en-US" dirty="0" smtClean="0">
                <a:solidFill>
                  <a:schemeClr val="tx1"/>
                </a:solidFill>
                <a:latin typeface="Times New Roman" panose="02020603050405020304" pitchFamily="18" charset="0"/>
                <a:cs typeface="Times New Roman" panose="02020603050405020304" pitchFamily="18" charset="0"/>
              </a:rPr>
              <a:t>Over </a:t>
            </a:r>
            <a:r>
              <a:rPr lang="en-US" dirty="0">
                <a:solidFill>
                  <a:schemeClr val="tx1"/>
                </a:solidFill>
                <a:latin typeface="Times New Roman" panose="02020603050405020304" pitchFamily="18" charset="0"/>
                <a:cs typeface="Times New Roman" panose="02020603050405020304" pitchFamily="18" charset="0"/>
              </a:rPr>
              <a:t>a 10 year period, </a:t>
            </a:r>
            <a:r>
              <a:rPr lang="en-US" dirty="0" smtClean="0">
                <a:solidFill>
                  <a:schemeClr val="tx1"/>
                </a:solidFill>
                <a:latin typeface="Times New Roman" panose="02020603050405020304" pitchFamily="18" charset="0"/>
                <a:cs typeface="Times New Roman" panose="02020603050405020304" pitchFamily="18" charset="0"/>
              </a:rPr>
              <a:t>$35.6B (1,780 Space Billets) would accomplish </a:t>
            </a:r>
            <a:r>
              <a:rPr lang="en-US" dirty="0">
                <a:solidFill>
                  <a:schemeClr val="tx1"/>
                </a:solidFill>
                <a:latin typeface="Times New Roman" panose="02020603050405020304" pitchFamily="18" charset="0"/>
                <a:cs typeface="Times New Roman" panose="02020603050405020304" pitchFamily="18" charset="0"/>
              </a:rPr>
              <a:t>the following:</a:t>
            </a:r>
          </a:p>
          <a:p>
            <a:pPr marL="34290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  4,300M:  Remove </a:t>
            </a:r>
            <a:r>
              <a:rPr lang="en-US" sz="2000" dirty="0">
                <a:solidFill>
                  <a:schemeClr val="tx1"/>
                </a:solidFill>
                <a:latin typeface="Times New Roman" panose="02020603050405020304" pitchFamily="18" charset="0"/>
                <a:cs typeface="Times New Roman" panose="02020603050405020304" pitchFamily="18" charset="0"/>
              </a:rPr>
              <a:t>ALL </a:t>
            </a:r>
            <a:r>
              <a:rPr lang="en-US" sz="2000" dirty="0" smtClean="0">
                <a:solidFill>
                  <a:schemeClr val="tx1"/>
                </a:solidFill>
                <a:latin typeface="Times New Roman" panose="02020603050405020304" pitchFamily="18" charset="0"/>
                <a:cs typeface="Times New Roman" panose="02020603050405020304" pitchFamily="18" charset="0"/>
              </a:rPr>
              <a:t>(~2,150) large </a:t>
            </a:r>
            <a:r>
              <a:rPr lang="en-US" sz="2000" dirty="0">
                <a:solidFill>
                  <a:schemeClr val="tx1"/>
                </a:solidFill>
                <a:latin typeface="Times New Roman" panose="02020603050405020304" pitchFamily="18" charset="0"/>
                <a:cs typeface="Times New Roman" panose="02020603050405020304" pitchFamily="18" charset="0"/>
              </a:rPr>
              <a:t>space debris from </a:t>
            </a:r>
            <a:r>
              <a:rPr lang="en-US" sz="2000" dirty="0" smtClean="0">
                <a:solidFill>
                  <a:schemeClr val="tx1"/>
                </a:solidFill>
                <a:latin typeface="Times New Roman" panose="02020603050405020304" pitchFamily="18" charset="0"/>
                <a:cs typeface="Times New Roman" panose="02020603050405020304" pitchFamily="18" charset="0"/>
              </a:rPr>
              <a:t>orbit</a:t>
            </a:r>
          </a:p>
          <a:p>
            <a:pPr marL="800100" lvl="1" indent="-342900" algn="l">
              <a:buFont typeface="Courier New" panose="02070309020205020404"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1 mission/day for 8.6 years</a:t>
            </a:r>
          </a:p>
          <a:p>
            <a:pPr marL="34290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  4,870M:  730 astronauts and Gov. tourists transferred to LEO</a:t>
            </a:r>
          </a:p>
          <a:p>
            <a:pPr marL="34290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$10,400M:  House 520 </a:t>
            </a:r>
            <a:r>
              <a:rPr lang="en-US" sz="2000" dirty="0">
                <a:solidFill>
                  <a:schemeClr val="tx1"/>
                </a:solidFill>
                <a:latin typeface="Times New Roman" panose="02020603050405020304" pitchFamily="18" charset="0"/>
                <a:cs typeface="Times New Roman" panose="02020603050405020304" pitchFamily="18" charset="0"/>
              </a:rPr>
              <a:t>Astronauts and Gov. tourists </a:t>
            </a:r>
            <a:r>
              <a:rPr lang="en-US" sz="2000" dirty="0" smtClean="0">
                <a:solidFill>
                  <a:schemeClr val="tx1"/>
                </a:solidFill>
                <a:latin typeface="Times New Roman" panose="02020603050405020304" pitchFamily="18" charset="0"/>
                <a:cs typeface="Times New Roman" panose="02020603050405020304" pitchFamily="18" charset="0"/>
              </a:rPr>
              <a:t>in </a:t>
            </a:r>
            <a:r>
              <a:rPr lang="en-US" sz="2000" dirty="0">
                <a:solidFill>
                  <a:schemeClr val="tx1"/>
                </a:solidFill>
                <a:latin typeface="Times New Roman" panose="02020603050405020304" pitchFamily="18" charset="0"/>
                <a:cs typeface="Times New Roman" panose="02020603050405020304" pitchFamily="18" charset="0"/>
              </a:rPr>
              <a:t>a space hotel for 10 weeks </a:t>
            </a:r>
            <a:r>
              <a:rPr lang="en-US" sz="2000" dirty="0" smtClean="0">
                <a:solidFill>
                  <a:schemeClr val="tx1"/>
                </a:solidFill>
                <a:latin typeface="Times New Roman" panose="02020603050405020304" pitchFamily="18" charset="0"/>
                <a:cs typeface="Times New Roman" panose="02020603050405020304" pitchFamily="18" charset="0"/>
              </a:rPr>
              <a:t>each</a:t>
            </a:r>
          </a:p>
          <a:p>
            <a:pPr marL="34290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  5,600M:  Transfer 210 </a:t>
            </a:r>
            <a:r>
              <a:rPr lang="en-US" sz="2000" dirty="0">
                <a:solidFill>
                  <a:schemeClr val="tx1"/>
                </a:solidFill>
                <a:latin typeface="Times New Roman" panose="02020603050405020304" pitchFamily="18" charset="0"/>
                <a:cs typeface="Times New Roman" panose="02020603050405020304" pitchFamily="18" charset="0"/>
              </a:rPr>
              <a:t>astronauts </a:t>
            </a:r>
            <a:r>
              <a:rPr lang="en-US" sz="2000" dirty="0" smtClean="0">
                <a:solidFill>
                  <a:schemeClr val="tx1"/>
                </a:solidFill>
                <a:latin typeface="Times New Roman" panose="02020603050405020304" pitchFamily="18" charset="0"/>
                <a:cs typeface="Times New Roman" panose="02020603050405020304" pitchFamily="18" charset="0"/>
              </a:rPr>
              <a:t>from LEO &amp; Land on </a:t>
            </a:r>
            <a:r>
              <a:rPr lang="en-US" sz="2000" dirty="0">
                <a:solidFill>
                  <a:schemeClr val="tx1"/>
                </a:solidFill>
                <a:latin typeface="Times New Roman" panose="02020603050405020304" pitchFamily="18" charset="0"/>
                <a:cs typeface="Times New Roman" panose="02020603050405020304" pitchFamily="18" charset="0"/>
              </a:rPr>
              <a:t>the </a:t>
            </a:r>
            <a:r>
              <a:rPr lang="en-US" sz="2000" dirty="0" smtClean="0">
                <a:solidFill>
                  <a:schemeClr val="tx1"/>
                </a:solidFill>
                <a:latin typeface="Times New Roman" panose="02020603050405020304" pitchFamily="18" charset="0"/>
                <a:cs typeface="Times New Roman" panose="02020603050405020304" pitchFamily="18" charset="0"/>
              </a:rPr>
              <a:t>moon</a:t>
            </a:r>
          </a:p>
          <a:p>
            <a:pPr marL="34290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$10,400M:  House 210 astronauts &amp; govt. tourists in Lunar Hotel for 10 weeks each.</a:t>
            </a:r>
          </a:p>
          <a:p>
            <a:pPr marL="800100" lvl="1" indent="-342900" algn="l">
              <a:buFont typeface="Courier New" panose="02070309020205020404"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$82.86M per astronaut on the moon for 10 weeks</a:t>
            </a:r>
          </a:p>
          <a:p>
            <a:pPr marL="342900" indent="-342900">
              <a:buFont typeface="Arial" pitchFamily="34" charset="0"/>
              <a:buChar char="•"/>
            </a:pPr>
            <a:endParaRPr lang="en-US" sz="2000" dirty="0">
              <a:solidFill>
                <a:schemeClr val="tx1"/>
              </a:solidFill>
              <a:latin typeface="Times New Roman" panose="02020603050405020304" pitchFamily="18" charset="0"/>
              <a:cs typeface="Times New Roman" panose="02020603050405020304" pitchFamily="18" charset="0"/>
            </a:endParaRPr>
          </a:p>
          <a:p>
            <a:r>
              <a:rPr lang="en-US" sz="2000" dirty="0" smtClean="0">
                <a:solidFill>
                  <a:schemeClr val="tx1"/>
                </a:solidFill>
                <a:latin typeface="Times New Roman" panose="02020603050405020304" pitchFamily="18" charset="0"/>
                <a:cs typeface="Times New Roman" panose="02020603050405020304" pitchFamily="18" charset="0"/>
              </a:rPr>
              <a:t>In like manner, a further investment of $5B per year for 10 years in Space Billets could be utilized to:</a:t>
            </a:r>
          </a:p>
          <a:p>
            <a:pPr marL="342900" indent="-342900">
              <a:buFont typeface="Arial" pitchFamily="34" charset="0"/>
              <a:buChar char="•"/>
            </a:pPr>
            <a:r>
              <a:rPr lang="en-US" sz="2000" dirty="0" smtClean="0">
                <a:solidFill>
                  <a:schemeClr val="tx1"/>
                </a:solidFill>
                <a:latin typeface="Times New Roman" panose="02020603050405020304" pitchFamily="18" charset="0"/>
                <a:cs typeface="Times New Roman" panose="02020603050405020304" pitchFamily="18" charset="0"/>
              </a:rPr>
              <a:t>$50,880M:  House </a:t>
            </a:r>
            <a:r>
              <a:rPr lang="en-US" sz="2000" dirty="0">
                <a:solidFill>
                  <a:schemeClr val="tx1"/>
                </a:solidFill>
                <a:latin typeface="Times New Roman" panose="02020603050405020304" pitchFamily="18" charset="0"/>
                <a:cs typeface="Times New Roman" panose="02020603050405020304" pitchFamily="18" charset="0"/>
              </a:rPr>
              <a:t>210 astronauts in floating space stations on </a:t>
            </a:r>
            <a:r>
              <a:rPr lang="en-US" sz="2000" dirty="0" smtClean="0">
                <a:solidFill>
                  <a:schemeClr val="tx1"/>
                </a:solidFill>
                <a:latin typeface="Times New Roman" panose="02020603050405020304" pitchFamily="18" charset="0"/>
                <a:cs typeface="Times New Roman" panose="02020603050405020304" pitchFamily="18" charset="0"/>
              </a:rPr>
              <a:t>Venus</a:t>
            </a:r>
          </a:p>
          <a:p>
            <a:pPr marL="800100" lvl="1" indent="-342900" algn="l">
              <a:buFont typeface="Courier New" pitchFamily="49" charset="0"/>
              <a:buChar char="o"/>
            </a:pPr>
            <a:r>
              <a:rPr lang="en-US" sz="1800" dirty="0" smtClean="0">
                <a:solidFill>
                  <a:schemeClr val="tx1"/>
                </a:solidFill>
                <a:latin typeface="Times New Roman" panose="02020603050405020304" pitchFamily="18" charset="0"/>
                <a:cs typeface="Times New Roman" panose="02020603050405020304" pitchFamily="18" charset="0"/>
              </a:rPr>
              <a:t>$242.3M per astronaut at Venus </a:t>
            </a:r>
            <a:endParaRPr lang="en-US" sz="1800" dirty="0">
              <a:solidFill>
                <a:schemeClr val="tx1"/>
              </a:solidFill>
              <a:latin typeface="Times New Roman" panose="02020603050405020304" pitchFamily="18" charset="0"/>
              <a:cs typeface="Times New Roman" panose="02020603050405020304" pitchFamily="18" charset="0"/>
            </a:endParaRPr>
          </a:p>
          <a:p>
            <a:pPr marL="800100" lvl="1" indent="-342900" algn="l">
              <a:buFont typeface="Courier New" pitchFamily="49" charset="0"/>
              <a:buChar char="o"/>
            </a:pPr>
            <a:endParaRPr lang="en-US" dirty="0">
              <a:solidFill>
                <a:schemeClr val="tx1"/>
              </a:solidFill>
            </a:endParaRPr>
          </a:p>
        </p:txBody>
      </p:sp>
      <p:sp>
        <p:nvSpPr>
          <p:cNvPr id="2" name="Title 1"/>
          <p:cNvSpPr>
            <a:spLocks noGrp="1"/>
          </p:cNvSpPr>
          <p:nvPr>
            <p:ph type="ctrTitle"/>
          </p:nvPr>
        </p:nvSpPr>
        <p:spPr>
          <a:xfrm>
            <a:off x="304800" y="304800"/>
            <a:ext cx="8610600" cy="762000"/>
          </a:xfrm>
        </p:spPr>
        <p:txBody>
          <a:bodyPr/>
          <a:lstStyle/>
          <a:p>
            <a:pPr marL="0" marR="0" indent="0" algn="ctr">
              <a:lnSpc>
                <a:spcPct val="115000"/>
              </a:lnSpc>
              <a:spcBef>
                <a:spcPts val="0"/>
              </a:spcBef>
              <a:spcAft>
                <a:spcPts val="0"/>
              </a:spcAft>
              <a:buNone/>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pPr>
            <a:r>
              <a:rPr lang="en-US" sz="2400" dirty="0" smtClean="0">
                <a:effectLst/>
                <a:latin typeface="Times New Roman"/>
                <a:cs typeface="Times New Roman"/>
              </a:rPr>
              <a:t>What is Possible with $3.56B in Space Billets/year for 10 years</a:t>
            </a:r>
            <a:endParaRPr lang="en-US" sz="2400" dirty="0"/>
          </a:p>
        </p:txBody>
      </p:sp>
    </p:spTree>
    <p:extLst>
      <p:ext uri="{BB962C8B-B14F-4D97-AF65-F5344CB8AC3E}">
        <p14:creationId xmlns:p14="http://schemas.microsoft.com/office/powerpoint/2010/main" val="2155865102"/>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1074</TotalTime>
  <Words>1777</Words>
  <Application>Microsoft Office PowerPoint</Application>
  <PresentationFormat>On-screen Show (4:3)</PresentationFormat>
  <Paragraphs>111</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Slipstream</vt:lpstr>
      <vt:lpstr>SPACE BILLETS</vt:lpstr>
      <vt:lpstr>Problems with Present Commercialization of Space</vt:lpstr>
      <vt:lpstr>Problems with Present Commercialization of Space</vt:lpstr>
      <vt:lpstr>Prior Art</vt:lpstr>
      <vt:lpstr>Value of a Space Billet</vt:lpstr>
      <vt:lpstr>What are Space Billets</vt:lpstr>
      <vt:lpstr>How it works</vt:lpstr>
      <vt:lpstr>What Space Billets Doesn’t Do</vt:lpstr>
      <vt:lpstr>What is Possible with $3.56B in Space Billets/year for 10 years</vt:lpstr>
      <vt:lpstr>But why should the big aerospace companies support Space Billets</vt:lpstr>
      <vt:lpstr>What we hope to Accomplish</vt:lpstr>
      <vt:lpstr>Summary</vt:lpstr>
    </vt:vector>
  </TitlesOfParts>
  <Company>theUSAparty.com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Affordability Advantages in Integrating the Aircraft and Space Launch Operations – Part 2</dc:title>
  <dc:creator>Samuel Langhorne Clemens</dc:creator>
  <cp:lastModifiedBy>Doug Thorpe</cp:lastModifiedBy>
  <cp:revision>93</cp:revision>
  <dcterms:created xsi:type="dcterms:W3CDTF">2014-07-09T13:00:04Z</dcterms:created>
  <dcterms:modified xsi:type="dcterms:W3CDTF">2014-07-29T02:21:09Z</dcterms:modified>
</cp:coreProperties>
</file>