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4" r:id="rId3"/>
    <p:sldId id="276" r:id="rId4"/>
    <p:sldId id="257" r:id="rId5"/>
    <p:sldId id="258" r:id="rId6"/>
    <p:sldId id="259" r:id="rId7"/>
    <p:sldId id="260" r:id="rId8"/>
    <p:sldId id="261" r:id="rId9"/>
    <p:sldId id="262" r:id="rId10"/>
    <p:sldId id="263" r:id="rId11"/>
    <p:sldId id="264" r:id="rId12"/>
    <p:sldId id="266" r:id="rId13"/>
    <p:sldId id="265" r:id="rId14"/>
    <p:sldId id="267" r:id="rId15"/>
    <p:sldId id="268" r:id="rId16"/>
    <p:sldId id="270" r:id="rId17"/>
    <p:sldId id="271" r:id="rId18"/>
    <p:sldId id="275" r:id="rId19"/>
    <p:sldId id="272" r:id="rId20"/>
    <p:sldId id="278" r:id="rId21"/>
    <p:sldId id="273"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29" autoAdjust="0"/>
  </p:normalViewPr>
  <p:slideViewPr>
    <p:cSldViewPr>
      <p:cViewPr>
        <p:scale>
          <a:sx n="100" d="100"/>
          <a:sy n="100" d="100"/>
        </p:scale>
        <p:origin x="-516" y="8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1FAC9-1B21-459E-923E-45E2E3AB93AE}" type="datetimeFigureOut">
              <a:rPr lang="en-US" smtClean="0"/>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7C901-6470-4C6D-9EC2-E06401E0CF08}" type="slidenum">
              <a:rPr lang="en-US" smtClean="0"/>
              <a:t>‹#›</a:t>
            </a:fld>
            <a:endParaRPr lang="en-US"/>
          </a:p>
        </p:txBody>
      </p:sp>
    </p:spTree>
    <p:extLst>
      <p:ext uri="{BB962C8B-B14F-4D97-AF65-F5344CB8AC3E}">
        <p14:creationId xmlns:p14="http://schemas.microsoft.com/office/powerpoint/2010/main" val="321744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7C901-6470-4C6D-9EC2-E06401E0CF08}" type="slidenum">
              <a:rPr lang="en-US" smtClean="0"/>
              <a:t>3</a:t>
            </a:fld>
            <a:endParaRPr lang="en-US"/>
          </a:p>
        </p:txBody>
      </p:sp>
    </p:spTree>
    <p:extLst>
      <p:ext uri="{BB962C8B-B14F-4D97-AF65-F5344CB8AC3E}">
        <p14:creationId xmlns:p14="http://schemas.microsoft.com/office/powerpoint/2010/main" val="123980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7C901-6470-4C6D-9EC2-E06401E0CF08}" type="slidenum">
              <a:rPr lang="en-US" smtClean="0"/>
              <a:t>4</a:t>
            </a:fld>
            <a:endParaRPr lang="en-US"/>
          </a:p>
        </p:txBody>
      </p:sp>
    </p:spTree>
    <p:extLst>
      <p:ext uri="{BB962C8B-B14F-4D97-AF65-F5344CB8AC3E}">
        <p14:creationId xmlns:p14="http://schemas.microsoft.com/office/powerpoint/2010/main" val="385812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Nearly all $55,600 (100,260 </a:t>
            </a:r>
            <a:r>
              <a:rPr lang="en-US" dirty="0" err="1" smtClean="0"/>
              <a:t>lb</a:t>
            </a:r>
            <a:r>
              <a:rPr lang="en-US" dirty="0" smtClean="0"/>
              <a:t> of Jet-A and 267,900lb of LOX) propellants are consumed after aircraft has traveled 3,400 miles in 65 minutes and reached a maximum altitude of 57km (187,000 </a:t>
            </a:r>
            <a:r>
              <a:rPr lang="en-US" dirty="0" err="1" smtClean="0"/>
              <a:t>ft</a:t>
            </a:r>
            <a:r>
              <a:rPr lang="en-US" dirty="0" smtClean="0"/>
              <a:t>).  NOTE:  LOX is a renewable energy source that is derived from electricity and costs about $0.04 per pound.</a:t>
            </a:r>
          </a:p>
          <a:p>
            <a:endParaRPr lang="en-US" dirty="0"/>
          </a:p>
        </p:txBody>
      </p:sp>
      <p:sp>
        <p:nvSpPr>
          <p:cNvPr id="4" name="Slide Number Placeholder 3"/>
          <p:cNvSpPr>
            <a:spLocks noGrp="1"/>
          </p:cNvSpPr>
          <p:nvPr>
            <p:ph type="sldNum" sz="quarter" idx="10"/>
          </p:nvPr>
        </p:nvSpPr>
        <p:spPr/>
        <p:txBody>
          <a:bodyPr/>
          <a:lstStyle/>
          <a:p>
            <a:fld id="{DCA7C901-6470-4C6D-9EC2-E06401E0CF08}" type="slidenum">
              <a:rPr lang="en-US" smtClean="0"/>
              <a:t>11</a:t>
            </a:fld>
            <a:endParaRPr lang="en-US"/>
          </a:p>
        </p:txBody>
      </p:sp>
    </p:spTree>
    <p:extLst>
      <p:ext uri="{BB962C8B-B14F-4D97-AF65-F5344CB8AC3E}">
        <p14:creationId xmlns:p14="http://schemas.microsoft.com/office/powerpoint/2010/main" val="301567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7C901-6470-4C6D-9EC2-E06401E0CF08}" type="slidenum">
              <a:rPr lang="en-US" smtClean="0"/>
              <a:t>15</a:t>
            </a:fld>
            <a:endParaRPr lang="en-US"/>
          </a:p>
        </p:txBody>
      </p:sp>
    </p:spTree>
    <p:extLst>
      <p:ext uri="{BB962C8B-B14F-4D97-AF65-F5344CB8AC3E}">
        <p14:creationId xmlns:p14="http://schemas.microsoft.com/office/powerpoint/2010/main" val="218577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4145E2B-7C7A-4F8F-92EC-C4C6424F844D}" type="datetimeFigureOut">
              <a:rPr lang="en-US" smtClean="0"/>
              <a:t>9/8/2015</a:t>
            </a:fld>
            <a:endParaRPr lang="en-US"/>
          </a:p>
        </p:txBody>
      </p:sp>
      <p:sp>
        <p:nvSpPr>
          <p:cNvPr id="8" name="Slide Number Placeholder 7"/>
          <p:cNvSpPr>
            <a:spLocks noGrp="1"/>
          </p:cNvSpPr>
          <p:nvPr>
            <p:ph type="sldNum" sz="quarter" idx="11"/>
          </p:nvPr>
        </p:nvSpPr>
        <p:spPr/>
        <p:txBody>
          <a:bodyPr/>
          <a:lstStyle/>
          <a:p>
            <a:fld id="{CAB0F5ED-6934-4B65-80F1-05B07EA32FD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
        <p:nvSpPr>
          <p:cNvPr id="4" name="hl"/>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45E2B-7C7A-4F8F-92EC-C4C6424F844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0F5ED-6934-4B65-80F1-05B07EA32F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45E2B-7C7A-4F8F-92EC-C4C6424F844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0F5ED-6934-4B65-80F1-05B07EA32F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4145E2B-7C7A-4F8F-92EC-C4C6424F844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0F5ED-6934-4B65-80F1-05B07EA32F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145E2B-7C7A-4F8F-92EC-C4C6424F844D}"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0F5ED-6934-4B65-80F1-05B07EA32FD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4145E2B-7C7A-4F8F-92EC-C4C6424F844D}"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0F5ED-6934-4B65-80F1-05B07EA32FD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4145E2B-7C7A-4F8F-92EC-C4C6424F844D}"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0F5ED-6934-4B65-80F1-05B07EA32FD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145E2B-7C7A-4F8F-92EC-C4C6424F844D}"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0F5ED-6934-4B65-80F1-05B07EA32F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45E2B-7C7A-4F8F-92EC-C4C6424F844D}"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0F5ED-6934-4B65-80F1-05B07EA32F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45E2B-7C7A-4F8F-92EC-C4C6424F844D}"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0F5ED-6934-4B65-80F1-05B07EA32F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45E2B-7C7A-4F8F-92EC-C4C6424F844D}"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0F5ED-6934-4B65-80F1-05B07EA32F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4145E2B-7C7A-4F8F-92EC-C4C6424F844D}" type="datetimeFigureOut">
              <a:rPr lang="en-US" smtClean="0"/>
              <a:t>9/8/2015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AB0F5ED-6934-4B65-80F1-05B07EA32FD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theusaparty.com/" TargetMode="External"/><Relationship Id="rId2" Type="http://schemas.openxmlformats.org/officeDocument/2006/relationships/hyperlink" Target="mailto:Kyrocketman@gmail.com" TargetMode="External"/><Relationship Id="rId1" Type="http://schemas.openxmlformats.org/officeDocument/2006/relationships/slideLayout" Target="../slideLayouts/slideLayout2.xml"/><Relationship Id="rId4" Type="http://schemas.openxmlformats.org/officeDocument/2006/relationships/hyperlink" Target="http://spacepropuls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371600"/>
          </a:xfrm>
        </p:spPr>
        <p:txBody>
          <a:bodyPr>
            <a:normAutofit fontScale="90000"/>
          </a:bodyPr>
          <a:lstStyle/>
          <a:p>
            <a:r>
              <a:rPr lang="en-US" sz="4400" b="1" dirty="0" smtClean="0"/>
              <a:t>Sub-Orbital Passenger Aircraft </a:t>
            </a:r>
            <a:br>
              <a:rPr lang="en-US" sz="4400" b="1" dirty="0" smtClean="0"/>
            </a:br>
            <a:r>
              <a:rPr lang="en-US" sz="4400" b="1" dirty="0" smtClean="0"/>
              <a:t>for Space Launch Operations</a:t>
            </a:r>
            <a:endParaRPr lang="en-US" dirty="0"/>
          </a:p>
        </p:txBody>
      </p:sp>
      <p:sp>
        <p:nvSpPr>
          <p:cNvPr id="3" name="Subtitle 2"/>
          <p:cNvSpPr>
            <a:spLocks noGrp="1"/>
          </p:cNvSpPr>
          <p:nvPr>
            <p:ph type="subTitle" idx="1"/>
          </p:nvPr>
        </p:nvSpPr>
        <p:spPr>
          <a:xfrm>
            <a:off x="457200" y="3886200"/>
            <a:ext cx="8229600" cy="2286000"/>
          </a:xfrm>
        </p:spPr>
        <p:txBody>
          <a:bodyPr>
            <a:normAutofit/>
          </a:bodyPr>
          <a:lstStyle/>
          <a:p>
            <a:r>
              <a:rPr lang="en-US" sz="1800" dirty="0" smtClean="0">
                <a:solidFill>
                  <a:schemeClr val="tx1"/>
                </a:solidFill>
              </a:rPr>
              <a:t>Douglas G. Thorpe*</a:t>
            </a:r>
          </a:p>
          <a:p>
            <a:r>
              <a:rPr lang="en-US" sz="1800" dirty="0" smtClean="0">
                <a:solidFill>
                  <a:schemeClr val="tx1"/>
                </a:solidFill>
              </a:rPr>
              <a:t>Space Propulsion Synergy Team </a:t>
            </a:r>
          </a:p>
          <a:p>
            <a:r>
              <a:rPr lang="en-US" sz="1800" dirty="0" smtClean="0">
                <a:solidFill>
                  <a:schemeClr val="tx1"/>
                </a:solidFill>
              </a:rPr>
              <a:t>Co-founder of </a:t>
            </a:r>
            <a:r>
              <a:rPr lang="en-US" sz="1800" b="1" dirty="0" smtClean="0">
                <a:solidFill>
                  <a:srgbClr val="0033CC"/>
                </a:solidFill>
              </a:rPr>
              <a:t>the</a:t>
            </a:r>
            <a:r>
              <a:rPr lang="en-US" sz="1800" b="1" dirty="0" smtClean="0">
                <a:solidFill>
                  <a:srgbClr val="FF0000"/>
                </a:solidFill>
              </a:rPr>
              <a:t>USA</a:t>
            </a:r>
            <a:r>
              <a:rPr lang="en-US" sz="1800" b="1" dirty="0" smtClean="0">
                <a:solidFill>
                  <a:srgbClr val="0033CC"/>
                </a:solidFill>
              </a:rPr>
              <a:t>party.com</a:t>
            </a:r>
            <a:r>
              <a:rPr lang="en-US" sz="1800" dirty="0" smtClean="0">
                <a:solidFill>
                  <a:schemeClr val="tx1"/>
                </a:solidFill>
              </a:rPr>
              <a:t>; Mt. Sterling, KY</a:t>
            </a:r>
          </a:p>
          <a:p>
            <a:endParaRPr lang="en-US" dirty="0" smtClean="0">
              <a:solidFill>
                <a:schemeClr val="tx1"/>
              </a:solidFill>
            </a:endParaRPr>
          </a:p>
          <a:p>
            <a:endParaRPr lang="en-US" dirty="0"/>
          </a:p>
        </p:txBody>
      </p:sp>
      <p:sp>
        <p:nvSpPr>
          <p:cNvPr id="5" name="Subtitle 2"/>
          <p:cNvSpPr txBox="1">
            <a:spLocks/>
          </p:cNvSpPr>
          <p:nvPr/>
        </p:nvSpPr>
        <p:spPr>
          <a:xfrm>
            <a:off x="533400" y="1895475"/>
            <a:ext cx="82296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i="1" dirty="0" err="1" smtClean="0">
                <a:solidFill>
                  <a:schemeClr val="tx1"/>
                </a:solidFill>
              </a:rPr>
              <a:t>FastForward</a:t>
            </a:r>
            <a:r>
              <a:rPr lang="en-US" sz="2400" i="1" dirty="0" smtClean="0">
                <a:solidFill>
                  <a:schemeClr val="tx1"/>
                </a:solidFill>
              </a:rPr>
              <a:t> Tele-Conference</a:t>
            </a:r>
            <a:endParaRPr lang="en-US" sz="2800" i="1" dirty="0" smtClean="0">
              <a:solidFill>
                <a:schemeClr val="tx1"/>
              </a:solidFill>
            </a:endParaRPr>
          </a:p>
          <a:p>
            <a:r>
              <a:rPr lang="en-US" sz="2000" i="1" dirty="0" smtClean="0">
                <a:solidFill>
                  <a:schemeClr val="tx1"/>
                </a:solidFill>
              </a:rPr>
              <a:t>11 September 2015</a:t>
            </a:r>
            <a:endParaRPr lang="en-US" sz="2000" dirty="0" smtClean="0">
              <a:solidFill>
                <a:schemeClr val="tx1"/>
              </a:solidFill>
            </a:endParaRPr>
          </a:p>
          <a:p>
            <a:endParaRPr lang="en-US" dirty="0" smtClean="0">
              <a:solidFill>
                <a:schemeClr val="tx1"/>
              </a:solidFill>
            </a:endParaRPr>
          </a:p>
          <a:p>
            <a:endParaRPr lang="en-US" dirty="0"/>
          </a:p>
        </p:txBody>
      </p:sp>
    </p:spTree>
    <p:extLst>
      <p:ext uri="{BB962C8B-B14F-4D97-AF65-F5344CB8AC3E}">
        <p14:creationId xmlns:p14="http://schemas.microsoft.com/office/powerpoint/2010/main" val="1722441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lnSpc>
                <a:spcPct val="100000"/>
              </a:lnSpc>
            </a:pPr>
            <a:r>
              <a:rPr lang="en-US" sz="2800" b="1" dirty="0" smtClean="0"/>
              <a:t>Internal </a:t>
            </a:r>
            <a:r>
              <a:rPr lang="en-US" sz="2800" b="1" dirty="0"/>
              <a:t>schematic of </a:t>
            </a:r>
            <a:r>
              <a:rPr lang="en-US" sz="2800" b="1" dirty="0" smtClean="0"/>
              <a:t>Concorde </a:t>
            </a:r>
            <a:r>
              <a:rPr lang="en-US" sz="2800" b="1" dirty="0"/>
              <a:t>showing </a:t>
            </a:r>
            <a:r>
              <a:rPr lang="en-US" sz="2800" b="1" dirty="0" smtClean="0"/>
              <a:t>fuel </a:t>
            </a:r>
            <a:r>
              <a:rPr lang="en-US" sz="2800" b="1" dirty="0"/>
              <a:t>tanks, engines, </a:t>
            </a:r>
            <a:r>
              <a:rPr lang="en-US" sz="2800" b="1" dirty="0" smtClean="0"/>
              <a:t>&amp; </a:t>
            </a:r>
            <a:r>
              <a:rPr lang="en-US" sz="2800" b="1" dirty="0"/>
              <a:t>passenger </a:t>
            </a:r>
            <a:r>
              <a:rPr lang="en-US" sz="2800" b="1" dirty="0" smtClean="0"/>
              <a:t>chairs, </a:t>
            </a:r>
            <a:r>
              <a:rPr lang="en-US" sz="2800" b="1" dirty="0" err="1" smtClean="0"/>
              <a:t>etc</a:t>
            </a:r>
            <a:r>
              <a:rPr lang="en-US" sz="2800" b="1" dirty="0" smtClean="0"/>
              <a:t> </a:t>
            </a:r>
            <a:endParaRPr lang="en-US" sz="4800" dirty="0"/>
          </a:p>
        </p:txBody>
      </p:sp>
      <p:pic>
        <p:nvPicPr>
          <p:cNvPr id="4" name="Content Placeholder 3" descr="http://www.aerospaceweb.org/aircraft/jetliner/concorde/concorde_schem_02.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 y="1295400"/>
            <a:ext cx="6985000" cy="4381500"/>
          </a:xfrm>
          <a:prstGeom prst="rect">
            <a:avLst/>
          </a:prstGeom>
          <a:noFill/>
          <a:ln>
            <a:noFill/>
          </a:ln>
        </p:spPr>
      </p:pic>
      <p:sp>
        <p:nvSpPr>
          <p:cNvPr id="3" name="TextBox 2"/>
          <p:cNvSpPr txBox="1"/>
          <p:nvPr/>
        </p:nvSpPr>
        <p:spPr>
          <a:xfrm>
            <a:off x="6781800" y="2209800"/>
            <a:ext cx="2057400" cy="1200329"/>
          </a:xfrm>
          <a:prstGeom prst="rect">
            <a:avLst/>
          </a:prstGeom>
          <a:noFill/>
        </p:spPr>
        <p:txBody>
          <a:bodyPr wrap="square" rtlCol="0">
            <a:spAutoFit/>
          </a:bodyPr>
          <a:lstStyle/>
          <a:p>
            <a:pPr algn="r"/>
            <a:r>
              <a:rPr lang="en-US" dirty="0"/>
              <a:t>NOTE:  The absence of a rear horizontal stabilizer</a:t>
            </a:r>
          </a:p>
        </p:txBody>
      </p:sp>
      <p:sp>
        <p:nvSpPr>
          <p:cNvPr id="5" name="TextBox 4"/>
          <p:cNvSpPr txBox="1"/>
          <p:nvPr/>
        </p:nvSpPr>
        <p:spPr>
          <a:xfrm>
            <a:off x="2743200" y="4267200"/>
            <a:ext cx="6172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Boeing 2707 design </a:t>
            </a:r>
            <a:r>
              <a:rPr lang="en-US" dirty="0"/>
              <a:t>has a fuselage whose diameter varies over the cabin section. </a:t>
            </a:r>
            <a:endParaRPr lang="en-US" dirty="0" smtClean="0"/>
          </a:p>
          <a:p>
            <a:pPr marL="285750" indent="-285750">
              <a:buFont typeface="Arial" panose="020B0604020202020204" pitchFamily="34" charset="0"/>
              <a:buChar char="•"/>
            </a:pPr>
            <a:r>
              <a:rPr lang="en-US" dirty="0" smtClean="0"/>
              <a:t>This </a:t>
            </a:r>
            <a:r>
              <a:rPr lang="en-US" dirty="0"/>
              <a:t>is done to reduce the interference wave drag between wing and fuselage. </a:t>
            </a:r>
            <a:endParaRPr lang="en-US" dirty="0" smtClean="0"/>
          </a:p>
          <a:p>
            <a:pPr marL="285750" indent="-285750">
              <a:buFont typeface="Arial" panose="020B0604020202020204" pitchFamily="34" charset="0"/>
              <a:buChar char="•"/>
            </a:pPr>
            <a:r>
              <a:rPr lang="en-US" dirty="0" smtClean="0"/>
              <a:t>This </a:t>
            </a:r>
            <a:r>
              <a:rPr lang="en-US" dirty="0"/>
              <a:t>was not done on the Concorde as it was felt that the increase in production costs would be too high</a:t>
            </a:r>
            <a:r>
              <a:rPr lang="en-US" dirty="0" smtClean="0"/>
              <a:t>.</a:t>
            </a:r>
          </a:p>
          <a:p>
            <a:pPr marL="285750" indent="-285750">
              <a:buFont typeface="Arial" panose="020B0604020202020204" pitchFamily="34" charset="0"/>
              <a:buChar char="•"/>
            </a:pPr>
            <a:r>
              <a:rPr lang="en-US" b="1" dirty="0" smtClean="0"/>
              <a:t>For our vehicle</a:t>
            </a:r>
            <a:r>
              <a:rPr lang="en-US" dirty="0" smtClean="0"/>
              <a:t>, having the same width fuselage is VERY important to how we load and unload aircraft</a:t>
            </a:r>
            <a:endParaRPr lang="en-US" dirty="0"/>
          </a:p>
        </p:txBody>
      </p:sp>
    </p:spTree>
    <p:extLst>
      <p:ext uri="{BB962C8B-B14F-4D97-AF65-F5344CB8AC3E}">
        <p14:creationId xmlns:p14="http://schemas.microsoft.com/office/powerpoint/2010/main" val="142492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458200" cy="1143000"/>
          </a:xfrm>
        </p:spPr>
        <p:txBody>
          <a:bodyPr>
            <a:noAutofit/>
          </a:bodyPr>
          <a:lstStyle/>
          <a:p>
            <a:pPr>
              <a:lnSpc>
                <a:spcPct val="100000"/>
              </a:lnSpc>
            </a:pPr>
            <a:r>
              <a:rPr lang="en-US" sz="2800" b="1" dirty="0" smtClean="0">
                <a:solidFill>
                  <a:schemeClr val="tx1"/>
                </a:solidFill>
                <a:effectLst/>
              </a:rPr>
              <a:t>1st Generation </a:t>
            </a:r>
            <a:r>
              <a:rPr lang="en-US" sz="2800" b="1" dirty="0" smtClean="0">
                <a:effectLst/>
              </a:rPr>
              <a:t>Fictitious Boeing 2707 sized aircraft with turbojet and LOX / Jet-A rocket engines </a:t>
            </a:r>
            <a:endParaRPr lang="en-US" sz="2800" b="1" dirty="0">
              <a:effectLst/>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57200" y="2771776"/>
            <a:ext cx="8229600" cy="3730144"/>
          </a:xfrm>
          <a:prstGeom prst="rect">
            <a:avLst/>
          </a:prstGeom>
          <a:noFill/>
          <a:ln>
            <a:noFill/>
          </a:ln>
        </p:spPr>
      </p:pic>
      <p:sp>
        <p:nvSpPr>
          <p:cNvPr id="5" name="TextBox 4"/>
          <p:cNvSpPr txBox="1"/>
          <p:nvPr/>
        </p:nvSpPr>
        <p:spPr>
          <a:xfrm>
            <a:off x="609600" y="1066800"/>
            <a:ext cx="8305800" cy="1600438"/>
          </a:xfrm>
          <a:prstGeom prst="rect">
            <a:avLst/>
          </a:prstGeom>
          <a:noFill/>
        </p:spPr>
        <p:txBody>
          <a:bodyPr wrap="square" rtlCol="0">
            <a:spAutoFit/>
          </a:bodyPr>
          <a:lstStyle/>
          <a:p>
            <a:r>
              <a:rPr lang="en-US" sz="1600" dirty="0" smtClean="0"/>
              <a:t>Min L/D = 4.07 at Max speed of Mach 8.38, but all fuel has been consumed; vehicle weighs only 45% of MTOW.  As a Result:  aircraft experiences same drag it would encounter at Mach 1.49 when fully loaded. </a:t>
            </a:r>
          </a:p>
          <a:p>
            <a:r>
              <a:rPr lang="en-US" sz="1600" dirty="0" smtClean="0"/>
              <a:t>Total </a:t>
            </a:r>
            <a:r>
              <a:rPr lang="en-US" sz="1600" dirty="0"/>
              <a:t>Flight Simulation Time:  3,663 </a:t>
            </a:r>
            <a:r>
              <a:rPr lang="en-US" sz="1600" dirty="0" smtClean="0"/>
              <a:t>seconds = ~61 minutes</a:t>
            </a:r>
            <a:endParaRPr lang="en-US" sz="1600" dirty="0"/>
          </a:p>
          <a:p>
            <a:r>
              <a:rPr lang="en-US" sz="1600" dirty="0"/>
              <a:t>Average Mach #: 		</a:t>
            </a:r>
            <a:r>
              <a:rPr lang="en-US" sz="1600" dirty="0" smtClean="0"/>
              <a:t>4.2 	=       1,405 </a:t>
            </a:r>
            <a:r>
              <a:rPr lang="en-US" sz="1600" dirty="0"/>
              <a:t>m/s</a:t>
            </a:r>
          </a:p>
          <a:p>
            <a:r>
              <a:rPr lang="en-US" sz="1600" dirty="0" smtClean="0"/>
              <a:t>Maximum Altitude:		57km 	=      187,000 </a:t>
            </a:r>
            <a:r>
              <a:rPr lang="en-US" sz="1600" dirty="0" err="1" smtClean="0"/>
              <a:t>ft</a:t>
            </a:r>
            <a:r>
              <a:rPr lang="en-US" sz="1600" dirty="0" smtClean="0"/>
              <a:t>	=     35.4 miles</a:t>
            </a:r>
            <a:endParaRPr lang="en-US" sz="1600" dirty="0"/>
          </a:p>
        </p:txBody>
      </p:sp>
      <p:sp>
        <p:nvSpPr>
          <p:cNvPr id="6" name="Text Box 2"/>
          <p:cNvSpPr txBox="1">
            <a:spLocks noChangeArrowheads="1"/>
          </p:cNvSpPr>
          <p:nvPr/>
        </p:nvSpPr>
        <p:spPr bwMode="auto">
          <a:xfrm>
            <a:off x="7010400" y="2819401"/>
            <a:ext cx="1981200" cy="6095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50" dirty="0">
                <a:effectLst/>
                <a:latin typeface="Calibri"/>
                <a:ea typeface="Times New Roman"/>
                <a:cs typeface="Times New Roman"/>
              </a:rPr>
              <a:t>Aircraft slowed to less than Mach 1 causing flight simulator program to cause error</a:t>
            </a:r>
            <a:endParaRPr lang="en-US" sz="1600" dirty="0">
              <a:effectLst/>
              <a:latin typeface="Calibri"/>
              <a:ea typeface="Times New Roman"/>
              <a:cs typeface="Times New Roman"/>
            </a:endParaRPr>
          </a:p>
        </p:txBody>
      </p:sp>
      <p:cxnSp>
        <p:nvCxnSpPr>
          <p:cNvPr id="7" name="Straight Arrow Connector 6"/>
          <p:cNvCxnSpPr>
            <a:cxnSpLocks noChangeShapeType="1"/>
          </p:cNvCxnSpPr>
          <p:nvPr/>
        </p:nvCxnSpPr>
        <p:spPr bwMode="auto">
          <a:xfrm flipH="1">
            <a:off x="7162800" y="3429000"/>
            <a:ext cx="762000" cy="829628"/>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88077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4034"/>
            <a:ext cx="7391400" cy="990600"/>
          </a:xfrm>
        </p:spPr>
        <p:txBody>
          <a:bodyPr/>
          <a:lstStyle/>
          <a:p>
            <a:pPr>
              <a:lnSpc>
                <a:spcPct val="100000"/>
              </a:lnSpc>
            </a:pPr>
            <a:r>
              <a:rPr lang="en-US" sz="2800" b="1" dirty="0">
                <a:effectLst/>
              </a:rPr>
              <a:t>Actual Boeing 2707 with six GE4 engines and no rocket </a:t>
            </a:r>
            <a:r>
              <a:rPr lang="en-US" sz="2800" b="1" dirty="0" smtClean="0">
                <a:effectLst/>
              </a:rPr>
              <a:t>engines</a:t>
            </a:r>
            <a:endParaRPr lang="en-US" sz="2800"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2819400"/>
            <a:ext cx="8229600" cy="3654225"/>
          </a:xfrm>
          <a:prstGeom prst="rect">
            <a:avLst/>
          </a:prstGeom>
          <a:noFill/>
          <a:ln>
            <a:noFill/>
          </a:ln>
        </p:spPr>
      </p:pic>
      <p:sp>
        <p:nvSpPr>
          <p:cNvPr id="6" name="TextBox 5"/>
          <p:cNvSpPr txBox="1"/>
          <p:nvPr/>
        </p:nvSpPr>
        <p:spPr>
          <a:xfrm>
            <a:off x="762000" y="1124634"/>
            <a:ext cx="7848600" cy="1323439"/>
          </a:xfrm>
          <a:prstGeom prst="rect">
            <a:avLst/>
          </a:prstGeom>
          <a:noFill/>
        </p:spPr>
        <p:txBody>
          <a:bodyPr wrap="square" rtlCol="0">
            <a:spAutoFit/>
          </a:bodyPr>
          <a:lstStyle/>
          <a:p>
            <a:r>
              <a:rPr lang="en-US" sz="1600" dirty="0"/>
              <a:t>Same Lift-to-Drag ratios at all speeds as before.  </a:t>
            </a:r>
            <a:r>
              <a:rPr lang="en-US" sz="1600" dirty="0" smtClean="0"/>
              <a:t>Max </a:t>
            </a:r>
            <a:r>
              <a:rPr lang="en-US" sz="1600" dirty="0"/>
              <a:t>speed </a:t>
            </a:r>
            <a:r>
              <a:rPr lang="en-US" sz="1600" dirty="0" smtClean="0"/>
              <a:t>= </a:t>
            </a:r>
            <a:r>
              <a:rPr lang="en-US" sz="1600" dirty="0"/>
              <a:t>Mach </a:t>
            </a:r>
            <a:r>
              <a:rPr lang="en-US" sz="1600" dirty="0" smtClean="0"/>
              <a:t>2.71</a:t>
            </a:r>
          </a:p>
          <a:p>
            <a:r>
              <a:rPr lang="en-US" sz="1600" dirty="0" smtClean="0"/>
              <a:t>Only </a:t>
            </a:r>
            <a:r>
              <a:rPr lang="en-US" sz="1600" dirty="0"/>
              <a:t>travels 5,330 km (~3,300 miles) in 127.1 </a:t>
            </a:r>
            <a:r>
              <a:rPr lang="en-US" sz="1600" dirty="0" smtClean="0"/>
              <a:t>minutes before consuming all fuel</a:t>
            </a:r>
          </a:p>
          <a:p>
            <a:r>
              <a:rPr lang="en-US" sz="1600" dirty="0"/>
              <a:t>Stated cruising speed and range for the Boeing 2707 is Mach 2.7 and 7,870 km </a:t>
            </a:r>
            <a:endParaRPr lang="en-US" sz="1600" dirty="0" smtClean="0"/>
          </a:p>
          <a:p>
            <a:endParaRPr lang="en-US" sz="1600" dirty="0"/>
          </a:p>
          <a:p>
            <a:r>
              <a:rPr lang="en-US" sz="1600" dirty="0" smtClean="0"/>
              <a:t>Could </a:t>
            </a:r>
            <a:r>
              <a:rPr lang="en-US" sz="1600" dirty="0"/>
              <a:t>not get the aircraft to climb faster without major </a:t>
            </a:r>
            <a:r>
              <a:rPr lang="en-US" sz="1600" dirty="0" err="1"/>
              <a:t>porpoising</a:t>
            </a:r>
            <a:r>
              <a:rPr lang="en-US" sz="1600" dirty="0"/>
              <a:t> (bouncing</a:t>
            </a:r>
            <a:r>
              <a:rPr lang="en-US" sz="1600" dirty="0" smtClean="0"/>
              <a:t>).</a:t>
            </a:r>
            <a:endParaRPr lang="en-US" sz="1600" dirty="0"/>
          </a:p>
        </p:txBody>
      </p:sp>
    </p:spTree>
    <p:extLst>
      <p:ext uri="{BB962C8B-B14F-4D97-AF65-F5344CB8AC3E}">
        <p14:creationId xmlns:p14="http://schemas.microsoft.com/office/powerpoint/2010/main" val="696193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990600"/>
          </a:xfrm>
        </p:spPr>
        <p:txBody>
          <a:bodyPr/>
          <a:lstStyle/>
          <a:p>
            <a:pPr>
              <a:lnSpc>
                <a:spcPct val="100000"/>
              </a:lnSpc>
            </a:pPr>
            <a:r>
              <a:rPr lang="en-US" sz="2800" b="1" dirty="0" smtClean="0">
                <a:solidFill>
                  <a:schemeClr val="tx1"/>
                </a:solidFill>
                <a:effectLst/>
              </a:rPr>
              <a:t>2</a:t>
            </a:r>
            <a:r>
              <a:rPr lang="en-US" sz="2800" b="1" baseline="30000" dirty="0" smtClean="0">
                <a:solidFill>
                  <a:schemeClr val="tx1"/>
                </a:solidFill>
                <a:effectLst/>
              </a:rPr>
              <a:t>nd</a:t>
            </a:r>
            <a:r>
              <a:rPr lang="en-US" sz="2800" b="1" dirty="0" smtClean="0">
                <a:solidFill>
                  <a:schemeClr val="tx1"/>
                </a:solidFill>
                <a:effectLst/>
              </a:rPr>
              <a:t>Generation</a:t>
            </a:r>
            <a:r>
              <a:rPr lang="en-US" sz="2800" b="1" dirty="0" smtClean="0">
                <a:effectLst/>
              </a:rPr>
              <a:t> </a:t>
            </a:r>
            <a:r>
              <a:rPr lang="en-US" sz="2800" b="1" dirty="0">
                <a:effectLst/>
              </a:rPr>
              <a:t>Fictitious Boeing 2707 </a:t>
            </a:r>
            <a:r>
              <a:rPr lang="en-US" sz="2800" b="1" dirty="0" smtClean="0">
                <a:effectLst/>
              </a:rPr>
              <a:t>sized aircraft w/ </a:t>
            </a:r>
            <a:r>
              <a:rPr lang="en-US" sz="2800" b="1" dirty="0">
                <a:effectLst/>
              </a:rPr>
              <a:t>turbojet </a:t>
            </a:r>
            <a:r>
              <a:rPr lang="en-US" sz="2800" b="1" dirty="0" smtClean="0">
                <a:effectLst/>
              </a:rPr>
              <a:t>&amp; </a:t>
            </a:r>
            <a:r>
              <a:rPr lang="en-US" sz="2800" b="1" dirty="0">
                <a:effectLst/>
              </a:rPr>
              <a:t>LOX-LH2 </a:t>
            </a:r>
            <a:r>
              <a:rPr lang="en-US" sz="2800" b="1" dirty="0" smtClean="0">
                <a:effectLst/>
              </a:rPr>
              <a:t>rocket engines</a:t>
            </a:r>
            <a:endParaRPr lang="en-US" sz="2800"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2667000"/>
            <a:ext cx="8229600" cy="3730144"/>
          </a:xfrm>
          <a:prstGeom prst="rect">
            <a:avLst/>
          </a:prstGeom>
          <a:noFill/>
          <a:ln>
            <a:noFill/>
          </a:ln>
        </p:spPr>
      </p:pic>
      <p:sp>
        <p:nvSpPr>
          <p:cNvPr id="6" name="TextBox 5"/>
          <p:cNvSpPr txBox="1"/>
          <p:nvPr/>
        </p:nvSpPr>
        <p:spPr>
          <a:xfrm>
            <a:off x="685800" y="1295400"/>
            <a:ext cx="7924800" cy="1323439"/>
          </a:xfrm>
          <a:prstGeom prst="rect">
            <a:avLst/>
          </a:prstGeom>
          <a:noFill/>
        </p:spPr>
        <p:txBody>
          <a:bodyPr wrap="square" rtlCol="0">
            <a:spAutoFit/>
          </a:bodyPr>
          <a:lstStyle/>
          <a:p>
            <a:r>
              <a:rPr lang="en-US" sz="1600" dirty="0" smtClean="0"/>
              <a:t>Min. </a:t>
            </a:r>
            <a:r>
              <a:rPr lang="en-US" sz="1600" dirty="0"/>
              <a:t>L/D </a:t>
            </a:r>
            <a:r>
              <a:rPr lang="en-US" sz="1600" dirty="0" smtClean="0"/>
              <a:t>= </a:t>
            </a:r>
            <a:r>
              <a:rPr lang="en-US" sz="1600" dirty="0"/>
              <a:t>3.81, </a:t>
            </a:r>
            <a:r>
              <a:rPr lang="en-US" sz="1600" dirty="0" smtClean="0"/>
              <a:t>occurs </a:t>
            </a:r>
            <a:r>
              <a:rPr lang="en-US" sz="1600" dirty="0"/>
              <a:t>at </a:t>
            </a:r>
            <a:r>
              <a:rPr lang="en-US" sz="1600" dirty="0" smtClean="0"/>
              <a:t>max. speed </a:t>
            </a:r>
            <a:r>
              <a:rPr lang="en-US" sz="1600" dirty="0"/>
              <a:t>of Mach </a:t>
            </a:r>
            <a:r>
              <a:rPr lang="en-US" sz="1600" dirty="0" smtClean="0"/>
              <a:t>11.08</a:t>
            </a:r>
          </a:p>
          <a:p>
            <a:r>
              <a:rPr lang="en-US" sz="1600" dirty="0"/>
              <a:t>Total Flight Simulation Time:  4,580 </a:t>
            </a:r>
            <a:r>
              <a:rPr lang="en-US" sz="1600" dirty="0" smtClean="0"/>
              <a:t>seconds = &gt;76 minutes</a:t>
            </a:r>
            <a:endParaRPr lang="en-US" sz="1600" dirty="0"/>
          </a:p>
          <a:p>
            <a:r>
              <a:rPr lang="en-US" sz="1600" dirty="0"/>
              <a:t>Average Mach #: 		</a:t>
            </a:r>
            <a:r>
              <a:rPr lang="en-US" sz="1600" dirty="0" smtClean="0"/>
              <a:t>5.44	=      1,816 m/s</a:t>
            </a:r>
            <a:endParaRPr lang="en-US" sz="1400" dirty="0"/>
          </a:p>
          <a:p>
            <a:r>
              <a:rPr lang="en-US" sz="1600" dirty="0"/>
              <a:t>Maximum Altitude:	</a:t>
            </a:r>
            <a:r>
              <a:rPr lang="en-US" sz="1600" dirty="0" smtClean="0"/>
              <a:t>	61.4km </a:t>
            </a:r>
            <a:r>
              <a:rPr lang="en-US" sz="1600" dirty="0"/>
              <a:t>	=      </a:t>
            </a:r>
            <a:r>
              <a:rPr lang="en-US" sz="1600" dirty="0" smtClean="0"/>
              <a:t>201,000 </a:t>
            </a:r>
            <a:r>
              <a:rPr lang="en-US" sz="1600" dirty="0" err="1"/>
              <a:t>ft</a:t>
            </a:r>
            <a:r>
              <a:rPr lang="en-US" sz="1600" dirty="0"/>
              <a:t>	=     </a:t>
            </a:r>
            <a:r>
              <a:rPr lang="en-US" sz="1600" dirty="0" smtClean="0"/>
              <a:t>38 miles</a:t>
            </a:r>
          </a:p>
          <a:p>
            <a:r>
              <a:rPr lang="en-US" sz="1600" dirty="0" smtClean="0"/>
              <a:t>Min. Gravity (straight &amp; level flight):	7.43 m/sec</a:t>
            </a:r>
            <a:r>
              <a:rPr lang="en-US" sz="1600" baseline="30000" dirty="0" smtClean="0"/>
              <a:t>2</a:t>
            </a:r>
            <a:endParaRPr lang="en-US" sz="1600" baseline="30000" dirty="0"/>
          </a:p>
        </p:txBody>
      </p:sp>
    </p:spTree>
    <p:extLst>
      <p:ext uri="{BB962C8B-B14F-4D97-AF65-F5344CB8AC3E}">
        <p14:creationId xmlns:p14="http://schemas.microsoft.com/office/powerpoint/2010/main" val="84398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09600"/>
          </a:xfrm>
        </p:spPr>
        <p:txBody>
          <a:bodyPr/>
          <a:lstStyle/>
          <a:p>
            <a:pPr>
              <a:lnSpc>
                <a:spcPct val="100000"/>
              </a:lnSpc>
            </a:pPr>
            <a:r>
              <a:rPr lang="en-US" sz="2800" b="1" dirty="0" smtClean="0">
                <a:effectLst/>
              </a:rPr>
              <a:t>Concorde w/four Olympus 593 – MK610 engines</a:t>
            </a:r>
            <a:endParaRPr lang="en-US" sz="2800"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2743200"/>
            <a:ext cx="8229600" cy="3654225"/>
          </a:xfrm>
          <a:prstGeom prst="rect">
            <a:avLst/>
          </a:prstGeom>
          <a:noFill/>
          <a:ln>
            <a:noFill/>
          </a:ln>
        </p:spPr>
      </p:pic>
      <p:sp>
        <p:nvSpPr>
          <p:cNvPr id="3" name="TextBox 2"/>
          <p:cNvSpPr txBox="1"/>
          <p:nvPr/>
        </p:nvSpPr>
        <p:spPr>
          <a:xfrm>
            <a:off x="152400" y="905470"/>
            <a:ext cx="83058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To </a:t>
            </a:r>
            <a:r>
              <a:rPr lang="en-US" sz="1600" dirty="0" smtClean="0"/>
              <a:t>authenticate the simulation program</a:t>
            </a:r>
            <a:r>
              <a:rPr lang="en-US" sz="1600" dirty="0"/>
              <a:t>, we ran a simulation on the Concorde </a:t>
            </a:r>
            <a:r>
              <a:rPr lang="en-US" sz="1600" dirty="0" smtClean="0"/>
              <a:t>aircraft.  </a:t>
            </a:r>
          </a:p>
          <a:p>
            <a:pPr marL="285750" indent="-285750">
              <a:buFont typeface="Arial" panose="020B0604020202020204" pitchFamily="34" charset="0"/>
              <a:buChar char="•"/>
            </a:pPr>
            <a:r>
              <a:rPr lang="en-US" sz="1600" dirty="0" smtClean="0"/>
              <a:t>Found maximum </a:t>
            </a:r>
            <a:r>
              <a:rPr lang="en-US" sz="1600" dirty="0"/>
              <a:t>speed </a:t>
            </a:r>
            <a:r>
              <a:rPr lang="en-US" sz="1600" dirty="0" smtClean="0"/>
              <a:t>= </a:t>
            </a:r>
            <a:r>
              <a:rPr lang="en-US" sz="1600" dirty="0"/>
              <a:t>Mach 2.2, </a:t>
            </a:r>
            <a:r>
              <a:rPr lang="en-US" sz="1600" dirty="0" smtClean="0"/>
              <a:t>range = </a:t>
            </a:r>
            <a:r>
              <a:rPr lang="en-US" sz="1600" dirty="0"/>
              <a:t>7,400 km after 3.26 hours before we ran out of fuel</a:t>
            </a:r>
            <a:r>
              <a:rPr lang="en-US" sz="1600" dirty="0" smtClean="0"/>
              <a:t>. </a:t>
            </a:r>
          </a:p>
          <a:p>
            <a:pPr marL="285750" indent="-285750">
              <a:buFont typeface="Arial" panose="020B0604020202020204" pitchFamily="34" charset="0"/>
              <a:buChar char="•"/>
            </a:pPr>
            <a:r>
              <a:rPr lang="en-US" sz="1600" dirty="0" smtClean="0"/>
              <a:t>Our </a:t>
            </a:r>
            <a:r>
              <a:rPr lang="en-US" sz="1600" dirty="0"/>
              <a:t>aircraft exceeded the service ceiling </a:t>
            </a:r>
            <a:r>
              <a:rPr lang="en-US" sz="1600"/>
              <a:t>of </a:t>
            </a:r>
            <a:r>
              <a:rPr lang="en-US" sz="1600" smtClean="0"/>
              <a:t>18.3 km </a:t>
            </a:r>
            <a:r>
              <a:rPr lang="en-US" sz="1600" dirty="0" smtClean="0"/>
              <a:t>(60,000 </a:t>
            </a:r>
            <a:r>
              <a:rPr lang="en-US" sz="1600" dirty="0" err="1" smtClean="0"/>
              <a:t>ft</a:t>
            </a:r>
            <a:r>
              <a:rPr lang="en-US" sz="1600" dirty="0" smtClean="0"/>
              <a:t>) </a:t>
            </a:r>
            <a:r>
              <a:rPr lang="en-US" sz="1600" dirty="0"/>
              <a:t>when its weight was reduced from burning </a:t>
            </a:r>
            <a:r>
              <a:rPr lang="en-US" sz="1600" dirty="0" smtClean="0"/>
              <a:t>fuel.</a:t>
            </a:r>
          </a:p>
          <a:p>
            <a:pPr marL="285750" indent="-285750">
              <a:buFont typeface="Arial" panose="020B0604020202020204" pitchFamily="34" charset="0"/>
              <a:buChar char="•"/>
            </a:pPr>
            <a:r>
              <a:rPr lang="en-US" sz="1600" dirty="0" smtClean="0"/>
              <a:t>Normal </a:t>
            </a:r>
            <a:r>
              <a:rPr lang="en-US" sz="1600" dirty="0"/>
              <a:t>Concorde </a:t>
            </a:r>
            <a:r>
              <a:rPr lang="en-US" sz="1600" dirty="0" smtClean="0"/>
              <a:t> </a:t>
            </a:r>
            <a:r>
              <a:rPr lang="en-US" sz="1600" dirty="0"/>
              <a:t>maximum speed </a:t>
            </a:r>
            <a:r>
              <a:rPr lang="en-US" sz="1600" dirty="0" smtClean="0"/>
              <a:t>= </a:t>
            </a:r>
            <a:r>
              <a:rPr lang="en-US" sz="1600" dirty="0"/>
              <a:t>Mach 2.2, </a:t>
            </a:r>
            <a:r>
              <a:rPr lang="en-US" sz="1600" dirty="0" smtClean="0"/>
              <a:t>range = </a:t>
            </a:r>
            <a:r>
              <a:rPr lang="en-US" sz="1600" dirty="0"/>
              <a:t>7,222 km, and a Service Ceiling of 18,300 meters.</a:t>
            </a:r>
            <a:endParaRPr lang="en-US" sz="1600" dirty="0" smtClean="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881935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838200"/>
          </a:xfrm>
        </p:spPr>
        <p:txBody>
          <a:bodyPr/>
          <a:lstStyle/>
          <a:p>
            <a:pPr>
              <a:lnSpc>
                <a:spcPct val="100000"/>
              </a:lnSpc>
            </a:pPr>
            <a:r>
              <a:rPr lang="en-US" sz="2800" b="1" dirty="0" smtClean="0">
                <a:effectLst/>
              </a:rPr>
              <a:t>2</a:t>
            </a:r>
            <a:r>
              <a:rPr lang="en-US" sz="2800" b="1" baseline="30000" dirty="0" smtClean="0">
                <a:effectLst/>
              </a:rPr>
              <a:t>nd</a:t>
            </a:r>
            <a:r>
              <a:rPr lang="en-US" sz="2800" b="1" dirty="0" smtClean="0">
                <a:effectLst/>
              </a:rPr>
              <a:t> Generation fictitious Boeing 2707 w/turbojet &amp; LH2/LOX engines as Air Launcher</a:t>
            </a:r>
            <a:endParaRPr lang="en-US" sz="2800" b="1" dirty="0">
              <a:effectLst/>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66725" y="2971800"/>
            <a:ext cx="8229600" cy="3732439"/>
          </a:xfrm>
          <a:prstGeom prst="rect">
            <a:avLst/>
          </a:prstGeom>
          <a:noFill/>
          <a:ln>
            <a:noFill/>
          </a:ln>
        </p:spPr>
      </p:pic>
      <p:sp>
        <p:nvSpPr>
          <p:cNvPr id="3" name="TextBox 2"/>
          <p:cNvSpPr txBox="1"/>
          <p:nvPr/>
        </p:nvSpPr>
        <p:spPr>
          <a:xfrm>
            <a:off x="304800" y="1219200"/>
            <a:ext cx="84582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Passenger </a:t>
            </a:r>
            <a:r>
              <a:rPr lang="en-US" sz="1600" dirty="0"/>
              <a:t>Service is great, but the point of this paper is to develop an aircraft that can be modified into an air </a:t>
            </a:r>
            <a:r>
              <a:rPr lang="en-US" sz="1600" dirty="0" smtClean="0"/>
              <a:t>launcher.</a:t>
            </a:r>
          </a:p>
          <a:p>
            <a:pPr marL="285750" indent="-285750">
              <a:buFont typeface="Arial" panose="020B0604020202020204" pitchFamily="34" charset="0"/>
              <a:buChar char="•"/>
            </a:pPr>
            <a:r>
              <a:rPr lang="en-US" sz="1600" dirty="0" smtClean="0"/>
              <a:t>Aircraft can deliver 200,000 </a:t>
            </a:r>
            <a:r>
              <a:rPr lang="en-US" sz="1600" dirty="0" err="1" smtClean="0"/>
              <a:t>lb</a:t>
            </a:r>
            <a:r>
              <a:rPr lang="en-US" sz="1600" dirty="0" smtClean="0"/>
              <a:t> (upper stage &amp; payload)</a:t>
            </a:r>
            <a:r>
              <a:rPr lang="en-US" sz="1600" dirty="0"/>
              <a:t> </a:t>
            </a:r>
            <a:r>
              <a:rPr lang="en-US" sz="1600" dirty="0" smtClean="0"/>
              <a:t>at </a:t>
            </a:r>
            <a:r>
              <a:rPr lang="en-US" sz="1600" dirty="0"/>
              <a:t>Mach 7.71 and 179 km altitude</a:t>
            </a:r>
          </a:p>
          <a:p>
            <a:pPr marL="285750" indent="-285750">
              <a:buFont typeface="Arial" panose="020B0604020202020204" pitchFamily="34" charset="0"/>
              <a:buChar char="•"/>
            </a:pPr>
            <a:r>
              <a:rPr lang="en-US" sz="1600" dirty="0" smtClean="0"/>
              <a:t>Maximum altitude:	179 km 	=     587,120 </a:t>
            </a:r>
            <a:r>
              <a:rPr lang="en-US" sz="1600" dirty="0" err="1" smtClean="0"/>
              <a:t>ft</a:t>
            </a:r>
            <a:r>
              <a:rPr lang="en-US" sz="1600" dirty="0" smtClean="0"/>
              <a:t> 	=	111.2 miles	</a:t>
            </a:r>
          </a:p>
          <a:p>
            <a:pPr marL="285750" indent="-285750">
              <a:buFont typeface="Arial" panose="020B0604020202020204" pitchFamily="34" charset="0"/>
              <a:buChar char="•"/>
            </a:pPr>
            <a:r>
              <a:rPr lang="en-US" sz="1600" dirty="0" smtClean="0"/>
              <a:t>1,470 </a:t>
            </a:r>
            <a:r>
              <a:rPr lang="en-US" sz="1600" dirty="0" err="1" smtClean="0"/>
              <a:t>klb</a:t>
            </a:r>
            <a:r>
              <a:rPr lang="en-US" sz="1600" dirty="0" smtClean="0"/>
              <a:t> thrust LOX/LH2 engines on aircraft only </a:t>
            </a:r>
            <a:r>
              <a:rPr lang="en-US" sz="1600" dirty="0"/>
              <a:t>fire for 57 </a:t>
            </a:r>
            <a:r>
              <a:rPr lang="en-US" sz="1600" dirty="0" smtClean="0"/>
              <a:t>seconds</a:t>
            </a:r>
          </a:p>
          <a:p>
            <a:pPr marL="285750" indent="-285750">
              <a:buFont typeface="Arial" panose="020B0604020202020204" pitchFamily="34" charset="0"/>
              <a:buChar char="•"/>
            </a:pPr>
            <a:r>
              <a:rPr lang="en-US" sz="1600" dirty="0" smtClean="0"/>
              <a:t>Space tourists can hitch ride for extended zero-g ride</a:t>
            </a:r>
          </a:p>
          <a:p>
            <a:pPr marL="285750" indent="-285750">
              <a:buFont typeface="Arial" panose="020B0604020202020204" pitchFamily="34" charset="0"/>
              <a:buChar char="•"/>
            </a:pPr>
            <a:r>
              <a:rPr lang="en-US" sz="1600" dirty="0" smtClean="0"/>
              <a:t>All passengers and crew eligible for astronaut wings</a:t>
            </a:r>
            <a:endParaRPr lang="en-US" sz="1600" dirty="0"/>
          </a:p>
        </p:txBody>
      </p:sp>
    </p:spTree>
    <p:extLst>
      <p:ext uri="{BB962C8B-B14F-4D97-AF65-F5344CB8AC3E}">
        <p14:creationId xmlns:p14="http://schemas.microsoft.com/office/powerpoint/2010/main" val="55242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pPr>
              <a:lnSpc>
                <a:spcPct val="100000"/>
              </a:lnSpc>
            </a:pPr>
            <a:r>
              <a:rPr lang="en-US" sz="2800" b="1" dirty="0">
                <a:effectLst/>
              </a:rPr>
              <a:t>How do we quickly convert a Passenger Aircraft into a Freighter</a:t>
            </a:r>
            <a:endParaRPr lang="en-US" sz="2800" dirty="0"/>
          </a:p>
        </p:txBody>
      </p:sp>
      <p:pic>
        <p:nvPicPr>
          <p:cNvPr id="4" name="Content Placeholder 3" descr="C:\Users\admin\Desktop\26may2015\Concorde - PCM2.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4562474"/>
            <a:ext cx="8073367" cy="1581151"/>
          </a:xfrm>
          <a:prstGeom prst="rect">
            <a:avLst/>
          </a:prstGeom>
          <a:noFill/>
          <a:ln>
            <a:noFill/>
          </a:ln>
        </p:spPr>
      </p:pic>
      <p:sp>
        <p:nvSpPr>
          <p:cNvPr id="8" name="Text Box 2"/>
          <p:cNvSpPr txBox="1">
            <a:spLocks noChangeArrowheads="1"/>
          </p:cNvSpPr>
          <p:nvPr/>
        </p:nvSpPr>
        <p:spPr bwMode="auto">
          <a:xfrm>
            <a:off x="6784340" y="5791200"/>
            <a:ext cx="1978660" cy="233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900" dirty="0">
                <a:effectLst/>
                <a:latin typeface="Calibri"/>
                <a:ea typeface="Times New Roman"/>
                <a:cs typeface="Times New Roman"/>
              </a:rPr>
              <a:t>HSA = 300 </a:t>
            </a:r>
            <a:r>
              <a:rPr lang="en-US" sz="900" dirty="0" err="1">
                <a:effectLst/>
                <a:latin typeface="Calibri"/>
                <a:ea typeface="Times New Roman"/>
                <a:cs typeface="Times New Roman"/>
              </a:rPr>
              <a:t>ft</a:t>
            </a:r>
            <a:r>
              <a:rPr lang="en-US" sz="900" dirty="0">
                <a:effectLst/>
                <a:latin typeface="Calibri"/>
                <a:ea typeface="Times New Roman"/>
                <a:cs typeface="Times New Roman"/>
              </a:rPr>
              <a:t> (Concorde is only 200 </a:t>
            </a:r>
            <a:r>
              <a:rPr lang="en-US" sz="900" dirty="0" err="1">
                <a:effectLst/>
                <a:latin typeface="Calibri"/>
                <a:ea typeface="Times New Roman"/>
                <a:cs typeface="Times New Roman"/>
              </a:rPr>
              <a:t>ft</a:t>
            </a:r>
            <a:r>
              <a:rPr lang="en-US" sz="900" dirty="0">
                <a:effectLst/>
                <a:latin typeface="Calibri"/>
                <a:ea typeface="Times New Roman"/>
                <a:cs typeface="Times New Roman"/>
              </a:rPr>
              <a:t>)</a:t>
            </a:r>
            <a:endParaRPr lang="en-US" sz="1100" dirty="0">
              <a:effectLst/>
              <a:latin typeface="Calibri"/>
              <a:ea typeface="Times New Roman"/>
              <a:cs typeface="Times New Roman"/>
            </a:endParaRPr>
          </a:p>
        </p:txBody>
      </p:sp>
      <p:cxnSp>
        <p:nvCxnSpPr>
          <p:cNvPr id="9" name="Straight Arrow Connector 8"/>
          <p:cNvCxnSpPr>
            <a:cxnSpLocks noChangeShapeType="1"/>
          </p:cNvCxnSpPr>
          <p:nvPr/>
        </p:nvCxnSpPr>
        <p:spPr bwMode="auto">
          <a:xfrm>
            <a:off x="457200" y="6172200"/>
            <a:ext cx="8305800" cy="0"/>
          </a:xfrm>
          <a:prstGeom prst="straightConnector1">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3" name="Text Box 2"/>
          <p:cNvSpPr txBox="1">
            <a:spLocks noChangeArrowheads="1"/>
          </p:cNvSpPr>
          <p:nvPr/>
        </p:nvSpPr>
        <p:spPr bwMode="auto">
          <a:xfrm>
            <a:off x="3107690" y="4298314"/>
            <a:ext cx="3004820" cy="2641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dirty="0">
                <a:effectLst/>
                <a:latin typeface="Times New Roman"/>
                <a:ea typeface="Times New Roman"/>
                <a:cs typeface="Times New Roman"/>
              </a:rPr>
              <a:t>One of four 48’ long PCM detached for clarity</a:t>
            </a:r>
            <a:endParaRPr lang="en-US" sz="1100" dirty="0">
              <a:effectLst/>
              <a:latin typeface="Calibri"/>
              <a:ea typeface="Times New Roman"/>
              <a:cs typeface="Times New Roman"/>
            </a:endParaRPr>
          </a:p>
        </p:txBody>
      </p:sp>
      <p:cxnSp>
        <p:nvCxnSpPr>
          <p:cNvPr id="14" name="Straight Arrow Connector 13"/>
          <p:cNvCxnSpPr>
            <a:cxnSpLocks/>
          </p:cNvCxnSpPr>
          <p:nvPr/>
        </p:nvCxnSpPr>
        <p:spPr>
          <a:xfrm>
            <a:off x="5048252" y="4572000"/>
            <a:ext cx="361952" cy="304801"/>
          </a:xfrm>
          <a:prstGeom prst="straightConnector1">
            <a:avLst/>
          </a:prstGeom>
          <a:ln w="254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cxnSpLocks noChangeShapeType="1"/>
          </p:cNvCxnSpPr>
          <p:nvPr/>
        </p:nvCxnSpPr>
        <p:spPr bwMode="auto">
          <a:xfrm flipV="1">
            <a:off x="2514600" y="5110480"/>
            <a:ext cx="0" cy="344806"/>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6" name="TextBox 5"/>
          <p:cNvSpPr txBox="1"/>
          <p:nvPr/>
        </p:nvSpPr>
        <p:spPr>
          <a:xfrm>
            <a:off x="295275" y="1143000"/>
            <a:ext cx="8686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Start </a:t>
            </a:r>
            <a:r>
              <a:rPr lang="en-US" dirty="0"/>
              <a:t>with an aircraft that has a flat fuselage except for </a:t>
            </a:r>
            <a:r>
              <a:rPr lang="en-US" dirty="0" smtClean="0"/>
              <a:t>flight deck.</a:t>
            </a:r>
          </a:p>
          <a:p>
            <a:pPr marL="285750" indent="-285750">
              <a:buFont typeface="Arial" panose="020B0604020202020204" pitchFamily="34" charset="0"/>
              <a:buChar char="•"/>
            </a:pPr>
            <a:r>
              <a:rPr lang="en-US" dirty="0" smtClean="0"/>
              <a:t>Attach </a:t>
            </a:r>
            <a:r>
              <a:rPr lang="en-US" dirty="0"/>
              <a:t>four (48 </a:t>
            </a:r>
            <a:r>
              <a:rPr lang="en-US" dirty="0" err="1"/>
              <a:t>ft</a:t>
            </a:r>
            <a:r>
              <a:rPr lang="en-US" dirty="0"/>
              <a:t> long) </a:t>
            </a:r>
            <a:r>
              <a:rPr lang="en-US" b="1" dirty="0">
                <a:solidFill>
                  <a:srgbClr val="0033CC"/>
                </a:solidFill>
              </a:rPr>
              <a:t>Passenger Compartment </a:t>
            </a:r>
            <a:r>
              <a:rPr lang="en-US" b="1" dirty="0" smtClean="0">
                <a:solidFill>
                  <a:srgbClr val="0033CC"/>
                </a:solidFill>
              </a:rPr>
              <a:t>Modules</a:t>
            </a:r>
            <a:r>
              <a:rPr lang="en-US" b="1" dirty="0" smtClean="0"/>
              <a:t>;</a:t>
            </a:r>
            <a:r>
              <a:rPr lang="en-US" dirty="0" smtClean="0"/>
              <a:t> 75 passengers each  </a:t>
            </a:r>
          </a:p>
          <a:p>
            <a:pPr marL="285750" indent="-285750">
              <a:buFont typeface="Arial" panose="020B0604020202020204" pitchFamily="34" charset="0"/>
              <a:buChar char="•"/>
            </a:pPr>
            <a:r>
              <a:rPr lang="en-US" dirty="0" smtClean="0">
                <a:solidFill>
                  <a:srgbClr val="0033CC"/>
                </a:solidFill>
              </a:rPr>
              <a:t>PCM</a:t>
            </a:r>
            <a:r>
              <a:rPr lang="en-US" dirty="0" smtClean="0"/>
              <a:t> </a:t>
            </a:r>
            <a:r>
              <a:rPr lang="en-US" dirty="0"/>
              <a:t>are totally </a:t>
            </a:r>
            <a:r>
              <a:rPr lang="en-US" dirty="0" smtClean="0"/>
              <a:t>self-contain; include passenger </a:t>
            </a:r>
            <a:r>
              <a:rPr lang="en-US" dirty="0"/>
              <a:t>chairs, windows, galleys, bathrooms, HVAC, oxygen, CO2 absorbing </a:t>
            </a:r>
            <a:r>
              <a:rPr lang="en-US" dirty="0" err="1"/>
              <a:t>LiOH</a:t>
            </a:r>
            <a:r>
              <a:rPr lang="en-US" dirty="0"/>
              <a:t> canisters, pressurization system and doorways, </a:t>
            </a:r>
            <a:r>
              <a:rPr lang="en-US" dirty="0" smtClean="0"/>
              <a:t>&amp; </a:t>
            </a:r>
            <a:r>
              <a:rPr lang="en-US" dirty="0"/>
              <a:t>parachutes large enough to support a single </a:t>
            </a:r>
            <a:r>
              <a:rPr lang="en-US" dirty="0">
                <a:solidFill>
                  <a:srgbClr val="0033CC"/>
                </a:solidFill>
              </a:rPr>
              <a:t>PCM</a:t>
            </a:r>
            <a:r>
              <a:rPr lang="en-US" dirty="0"/>
              <a:t>. </a:t>
            </a:r>
            <a:endParaRPr lang="en-US" dirty="0" smtClean="0"/>
          </a:p>
          <a:p>
            <a:pPr marL="285750" indent="-285750">
              <a:buFont typeface="Arial" panose="020B0604020202020204" pitchFamily="34" charset="0"/>
              <a:buChar char="•"/>
            </a:pPr>
            <a:r>
              <a:rPr lang="en-US" dirty="0" smtClean="0"/>
              <a:t>Passengers </a:t>
            </a:r>
            <a:r>
              <a:rPr lang="en-US" dirty="0" smtClean="0">
                <a:solidFill>
                  <a:srgbClr val="FF0000"/>
                </a:solidFill>
              </a:rPr>
              <a:t>SURVIVE</a:t>
            </a:r>
            <a:r>
              <a:rPr lang="en-US" dirty="0" smtClean="0"/>
              <a:t> mid-air catastrophes.</a:t>
            </a:r>
          </a:p>
          <a:p>
            <a:pPr marL="285750" indent="-285750">
              <a:buFont typeface="Arial" panose="020B0604020202020204" pitchFamily="34" charset="0"/>
              <a:buChar char="•"/>
            </a:pPr>
            <a:r>
              <a:rPr lang="en-US" dirty="0" smtClean="0">
                <a:solidFill>
                  <a:srgbClr val="0033CC"/>
                </a:solidFill>
              </a:rPr>
              <a:t>PCM </a:t>
            </a:r>
            <a:r>
              <a:rPr lang="en-US" dirty="0" smtClean="0"/>
              <a:t>are removed at airport with passengers &amp; luggage and all are transported together to connecting flight and loaded separately after plane is fueled</a:t>
            </a:r>
          </a:p>
          <a:p>
            <a:pPr marL="285750" indent="-285750">
              <a:buFont typeface="Arial" panose="020B0604020202020204" pitchFamily="34" charset="0"/>
              <a:buChar char="•"/>
            </a:pPr>
            <a:r>
              <a:rPr lang="en-US" dirty="0" smtClean="0"/>
              <a:t>Passengers are moved with </a:t>
            </a:r>
            <a:r>
              <a:rPr lang="en-US" dirty="0" smtClean="0">
                <a:solidFill>
                  <a:srgbClr val="0033CC"/>
                </a:solidFill>
              </a:rPr>
              <a:t>PCM</a:t>
            </a:r>
            <a:r>
              <a:rPr lang="en-US" dirty="0" smtClean="0"/>
              <a:t> at connecting airports; no more dashing across airport to catch a connecting flight (for most people)</a:t>
            </a:r>
            <a:endParaRPr lang="en-US" dirty="0"/>
          </a:p>
          <a:p>
            <a:pPr marL="285750" indent="-285750">
              <a:buFont typeface="Arial" panose="020B0604020202020204" pitchFamily="34" charset="0"/>
              <a:buChar char="•"/>
            </a:pPr>
            <a:endParaRPr lang="en-US" dirty="0" smtClean="0"/>
          </a:p>
        </p:txBody>
      </p:sp>
      <p:cxnSp>
        <p:nvCxnSpPr>
          <p:cNvPr id="16" name="Straight Arrow Connector 15"/>
          <p:cNvCxnSpPr>
            <a:cxnSpLocks noChangeShapeType="1"/>
          </p:cNvCxnSpPr>
          <p:nvPr/>
        </p:nvCxnSpPr>
        <p:spPr bwMode="auto">
          <a:xfrm flipV="1">
            <a:off x="3429000" y="5165725"/>
            <a:ext cx="0" cy="344806"/>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flipV="1">
            <a:off x="4610100" y="5125720"/>
            <a:ext cx="0" cy="344806"/>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5867400" y="5110480"/>
            <a:ext cx="0" cy="344806"/>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1934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76200"/>
            <a:ext cx="8991600" cy="914400"/>
          </a:xfrm>
        </p:spPr>
        <p:txBody>
          <a:bodyPr>
            <a:noAutofit/>
          </a:bodyPr>
          <a:lstStyle/>
          <a:p>
            <a:pPr>
              <a:lnSpc>
                <a:spcPct val="100000"/>
              </a:lnSpc>
            </a:pPr>
            <a:r>
              <a:rPr lang="en-US" sz="2800" b="1" dirty="0">
                <a:effectLst/>
              </a:rPr>
              <a:t>Compare the proposed system with the Andrews Space Peregrine reusable launch </a:t>
            </a:r>
            <a:r>
              <a:rPr lang="en-US" sz="2800" b="1" dirty="0" smtClean="0">
                <a:effectLst/>
              </a:rPr>
              <a:t>vehicle</a:t>
            </a:r>
            <a:endParaRPr lang="en-US" sz="2800" dirty="0">
              <a:effectLst/>
            </a:endParaRPr>
          </a:p>
        </p:txBody>
      </p:sp>
      <p:sp>
        <p:nvSpPr>
          <p:cNvPr id="3" name="Content Placeholder 2"/>
          <p:cNvSpPr>
            <a:spLocks noGrp="1"/>
          </p:cNvSpPr>
          <p:nvPr>
            <p:ph idx="1"/>
          </p:nvPr>
        </p:nvSpPr>
        <p:spPr>
          <a:xfrm>
            <a:off x="152400" y="1219200"/>
            <a:ext cx="8763000" cy="5257800"/>
          </a:xfrm>
        </p:spPr>
        <p:txBody>
          <a:bodyPr>
            <a:normAutofit fontScale="77500" lnSpcReduction="20000"/>
          </a:bodyPr>
          <a:lstStyle/>
          <a:p>
            <a:pPr lvl="0"/>
            <a:r>
              <a:rPr lang="en-US" sz="2500" b="1" dirty="0" smtClean="0">
                <a:solidFill>
                  <a:srgbClr val="FF0000"/>
                </a:solidFill>
              </a:rPr>
              <a:t>+ </a:t>
            </a:r>
            <a:r>
              <a:rPr lang="en-US" sz="2500" dirty="0" smtClean="0">
                <a:solidFill>
                  <a:schemeClr val="tx1"/>
                </a:solidFill>
              </a:rPr>
              <a:t> </a:t>
            </a:r>
            <a:r>
              <a:rPr lang="en-US" sz="2500" dirty="0" smtClean="0">
                <a:solidFill>
                  <a:schemeClr val="tx1"/>
                </a:solidFill>
                <a:latin typeface="+mn-lt"/>
              </a:rPr>
              <a:t>Our </a:t>
            </a:r>
            <a:r>
              <a:rPr lang="en-US" sz="2500" dirty="0">
                <a:solidFill>
                  <a:schemeClr val="tx1"/>
                </a:solidFill>
                <a:latin typeface="+mn-lt"/>
              </a:rPr>
              <a:t>system focuses on dual use of the aircraft while the Peregrine is single purpose.  As a result:</a:t>
            </a:r>
            <a:endParaRPr lang="en-US" sz="4400" dirty="0">
              <a:solidFill>
                <a:schemeClr val="tx1"/>
              </a:solidFill>
              <a:latin typeface="+mn-lt"/>
            </a:endParaRPr>
          </a:p>
          <a:p>
            <a:pPr lvl="1"/>
            <a:r>
              <a:rPr lang="en-US" sz="2100" dirty="0">
                <a:solidFill>
                  <a:schemeClr val="tx1"/>
                </a:solidFill>
                <a:latin typeface="+mn-lt"/>
              </a:rPr>
              <a:t>Our aircraft can be utilized 6 times per day for passenger services and once per night for ETO missions</a:t>
            </a:r>
          </a:p>
          <a:p>
            <a:pPr lvl="1"/>
            <a:r>
              <a:rPr lang="en-US" sz="2100" dirty="0">
                <a:solidFill>
                  <a:schemeClr val="tx1"/>
                </a:solidFill>
                <a:latin typeface="+mn-lt"/>
              </a:rPr>
              <a:t>The Peregrine can only be utilized to carry the 28 commercial missions per year; resulting in much higher fixed cost per mission.</a:t>
            </a:r>
          </a:p>
          <a:p>
            <a:pPr lvl="0"/>
            <a:r>
              <a:rPr lang="en-US" sz="2500" b="1" dirty="0" smtClean="0">
                <a:solidFill>
                  <a:srgbClr val="FF0000"/>
                </a:solidFill>
                <a:latin typeface="+mn-lt"/>
              </a:rPr>
              <a:t>+ </a:t>
            </a:r>
            <a:r>
              <a:rPr lang="en-US" sz="2500" dirty="0" smtClean="0">
                <a:solidFill>
                  <a:schemeClr val="tx1"/>
                </a:solidFill>
                <a:latin typeface="+mn-lt"/>
              </a:rPr>
              <a:t> Our </a:t>
            </a:r>
            <a:r>
              <a:rPr lang="en-US" sz="2500" dirty="0">
                <a:solidFill>
                  <a:schemeClr val="tx1"/>
                </a:solidFill>
                <a:latin typeface="+mn-lt"/>
              </a:rPr>
              <a:t>system </a:t>
            </a:r>
            <a:r>
              <a:rPr lang="en-US" sz="2500" dirty="0" smtClean="0">
                <a:solidFill>
                  <a:schemeClr val="tx1"/>
                </a:solidFill>
                <a:latin typeface="+mn-lt"/>
              </a:rPr>
              <a:t>has </a:t>
            </a:r>
            <a:r>
              <a:rPr lang="en-US" sz="2500" dirty="0">
                <a:solidFill>
                  <a:schemeClr val="tx1"/>
                </a:solidFill>
                <a:latin typeface="+mn-lt"/>
              </a:rPr>
              <a:t>3 times more thrust from the air breathing engines.  </a:t>
            </a:r>
            <a:r>
              <a:rPr lang="en-US" sz="2500" dirty="0" smtClean="0">
                <a:solidFill>
                  <a:schemeClr val="tx1"/>
                </a:solidFill>
                <a:latin typeface="+mn-lt"/>
              </a:rPr>
              <a:t>Results in 3 </a:t>
            </a:r>
            <a:r>
              <a:rPr lang="en-US" sz="2500" dirty="0">
                <a:solidFill>
                  <a:schemeClr val="tx1"/>
                </a:solidFill>
                <a:latin typeface="+mn-lt"/>
              </a:rPr>
              <a:t>x</a:t>
            </a:r>
            <a:r>
              <a:rPr lang="en-US" sz="2500" dirty="0" smtClean="0">
                <a:solidFill>
                  <a:schemeClr val="tx1"/>
                </a:solidFill>
                <a:latin typeface="+mn-lt"/>
              </a:rPr>
              <a:t> MTOW, --</a:t>
            </a:r>
            <a:r>
              <a:rPr lang="en-US" sz="2500" dirty="0" smtClean="0">
                <a:solidFill>
                  <a:schemeClr val="tx1"/>
                </a:solidFill>
                <a:latin typeface="+mn-lt"/>
                <a:sym typeface="Wingdings" panose="05000000000000000000" pitchFamily="2" charset="2"/>
              </a:rPr>
              <a:t></a:t>
            </a:r>
            <a:r>
              <a:rPr lang="en-US" sz="2500" dirty="0" smtClean="0">
                <a:solidFill>
                  <a:schemeClr val="tx1"/>
                </a:solidFill>
                <a:latin typeface="+mn-lt"/>
              </a:rPr>
              <a:t> our </a:t>
            </a:r>
            <a:r>
              <a:rPr lang="en-US" sz="2500" dirty="0">
                <a:solidFill>
                  <a:schemeClr val="tx1"/>
                </a:solidFill>
                <a:latin typeface="+mn-lt"/>
              </a:rPr>
              <a:t>upper stage </a:t>
            </a:r>
            <a:r>
              <a:rPr lang="en-US" sz="2500" dirty="0" smtClean="0">
                <a:solidFill>
                  <a:schemeClr val="tx1"/>
                </a:solidFill>
                <a:latin typeface="+mn-lt"/>
              </a:rPr>
              <a:t>is &gt; </a:t>
            </a:r>
            <a:r>
              <a:rPr lang="en-US" sz="2500" dirty="0">
                <a:solidFill>
                  <a:schemeClr val="tx1"/>
                </a:solidFill>
                <a:latin typeface="+mn-lt"/>
              </a:rPr>
              <a:t>3 times more massive.  </a:t>
            </a:r>
            <a:endParaRPr lang="en-US" sz="4400" dirty="0">
              <a:solidFill>
                <a:schemeClr val="tx1"/>
              </a:solidFill>
              <a:latin typeface="+mn-lt"/>
            </a:endParaRPr>
          </a:p>
          <a:p>
            <a:pPr lvl="0"/>
            <a:r>
              <a:rPr lang="en-US" sz="2500" b="1" dirty="0" smtClean="0">
                <a:solidFill>
                  <a:schemeClr val="tx1"/>
                </a:solidFill>
                <a:latin typeface="+mn-lt"/>
              </a:rPr>
              <a:t>?</a:t>
            </a:r>
            <a:r>
              <a:rPr lang="en-US" sz="2500" dirty="0" smtClean="0">
                <a:solidFill>
                  <a:schemeClr val="tx1"/>
                </a:solidFill>
                <a:latin typeface="+mn-lt"/>
              </a:rPr>
              <a:t>  Our </a:t>
            </a:r>
            <a:r>
              <a:rPr lang="en-US" sz="2500" dirty="0">
                <a:solidFill>
                  <a:schemeClr val="tx1"/>
                </a:solidFill>
                <a:latin typeface="+mn-lt"/>
              </a:rPr>
              <a:t>upper stage is deployed from a payload bay </a:t>
            </a:r>
            <a:endParaRPr lang="en-US" sz="2500" dirty="0" smtClean="0">
              <a:solidFill>
                <a:schemeClr val="tx1"/>
              </a:solidFill>
              <a:latin typeface="+mn-lt"/>
            </a:endParaRPr>
          </a:p>
          <a:p>
            <a:pPr lvl="1"/>
            <a:r>
              <a:rPr lang="en-US" sz="2100" dirty="0" smtClean="0">
                <a:solidFill>
                  <a:schemeClr val="tx1"/>
                </a:solidFill>
                <a:latin typeface="+mn-lt"/>
              </a:rPr>
              <a:t>Peregrine </a:t>
            </a:r>
            <a:r>
              <a:rPr lang="en-US" sz="2100" dirty="0">
                <a:solidFill>
                  <a:schemeClr val="tx1"/>
                </a:solidFill>
                <a:latin typeface="+mn-lt"/>
              </a:rPr>
              <a:t>is deployed from a bomb bay. </a:t>
            </a:r>
            <a:endParaRPr lang="en-US" sz="4600" dirty="0">
              <a:solidFill>
                <a:schemeClr val="tx1"/>
              </a:solidFill>
              <a:latin typeface="+mn-lt"/>
            </a:endParaRPr>
          </a:p>
          <a:p>
            <a:pPr lvl="0"/>
            <a:r>
              <a:rPr lang="en-US" sz="2500" b="1" dirty="0" smtClean="0">
                <a:solidFill>
                  <a:srgbClr val="FF0000"/>
                </a:solidFill>
                <a:latin typeface="+mn-lt"/>
              </a:rPr>
              <a:t>+ </a:t>
            </a:r>
            <a:r>
              <a:rPr lang="en-US" sz="2500" dirty="0" smtClean="0">
                <a:solidFill>
                  <a:schemeClr val="tx1"/>
                </a:solidFill>
                <a:latin typeface="+mn-lt"/>
              </a:rPr>
              <a:t> Our </a:t>
            </a:r>
            <a:r>
              <a:rPr lang="en-US" sz="2500" dirty="0">
                <a:solidFill>
                  <a:schemeClr val="tx1"/>
                </a:solidFill>
                <a:latin typeface="+mn-lt"/>
              </a:rPr>
              <a:t>flat fuselage design will accommodate changes in the Cargo Bay Module for oversized and odd size </a:t>
            </a:r>
            <a:r>
              <a:rPr lang="en-US" sz="2500" dirty="0" smtClean="0">
                <a:solidFill>
                  <a:schemeClr val="tx1"/>
                </a:solidFill>
                <a:latin typeface="+mn-lt"/>
              </a:rPr>
              <a:t>payloads </a:t>
            </a:r>
          </a:p>
          <a:p>
            <a:pPr lvl="1"/>
            <a:r>
              <a:rPr lang="en-US" sz="2100" dirty="0" smtClean="0">
                <a:solidFill>
                  <a:schemeClr val="tx1"/>
                </a:solidFill>
                <a:latin typeface="+mn-lt"/>
              </a:rPr>
              <a:t>Peregrine </a:t>
            </a:r>
            <a:r>
              <a:rPr lang="en-US" sz="2100" dirty="0">
                <a:solidFill>
                  <a:schemeClr val="tx1"/>
                </a:solidFill>
                <a:latin typeface="+mn-lt"/>
              </a:rPr>
              <a:t>bomb bay dimensions wouldn’t appear to be easily changed</a:t>
            </a:r>
            <a:r>
              <a:rPr lang="en-US" sz="1800" dirty="0">
                <a:solidFill>
                  <a:schemeClr val="tx1"/>
                </a:solidFill>
                <a:latin typeface="+mn-lt"/>
              </a:rPr>
              <a:t>.</a:t>
            </a:r>
            <a:endParaRPr lang="en-US" sz="4100" dirty="0">
              <a:solidFill>
                <a:schemeClr val="tx1"/>
              </a:solidFill>
              <a:latin typeface="+mn-lt"/>
            </a:endParaRPr>
          </a:p>
          <a:p>
            <a:pPr lvl="0"/>
            <a:r>
              <a:rPr lang="en-US" sz="2500" b="1" dirty="0" smtClean="0">
                <a:solidFill>
                  <a:srgbClr val="FF0000"/>
                </a:solidFill>
                <a:latin typeface="+mn-lt"/>
              </a:rPr>
              <a:t>+ </a:t>
            </a:r>
            <a:r>
              <a:rPr lang="en-US" sz="2500" dirty="0" smtClean="0">
                <a:solidFill>
                  <a:schemeClr val="tx1"/>
                </a:solidFill>
                <a:latin typeface="+mn-lt"/>
              </a:rPr>
              <a:t> Our </a:t>
            </a:r>
            <a:r>
              <a:rPr lang="en-US" sz="2500" dirty="0">
                <a:solidFill>
                  <a:schemeClr val="tx1"/>
                </a:solidFill>
                <a:latin typeface="+mn-lt"/>
              </a:rPr>
              <a:t>system emphasizes LOX-LH2 upper stage (and LOX-LH2 aircraft rocket engines for the 2</a:t>
            </a:r>
            <a:r>
              <a:rPr lang="en-US" sz="2500" baseline="30000" dirty="0">
                <a:solidFill>
                  <a:schemeClr val="tx1"/>
                </a:solidFill>
                <a:latin typeface="+mn-lt"/>
              </a:rPr>
              <a:t>nd</a:t>
            </a:r>
            <a:r>
              <a:rPr lang="en-US" sz="2500" dirty="0">
                <a:solidFill>
                  <a:schemeClr val="tx1"/>
                </a:solidFill>
                <a:latin typeface="+mn-lt"/>
              </a:rPr>
              <a:t> generation</a:t>
            </a:r>
            <a:r>
              <a:rPr lang="en-US" sz="2500" dirty="0" smtClean="0">
                <a:solidFill>
                  <a:schemeClr val="tx1"/>
                </a:solidFill>
                <a:latin typeface="+mn-lt"/>
              </a:rPr>
              <a:t>) </a:t>
            </a:r>
          </a:p>
          <a:p>
            <a:pPr lvl="1"/>
            <a:r>
              <a:rPr lang="en-US" sz="2100" dirty="0" smtClean="0">
                <a:solidFill>
                  <a:schemeClr val="tx1"/>
                </a:solidFill>
                <a:latin typeface="+mn-lt"/>
              </a:rPr>
              <a:t>Peregrine </a:t>
            </a:r>
            <a:r>
              <a:rPr lang="en-US" sz="2100" dirty="0">
                <a:solidFill>
                  <a:schemeClr val="tx1"/>
                </a:solidFill>
                <a:latin typeface="+mn-lt"/>
              </a:rPr>
              <a:t>currently shows only solid rocket propulsion for the upper stage. </a:t>
            </a:r>
          </a:p>
          <a:p>
            <a:pPr lvl="0"/>
            <a:r>
              <a:rPr lang="en-US" sz="2500" b="1" dirty="0" smtClean="0">
                <a:solidFill>
                  <a:srgbClr val="FF0000"/>
                </a:solidFill>
                <a:latin typeface="+mn-lt"/>
              </a:rPr>
              <a:t>+ </a:t>
            </a:r>
            <a:r>
              <a:rPr lang="en-US" sz="2500" dirty="0" smtClean="0">
                <a:solidFill>
                  <a:schemeClr val="tx1"/>
                </a:solidFill>
                <a:latin typeface="+mn-lt"/>
              </a:rPr>
              <a:t> Our larger </a:t>
            </a:r>
            <a:r>
              <a:rPr lang="en-US" sz="2500" dirty="0">
                <a:solidFill>
                  <a:schemeClr val="tx1"/>
                </a:solidFill>
                <a:latin typeface="+mn-lt"/>
              </a:rPr>
              <a:t>total mass to </a:t>
            </a:r>
            <a:r>
              <a:rPr lang="en-US" sz="2500" dirty="0" smtClean="0">
                <a:solidFill>
                  <a:schemeClr val="tx1"/>
                </a:solidFill>
                <a:latin typeface="+mn-lt"/>
              </a:rPr>
              <a:t>orbit means a totally reusable </a:t>
            </a:r>
            <a:r>
              <a:rPr lang="en-US" sz="2500" dirty="0">
                <a:solidFill>
                  <a:schemeClr val="tx1"/>
                </a:solidFill>
                <a:latin typeface="+mn-lt"/>
              </a:rPr>
              <a:t>upper stage </a:t>
            </a:r>
            <a:r>
              <a:rPr lang="en-US" sz="2500" dirty="0" smtClean="0">
                <a:solidFill>
                  <a:schemeClr val="tx1"/>
                </a:solidFill>
                <a:latin typeface="+mn-lt"/>
              </a:rPr>
              <a:t>can </a:t>
            </a:r>
            <a:r>
              <a:rPr lang="en-US" sz="2500" dirty="0">
                <a:solidFill>
                  <a:schemeClr val="tx1"/>
                </a:solidFill>
                <a:latin typeface="+mn-lt"/>
              </a:rPr>
              <a:t>still </a:t>
            </a:r>
            <a:r>
              <a:rPr lang="en-US" sz="2500" dirty="0" smtClean="0">
                <a:solidFill>
                  <a:schemeClr val="tx1"/>
                </a:solidFill>
                <a:latin typeface="+mn-lt"/>
              </a:rPr>
              <a:t>deliver minimum 10 </a:t>
            </a:r>
            <a:r>
              <a:rPr lang="en-US" sz="2500" dirty="0">
                <a:solidFill>
                  <a:schemeClr val="tx1"/>
                </a:solidFill>
                <a:latin typeface="+mn-lt"/>
              </a:rPr>
              <a:t>tons of useful payload to orbit.  </a:t>
            </a:r>
            <a:endParaRPr lang="en-US" sz="2500" dirty="0" smtClean="0">
              <a:solidFill>
                <a:schemeClr val="tx1"/>
              </a:solidFill>
              <a:latin typeface="+mn-lt"/>
            </a:endParaRPr>
          </a:p>
          <a:p>
            <a:pPr lvl="1"/>
            <a:r>
              <a:rPr lang="en-US" sz="2100" dirty="0" smtClean="0">
                <a:solidFill>
                  <a:schemeClr val="tx1"/>
                </a:solidFill>
                <a:latin typeface="+mn-lt"/>
              </a:rPr>
              <a:t>Peregrine </a:t>
            </a:r>
            <a:r>
              <a:rPr lang="en-US" sz="2100" dirty="0">
                <a:solidFill>
                  <a:schemeClr val="tx1"/>
                </a:solidFill>
                <a:latin typeface="+mn-lt"/>
              </a:rPr>
              <a:t>is 1/3 </a:t>
            </a:r>
            <a:r>
              <a:rPr lang="en-US" sz="2100" dirty="0" smtClean="0">
                <a:solidFill>
                  <a:schemeClr val="tx1"/>
                </a:solidFill>
                <a:latin typeface="+mn-lt"/>
              </a:rPr>
              <a:t>size </a:t>
            </a:r>
            <a:r>
              <a:rPr lang="en-US" sz="2100" dirty="0">
                <a:solidFill>
                  <a:schemeClr val="tx1"/>
                </a:solidFill>
                <a:latin typeface="+mn-lt"/>
              </a:rPr>
              <a:t>and uses less efficient solid propellants for the upper stage, </a:t>
            </a:r>
            <a:r>
              <a:rPr lang="en-US" sz="2100" dirty="0" smtClean="0">
                <a:solidFill>
                  <a:schemeClr val="tx1"/>
                </a:solidFill>
                <a:latin typeface="+mn-lt"/>
              </a:rPr>
              <a:t>very </a:t>
            </a:r>
            <a:r>
              <a:rPr lang="en-US" sz="2100" dirty="0">
                <a:solidFill>
                  <a:schemeClr val="tx1"/>
                </a:solidFill>
                <a:latin typeface="+mn-lt"/>
              </a:rPr>
              <a:t>doubtful if </a:t>
            </a:r>
            <a:r>
              <a:rPr lang="en-US" sz="2100" dirty="0" smtClean="0">
                <a:solidFill>
                  <a:schemeClr val="tx1"/>
                </a:solidFill>
                <a:latin typeface="+mn-lt"/>
              </a:rPr>
              <a:t>such </a:t>
            </a:r>
            <a:r>
              <a:rPr lang="en-US" sz="2100" dirty="0">
                <a:solidFill>
                  <a:schemeClr val="tx1"/>
                </a:solidFill>
                <a:latin typeface="+mn-lt"/>
              </a:rPr>
              <a:t>upper stage system could ever be within an order of magnitude in </a:t>
            </a:r>
            <a:r>
              <a:rPr lang="en-US" sz="2100" dirty="0" smtClean="0">
                <a:solidFill>
                  <a:schemeClr val="tx1"/>
                </a:solidFill>
                <a:latin typeface="+mn-lt"/>
              </a:rPr>
              <a:t>$/</a:t>
            </a:r>
            <a:r>
              <a:rPr lang="en-US" sz="2100" dirty="0" err="1" smtClean="0">
                <a:solidFill>
                  <a:schemeClr val="tx1"/>
                </a:solidFill>
                <a:latin typeface="+mn-lt"/>
              </a:rPr>
              <a:t>lb</a:t>
            </a:r>
            <a:r>
              <a:rPr lang="en-US" sz="2100" dirty="0" smtClean="0">
                <a:solidFill>
                  <a:schemeClr val="tx1"/>
                </a:solidFill>
                <a:latin typeface="+mn-lt"/>
              </a:rPr>
              <a:t> of </a:t>
            </a:r>
            <a:r>
              <a:rPr lang="en-US" sz="2100" dirty="0">
                <a:solidFill>
                  <a:schemeClr val="tx1"/>
                </a:solidFill>
                <a:latin typeface="+mn-lt"/>
              </a:rPr>
              <a:t>our </a:t>
            </a:r>
            <a:r>
              <a:rPr lang="en-US" sz="2100" dirty="0" smtClean="0">
                <a:solidFill>
                  <a:schemeClr val="tx1"/>
                </a:solidFill>
                <a:latin typeface="+mn-lt"/>
              </a:rPr>
              <a:t>totally reusable </a:t>
            </a:r>
            <a:r>
              <a:rPr lang="en-US" sz="2100" dirty="0">
                <a:solidFill>
                  <a:schemeClr val="tx1"/>
                </a:solidFill>
                <a:latin typeface="+mn-lt"/>
              </a:rPr>
              <a:t>system.</a:t>
            </a:r>
          </a:p>
          <a:p>
            <a:endParaRPr lang="en-US" dirty="0"/>
          </a:p>
        </p:txBody>
      </p:sp>
    </p:spTree>
    <p:extLst>
      <p:ext uri="{BB962C8B-B14F-4D97-AF65-F5344CB8AC3E}">
        <p14:creationId xmlns:p14="http://schemas.microsoft.com/office/powerpoint/2010/main" val="4293197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dirty="0" smtClean="0"/>
              <a:t>Skin Temperatures on Select Aircraft</a:t>
            </a:r>
            <a:endParaRPr lang="en-US" sz="3600"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25633" r="17880" b="34943"/>
          <a:stretch/>
        </p:blipFill>
        <p:spPr bwMode="auto">
          <a:xfrm>
            <a:off x="152400" y="621268"/>
            <a:ext cx="3962400" cy="334113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3688" t="7516" r="8880" b="12916"/>
          <a:stretch/>
        </p:blipFill>
        <p:spPr bwMode="auto">
          <a:xfrm>
            <a:off x="4287679" y="685800"/>
            <a:ext cx="4780121" cy="2419350"/>
          </a:xfrm>
          <a:prstGeom prst="rect">
            <a:avLst/>
          </a:prstGeom>
          <a:ln>
            <a:noFill/>
          </a:ln>
          <a:extLst>
            <a:ext uri="{53640926-AAD7-44D8-BBD7-CCE9431645EC}">
              <a14:shadowObscured xmlns:a14="http://schemas.microsoft.com/office/drawing/2010/main"/>
            </a:ext>
          </a:extLst>
        </p:spPr>
      </p:pic>
      <p:pic>
        <p:nvPicPr>
          <p:cNvPr id="6" name="Picture 5" descr="https://upload.wikimedia.org/wikipedia/commons/thumb/2/2d/Concorde_-_airframe_temperatures.svg/2000px-Concorde_-_airframe_temperatures.svg.png"/>
          <p:cNvPicPr/>
          <p:nvPr/>
        </p:nvPicPr>
        <p:blipFill rotWithShape="1">
          <a:blip r:embed="rId4" cstate="print">
            <a:extLst>
              <a:ext uri="{28A0092B-C50C-407E-A947-70E740481C1C}">
                <a14:useLocalDpi xmlns:a14="http://schemas.microsoft.com/office/drawing/2010/main" val="0"/>
              </a:ext>
            </a:extLst>
          </a:blip>
          <a:srcRect l="4641" t="8403" r="3502" b="10307"/>
          <a:stretch/>
        </p:blipFill>
        <p:spPr bwMode="auto">
          <a:xfrm>
            <a:off x="1600200" y="3905249"/>
            <a:ext cx="6229984" cy="2790825"/>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4287679" y="3352800"/>
            <a:ext cx="4780121" cy="646331"/>
          </a:xfrm>
          <a:prstGeom prst="rect">
            <a:avLst/>
          </a:prstGeom>
          <a:noFill/>
        </p:spPr>
        <p:txBody>
          <a:bodyPr wrap="square" rtlCol="0">
            <a:spAutoFit/>
          </a:bodyPr>
          <a:lstStyle/>
          <a:p>
            <a:r>
              <a:rPr lang="en-US" dirty="0" smtClean="0"/>
              <a:t>Skin Temp of X-15 at Mach 6, above</a:t>
            </a:r>
          </a:p>
          <a:p>
            <a:r>
              <a:rPr lang="en-US" dirty="0" smtClean="0"/>
              <a:t>Skin Temp of Concorde at Mach 2, below</a:t>
            </a:r>
            <a:endParaRPr lang="en-US" dirty="0"/>
          </a:p>
        </p:txBody>
      </p:sp>
    </p:spTree>
    <p:extLst>
      <p:ext uri="{BB962C8B-B14F-4D97-AF65-F5344CB8AC3E}">
        <p14:creationId xmlns:p14="http://schemas.microsoft.com/office/powerpoint/2010/main" val="2666302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nSpc>
                <a:spcPct val="100000"/>
              </a:lnSpc>
            </a:pPr>
            <a:r>
              <a:rPr lang="en-US" sz="2800" b="1" dirty="0" smtClean="0">
                <a:effectLst/>
              </a:rPr>
              <a:t>Strategic Military Advantages </a:t>
            </a:r>
            <a:r>
              <a:rPr lang="en-US" sz="2800" b="1" dirty="0">
                <a:effectLst/>
              </a:rPr>
              <a:t>of </a:t>
            </a:r>
            <a:r>
              <a:rPr lang="en-US" sz="2800" b="1" dirty="0" smtClean="0">
                <a:effectLst/>
              </a:rPr>
              <a:t>civilian </a:t>
            </a:r>
            <a:r>
              <a:rPr lang="en-US" sz="2800" b="1" dirty="0">
                <a:effectLst/>
              </a:rPr>
              <a:t>PTP-HSA with ETO </a:t>
            </a:r>
            <a:r>
              <a:rPr lang="en-US" sz="2800" b="1" dirty="0" smtClean="0">
                <a:effectLst/>
              </a:rPr>
              <a:t>capability:  Fleet of 1,000 aircraft</a:t>
            </a:r>
            <a:endParaRPr lang="en-US" sz="2800" dirty="0">
              <a:effectLst/>
            </a:endParaRPr>
          </a:p>
        </p:txBody>
      </p:sp>
      <p:sp>
        <p:nvSpPr>
          <p:cNvPr id="3" name="Content Placeholder 2"/>
          <p:cNvSpPr>
            <a:spLocks noGrp="1"/>
          </p:cNvSpPr>
          <p:nvPr>
            <p:ph idx="1"/>
          </p:nvPr>
        </p:nvSpPr>
        <p:spPr>
          <a:xfrm>
            <a:off x="457200" y="1295400"/>
            <a:ext cx="8458200" cy="5410200"/>
          </a:xfrm>
        </p:spPr>
        <p:txBody>
          <a:bodyPr>
            <a:normAutofit/>
          </a:bodyPr>
          <a:lstStyle/>
          <a:p>
            <a:r>
              <a:rPr lang="en-US" sz="2000" b="1" dirty="0">
                <a:solidFill>
                  <a:schemeClr val="tx1"/>
                </a:solidFill>
                <a:latin typeface="+mn-lt"/>
              </a:rPr>
              <a:t>On any given day</a:t>
            </a:r>
            <a:r>
              <a:rPr lang="en-US" sz="2000" dirty="0">
                <a:solidFill>
                  <a:schemeClr val="tx1"/>
                </a:solidFill>
                <a:latin typeface="+mn-lt"/>
              </a:rPr>
              <a:t>:  </a:t>
            </a:r>
            <a:r>
              <a:rPr lang="en-US" sz="2000" dirty="0" smtClean="0">
                <a:solidFill>
                  <a:schemeClr val="tx1"/>
                </a:solidFill>
                <a:latin typeface="+mn-lt"/>
              </a:rPr>
              <a:t>6,000 </a:t>
            </a:r>
            <a:r>
              <a:rPr lang="en-US" sz="2000" dirty="0">
                <a:solidFill>
                  <a:schemeClr val="tx1"/>
                </a:solidFill>
                <a:latin typeface="+mn-lt"/>
              </a:rPr>
              <a:t>sorties </a:t>
            </a:r>
            <a:r>
              <a:rPr lang="en-US" sz="2000" dirty="0" smtClean="0">
                <a:solidFill>
                  <a:schemeClr val="tx1"/>
                </a:solidFill>
                <a:latin typeface="+mn-lt"/>
              </a:rPr>
              <a:t>will transport 300 passengers at least 4,000 miles </a:t>
            </a:r>
            <a:r>
              <a:rPr lang="en-US" sz="2000" dirty="0" smtClean="0">
                <a:solidFill>
                  <a:srgbClr val="FF0000"/>
                </a:solidFill>
                <a:latin typeface="+mn-lt"/>
              </a:rPr>
              <a:t>(</a:t>
            </a:r>
            <a:r>
              <a:rPr lang="en-US" sz="2000" b="1" dirty="0" smtClean="0">
                <a:solidFill>
                  <a:srgbClr val="FF0000"/>
                </a:solidFill>
                <a:latin typeface="+mn-lt"/>
              </a:rPr>
              <a:t>1.8 million passengers daily</a:t>
            </a:r>
            <a:r>
              <a:rPr lang="en-US" sz="2000" dirty="0" smtClean="0">
                <a:solidFill>
                  <a:srgbClr val="FF0000"/>
                </a:solidFill>
                <a:latin typeface="+mn-lt"/>
              </a:rPr>
              <a:t>)</a:t>
            </a:r>
            <a:r>
              <a:rPr lang="en-US" sz="2000" dirty="0" smtClean="0">
                <a:solidFill>
                  <a:schemeClr val="tx1"/>
                </a:solidFill>
                <a:latin typeface="+mn-lt"/>
              </a:rPr>
              <a:t> </a:t>
            </a:r>
            <a:endParaRPr lang="en-US" sz="2000" dirty="0">
              <a:solidFill>
                <a:schemeClr val="tx1"/>
              </a:solidFill>
              <a:latin typeface="+mn-lt"/>
            </a:endParaRPr>
          </a:p>
          <a:p>
            <a:r>
              <a:rPr lang="en-US" sz="2000" b="1" dirty="0">
                <a:solidFill>
                  <a:schemeClr val="tx1"/>
                </a:solidFill>
                <a:latin typeface="+mn-lt"/>
              </a:rPr>
              <a:t>On any given day</a:t>
            </a:r>
            <a:r>
              <a:rPr lang="en-US" sz="2000" dirty="0">
                <a:solidFill>
                  <a:schemeClr val="tx1"/>
                </a:solidFill>
                <a:latin typeface="+mn-lt"/>
              </a:rPr>
              <a:t>:  1,000 sorties could take place to remove </a:t>
            </a:r>
            <a:r>
              <a:rPr lang="en-US" sz="2000" dirty="0" smtClean="0">
                <a:solidFill>
                  <a:schemeClr val="tx1"/>
                </a:solidFill>
                <a:latin typeface="+mn-lt"/>
              </a:rPr>
              <a:t>1,000 </a:t>
            </a:r>
            <a:r>
              <a:rPr lang="en-US" sz="2000" dirty="0">
                <a:solidFill>
                  <a:schemeClr val="tx1"/>
                </a:solidFill>
                <a:latin typeface="+mn-lt"/>
              </a:rPr>
              <a:t>enemy satellites </a:t>
            </a:r>
            <a:r>
              <a:rPr lang="en-US" sz="2000" dirty="0" smtClean="0">
                <a:solidFill>
                  <a:schemeClr val="tx1"/>
                </a:solidFill>
                <a:latin typeface="+mn-lt"/>
              </a:rPr>
              <a:t>or 1,000 pieces of orbital debris via each sortie spraying tons of water in their pathway</a:t>
            </a:r>
            <a:endParaRPr lang="en-US" sz="2000" dirty="0">
              <a:solidFill>
                <a:schemeClr val="tx1"/>
              </a:solidFill>
              <a:latin typeface="+mn-lt"/>
            </a:endParaRPr>
          </a:p>
          <a:p>
            <a:r>
              <a:rPr lang="en-US" sz="2000" b="1" dirty="0" smtClean="0">
                <a:solidFill>
                  <a:schemeClr val="tx1"/>
                </a:solidFill>
                <a:latin typeface="+mn-lt"/>
              </a:rPr>
              <a:t>On any given day</a:t>
            </a:r>
            <a:r>
              <a:rPr lang="en-US" sz="2000" dirty="0" smtClean="0">
                <a:solidFill>
                  <a:schemeClr val="tx1"/>
                </a:solidFill>
                <a:latin typeface="+mn-lt"/>
              </a:rPr>
              <a:t>:  1,000 sorties could launch 1,000 replacement </a:t>
            </a:r>
            <a:r>
              <a:rPr lang="en-US" sz="2000" dirty="0">
                <a:solidFill>
                  <a:schemeClr val="tx1"/>
                </a:solidFill>
                <a:latin typeface="+mn-lt"/>
              </a:rPr>
              <a:t>satellites.  </a:t>
            </a:r>
            <a:endParaRPr lang="en-US" sz="2000" dirty="0" smtClean="0">
              <a:solidFill>
                <a:schemeClr val="tx1"/>
              </a:solidFill>
              <a:latin typeface="+mn-lt"/>
            </a:endParaRPr>
          </a:p>
          <a:p>
            <a:r>
              <a:rPr lang="en-US" sz="2000" b="1" dirty="0" smtClean="0">
                <a:solidFill>
                  <a:schemeClr val="tx1"/>
                </a:solidFill>
                <a:latin typeface="+mn-lt"/>
              </a:rPr>
              <a:t>One </a:t>
            </a:r>
            <a:r>
              <a:rPr lang="en-US" sz="2000" b="1" dirty="0">
                <a:solidFill>
                  <a:schemeClr val="tx1"/>
                </a:solidFill>
                <a:latin typeface="+mn-lt"/>
              </a:rPr>
              <a:t>any given </a:t>
            </a:r>
            <a:r>
              <a:rPr lang="en-US" sz="2000" b="1" dirty="0" smtClean="0">
                <a:solidFill>
                  <a:schemeClr val="tx1"/>
                </a:solidFill>
                <a:latin typeface="+mn-lt"/>
              </a:rPr>
              <a:t>day:</a:t>
            </a:r>
            <a:r>
              <a:rPr lang="en-US" sz="2000" dirty="0" smtClean="0">
                <a:solidFill>
                  <a:schemeClr val="tx1"/>
                </a:solidFill>
                <a:latin typeface="+mn-lt"/>
              </a:rPr>
              <a:t> 1,000 sorties could send 200,000 </a:t>
            </a:r>
            <a:r>
              <a:rPr lang="en-US" sz="2000" dirty="0" err="1" smtClean="0">
                <a:solidFill>
                  <a:schemeClr val="tx1"/>
                </a:solidFill>
                <a:latin typeface="+mn-lt"/>
              </a:rPr>
              <a:t>lb</a:t>
            </a:r>
            <a:r>
              <a:rPr lang="en-US" sz="2000" dirty="0" smtClean="0">
                <a:solidFill>
                  <a:schemeClr val="tx1"/>
                </a:solidFill>
                <a:latin typeface="+mn-lt"/>
              </a:rPr>
              <a:t> military payloads from above the KARMAN line to </a:t>
            </a:r>
            <a:r>
              <a:rPr lang="en-US" sz="2000" dirty="0">
                <a:solidFill>
                  <a:schemeClr val="tx1"/>
                </a:solidFill>
                <a:latin typeface="+mn-lt"/>
              </a:rPr>
              <a:t>fulfill the requirements of SUSTAIN (Small Unit Space Transport </a:t>
            </a:r>
            <a:r>
              <a:rPr lang="en-US" sz="2000" dirty="0" smtClean="0">
                <a:solidFill>
                  <a:schemeClr val="tx1"/>
                </a:solidFill>
                <a:latin typeface="+mn-lt"/>
              </a:rPr>
              <a:t>And </a:t>
            </a:r>
            <a:r>
              <a:rPr lang="en-US" sz="2000" dirty="0">
                <a:solidFill>
                  <a:schemeClr val="tx1"/>
                </a:solidFill>
                <a:latin typeface="+mn-lt"/>
              </a:rPr>
              <a:t>Insertion</a:t>
            </a:r>
            <a:r>
              <a:rPr lang="en-US" sz="2000" dirty="0" smtClean="0">
                <a:solidFill>
                  <a:schemeClr val="tx1"/>
                </a:solidFill>
                <a:latin typeface="+mn-lt"/>
              </a:rPr>
              <a:t>)</a:t>
            </a:r>
          </a:p>
          <a:p>
            <a:r>
              <a:rPr lang="en-US" sz="2000" b="1" dirty="0">
                <a:solidFill>
                  <a:schemeClr val="tx1"/>
                </a:solidFill>
                <a:latin typeface="+mn-lt"/>
              </a:rPr>
              <a:t>On any given </a:t>
            </a:r>
            <a:r>
              <a:rPr lang="en-US" sz="2000" b="1" dirty="0" smtClean="0">
                <a:solidFill>
                  <a:schemeClr val="tx1"/>
                </a:solidFill>
                <a:latin typeface="+mn-lt"/>
              </a:rPr>
              <a:t>day:</a:t>
            </a:r>
            <a:r>
              <a:rPr lang="en-US" sz="2000" dirty="0" smtClean="0">
                <a:solidFill>
                  <a:schemeClr val="tx1"/>
                </a:solidFill>
                <a:latin typeface="+mn-lt"/>
              </a:rPr>
              <a:t> 100 sorties could launch a </a:t>
            </a:r>
            <a:r>
              <a:rPr lang="en-US" sz="2000" dirty="0">
                <a:solidFill>
                  <a:schemeClr val="tx1"/>
                </a:solidFill>
                <a:latin typeface="+mn-lt"/>
              </a:rPr>
              <a:t>mission to Mars </a:t>
            </a:r>
            <a:r>
              <a:rPr lang="en-US" sz="2000" dirty="0" smtClean="0">
                <a:solidFill>
                  <a:schemeClr val="tx1"/>
                </a:solidFill>
                <a:latin typeface="+mn-lt"/>
              </a:rPr>
              <a:t>at </a:t>
            </a:r>
            <a:r>
              <a:rPr lang="en-US" sz="2000" dirty="0">
                <a:solidFill>
                  <a:schemeClr val="tx1"/>
                </a:solidFill>
                <a:latin typeface="+mn-lt"/>
              </a:rPr>
              <a:t>a fraction of the cost for </a:t>
            </a:r>
            <a:r>
              <a:rPr lang="en-US" sz="2000" dirty="0" smtClean="0">
                <a:solidFill>
                  <a:schemeClr val="tx1"/>
                </a:solidFill>
                <a:latin typeface="+mn-lt"/>
              </a:rPr>
              <a:t>traditional launch </a:t>
            </a:r>
            <a:r>
              <a:rPr lang="en-US" sz="2000" dirty="0">
                <a:solidFill>
                  <a:schemeClr val="tx1"/>
                </a:solidFill>
                <a:latin typeface="+mn-lt"/>
              </a:rPr>
              <a:t>operations; </a:t>
            </a:r>
            <a:endParaRPr lang="en-US" sz="2000" dirty="0" smtClean="0">
              <a:solidFill>
                <a:schemeClr val="tx1"/>
              </a:solidFill>
              <a:latin typeface="+mn-lt"/>
            </a:endParaRPr>
          </a:p>
          <a:p>
            <a:pPr lvl="1"/>
            <a:r>
              <a:rPr lang="en-US" dirty="0" smtClean="0">
                <a:solidFill>
                  <a:schemeClr val="tx1"/>
                </a:solidFill>
                <a:latin typeface="+mn-lt"/>
              </a:rPr>
              <a:t>Instead </a:t>
            </a:r>
            <a:r>
              <a:rPr lang="en-US" dirty="0">
                <a:solidFill>
                  <a:schemeClr val="tx1"/>
                </a:solidFill>
                <a:latin typeface="+mn-lt"/>
              </a:rPr>
              <a:t>of launching 10-100 ton SLS rockets, </a:t>
            </a:r>
            <a:endParaRPr lang="en-US" dirty="0" smtClean="0">
              <a:solidFill>
                <a:schemeClr val="tx1"/>
              </a:solidFill>
              <a:latin typeface="+mn-lt"/>
            </a:endParaRPr>
          </a:p>
          <a:p>
            <a:pPr lvl="1"/>
            <a:r>
              <a:rPr lang="en-US" dirty="0" smtClean="0">
                <a:solidFill>
                  <a:schemeClr val="tx1"/>
                </a:solidFill>
                <a:latin typeface="+mn-lt"/>
              </a:rPr>
              <a:t>Launch </a:t>
            </a:r>
            <a:r>
              <a:rPr lang="en-US" dirty="0">
                <a:solidFill>
                  <a:schemeClr val="tx1"/>
                </a:solidFill>
                <a:latin typeface="+mn-lt"/>
              </a:rPr>
              <a:t>100-10 ton payloads to LEO </a:t>
            </a:r>
            <a:r>
              <a:rPr lang="en-US" b="1" dirty="0">
                <a:solidFill>
                  <a:schemeClr val="tx1"/>
                </a:solidFill>
                <a:latin typeface="+mn-lt"/>
              </a:rPr>
              <a:t>with </a:t>
            </a:r>
            <a:r>
              <a:rPr lang="en-US" b="1" dirty="0" smtClean="0">
                <a:solidFill>
                  <a:schemeClr val="tx1"/>
                </a:solidFill>
                <a:latin typeface="+mn-lt"/>
              </a:rPr>
              <a:t>1/10</a:t>
            </a:r>
            <a:r>
              <a:rPr lang="en-US" b="1" baseline="30000" dirty="0" smtClean="0">
                <a:solidFill>
                  <a:schemeClr val="tx1"/>
                </a:solidFill>
                <a:latin typeface="+mn-lt"/>
              </a:rPr>
              <a:t>th</a:t>
            </a:r>
            <a:r>
              <a:rPr lang="en-US" b="1" dirty="0" smtClean="0">
                <a:solidFill>
                  <a:schemeClr val="tx1"/>
                </a:solidFill>
                <a:latin typeface="+mn-lt"/>
              </a:rPr>
              <a:t> fleet </a:t>
            </a:r>
            <a:r>
              <a:rPr lang="en-US" b="1" dirty="0">
                <a:solidFill>
                  <a:schemeClr val="tx1"/>
                </a:solidFill>
                <a:latin typeface="+mn-lt"/>
              </a:rPr>
              <a:t>of </a:t>
            </a:r>
            <a:r>
              <a:rPr lang="en-US" b="1" dirty="0" smtClean="0">
                <a:solidFill>
                  <a:schemeClr val="tx1"/>
                </a:solidFill>
                <a:latin typeface="+mn-lt"/>
              </a:rPr>
              <a:t>aircraft</a:t>
            </a:r>
          </a:p>
          <a:p>
            <a:pPr lvl="1"/>
            <a:r>
              <a:rPr lang="en-US" b="1" dirty="0" smtClean="0">
                <a:solidFill>
                  <a:srgbClr val="FF0000"/>
                </a:solidFill>
                <a:latin typeface="+mn-lt"/>
              </a:rPr>
              <a:t>Total Min. Cost = $430M </a:t>
            </a:r>
            <a:r>
              <a:rPr lang="en-US" dirty="0" smtClean="0">
                <a:solidFill>
                  <a:schemeClr val="tx1"/>
                </a:solidFill>
                <a:latin typeface="+mn-lt"/>
              </a:rPr>
              <a:t>= $4.3M for 10 tons of payload to LEO = </a:t>
            </a:r>
            <a:r>
              <a:rPr lang="en-US" b="1" dirty="0" smtClean="0">
                <a:solidFill>
                  <a:schemeClr val="tx1"/>
                </a:solidFill>
                <a:latin typeface="+mn-lt"/>
              </a:rPr>
              <a:t>$215 per pound</a:t>
            </a:r>
          </a:p>
          <a:p>
            <a:pPr lvl="2"/>
            <a:r>
              <a:rPr lang="en-US" dirty="0" smtClean="0">
                <a:solidFill>
                  <a:schemeClr val="tx1"/>
                </a:solidFill>
                <a:latin typeface="+mn-lt"/>
              </a:rPr>
              <a:t>$1.5M for HSA + $2.8M for upper stage.</a:t>
            </a:r>
            <a:endParaRPr lang="en-US" dirty="0">
              <a:solidFill>
                <a:schemeClr val="tx1"/>
              </a:solidFill>
              <a:latin typeface="+mn-lt"/>
            </a:endParaRPr>
          </a:p>
        </p:txBody>
      </p:sp>
    </p:spTree>
    <p:extLst>
      <p:ext uri="{BB962C8B-B14F-4D97-AF65-F5344CB8AC3E}">
        <p14:creationId xmlns:p14="http://schemas.microsoft.com/office/powerpoint/2010/main" val="4175579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Concept &amp; Paper Series</a:t>
            </a:r>
            <a:endParaRPr lang="en-US" dirty="0"/>
          </a:p>
        </p:txBody>
      </p:sp>
      <p:sp>
        <p:nvSpPr>
          <p:cNvPr id="3" name="Content Placeholder 2"/>
          <p:cNvSpPr>
            <a:spLocks noGrp="1"/>
          </p:cNvSpPr>
          <p:nvPr>
            <p:ph idx="1"/>
          </p:nvPr>
        </p:nvSpPr>
        <p:spPr>
          <a:xfrm>
            <a:off x="152400" y="1143000"/>
            <a:ext cx="8839200" cy="3886200"/>
          </a:xfrm>
        </p:spPr>
        <p:txBody>
          <a:bodyPr>
            <a:normAutofit fontScale="92500" lnSpcReduction="20000"/>
          </a:bodyPr>
          <a:lstStyle/>
          <a:p>
            <a:r>
              <a:rPr lang="en-US" sz="2000" b="1" dirty="0" smtClean="0">
                <a:solidFill>
                  <a:schemeClr val="tx1"/>
                </a:solidFill>
                <a:latin typeface="Times New Roman" panose="02020603050405020304" pitchFamily="18" charset="0"/>
                <a:cs typeface="Times New Roman" panose="02020603050405020304" pitchFamily="18" charset="0"/>
              </a:rPr>
              <a:t>CONCEPT ORIGIN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Originated as a result of Thorpe’s proposal to </a:t>
            </a:r>
            <a:r>
              <a:rPr lang="en-US" sz="1800" dirty="0" err="1">
                <a:solidFill>
                  <a:schemeClr val="tx1"/>
                </a:solidFill>
                <a:latin typeface="Times New Roman" panose="02020603050405020304" pitchFamily="18" charset="0"/>
                <a:cs typeface="Times New Roman" panose="02020603050405020304" pitchFamily="18" charset="0"/>
              </a:rPr>
              <a:t>Darpa’s</a:t>
            </a:r>
            <a:r>
              <a:rPr lang="en-US" sz="1800" dirty="0">
                <a:solidFill>
                  <a:schemeClr val="tx1"/>
                </a:solidFill>
                <a:latin typeface="Times New Roman" panose="02020603050405020304" pitchFamily="18" charset="0"/>
                <a:cs typeface="Times New Roman" panose="02020603050405020304" pitchFamily="18" charset="0"/>
              </a:rPr>
              <a:t> ALASA </a:t>
            </a:r>
            <a:r>
              <a:rPr lang="en-US" sz="1800" dirty="0" smtClean="0">
                <a:solidFill>
                  <a:schemeClr val="tx1"/>
                </a:solidFill>
                <a:latin typeface="Times New Roman" panose="02020603050405020304" pitchFamily="18" charset="0"/>
                <a:cs typeface="Times New Roman" panose="02020603050405020304" pitchFamily="18" charset="0"/>
              </a:rPr>
              <a:t>program; originally rumored to require 25,000 </a:t>
            </a:r>
            <a:r>
              <a:rPr lang="en-US" sz="1800" dirty="0" err="1" smtClean="0">
                <a:solidFill>
                  <a:schemeClr val="tx1"/>
                </a:solidFill>
                <a:latin typeface="Times New Roman" panose="02020603050405020304" pitchFamily="18" charset="0"/>
                <a:cs typeface="Times New Roman" panose="02020603050405020304" pitchFamily="18" charset="0"/>
              </a:rPr>
              <a:t>lb</a:t>
            </a:r>
            <a:r>
              <a:rPr lang="en-US" sz="1800" dirty="0" smtClean="0">
                <a:solidFill>
                  <a:schemeClr val="tx1"/>
                </a:solidFill>
                <a:latin typeface="Times New Roman" panose="02020603050405020304" pitchFamily="18" charset="0"/>
                <a:cs typeface="Times New Roman" panose="02020603050405020304" pitchFamily="18" charset="0"/>
              </a:rPr>
              <a:t> to LEO.</a:t>
            </a:r>
            <a:r>
              <a:rPr lang="en-US" sz="2000" dirty="0" smtClean="0">
                <a:solidFill>
                  <a:schemeClr val="tx1"/>
                </a:solidFill>
                <a:latin typeface="Times New Roman" panose="02020603050405020304" pitchFamily="18" charset="0"/>
                <a:cs typeface="Times New Roman" panose="02020603050405020304" pitchFamily="18" charset="0"/>
              </a:rPr>
              <a:t>  </a:t>
            </a:r>
          </a:p>
          <a:p>
            <a:pPr marL="342900" lvl="2" indent="-342900"/>
            <a:r>
              <a:rPr lang="en-US" sz="2000" b="1" dirty="0" smtClean="0">
                <a:solidFill>
                  <a:schemeClr val="tx1"/>
                </a:solidFill>
                <a:latin typeface="Times New Roman" panose="02020603050405020304" pitchFamily="18" charset="0"/>
                <a:cs typeface="Times New Roman" panose="02020603050405020304" pitchFamily="18" charset="0"/>
              </a:rPr>
              <a:t>CONCEPT RATIONAL</a:t>
            </a:r>
            <a:r>
              <a:rPr lang="en-US" sz="20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We determined that </a:t>
            </a:r>
            <a:r>
              <a:rPr lang="en-US" sz="1800" dirty="0" smtClean="0">
                <a:solidFill>
                  <a:schemeClr val="tx1"/>
                </a:solidFill>
                <a:latin typeface="Times New Roman" panose="02020603050405020304" pitchFamily="18" charset="0"/>
                <a:cs typeface="Times New Roman" panose="02020603050405020304" pitchFamily="18" charset="0"/>
              </a:rPr>
              <a:t>typical </a:t>
            </a:r>
            <a:r>
              <a:rPr lang="en-US" sz="1800" dirty="0">
                <a:solidFill>
                  <a:schemeClr val="tx1"/>
                </a:solidFill>
                <a:latin typeface="Times New Roman" panose="02020603050405020304" pitchFamily="18" charset="0"/>
                <a:cs typeface="Times New Roman" panose="02020603050405020304" pitchFamily="18" charset="0"/>
              </a:rPr>
              <a:t>aircraft achieves cruising speed and altitude within 20 minutes of take-off and that a good portion of its fuel carrying capability couldn’t be transferred to </a:t>
            </a:r>
            <a:r>
              <a:rPr lang="en-US" sz="1800" dirty="0" smtClean="0">
                <a:solidFill>
                  <a:schemeClr val="tx1"/>
                </a:solidFill>
                <a:latin typeface="Times New Roman" panose="02020603050405020304" pitchFamily="18" charset="0"/>
                <a:cs typeface="Times New Roman" panose="02020603050405020304" pitchFamily="18" charset="0"/>
              </a:rPr>
              <a:t>payload capability; therefore, a </a:t>
            </a:r>
            <a:r>
              <a:rPr lang="en-US" sz="1800" dirty="0">
                <a:solidFill>
                  <a:schemeClr val="tx1"/>
                </a:solidFill>
                <a:latin typeface="Times New Roman" panose="02020603050405020304" pitchFamily="18" charset="0"/>
                <a:cs typeface="Times New Roman" panose="02020603050405020304" pitchFamily="18" charset="0"/>
              </a:rPr>
              <a:t>rocket engine could utilize this fuel carrying capability </a:t>
            </a:r>
            <a:r>
              <a:rPr lang="en-US" sz="1800" dirty="0" smtClean="0">
                <a:solidFill>
                  <a:schemeClr val="tx1"/>
                </a:solidFill>
                <a:latin typeface="Times New Roman" panose="02020603050405020304" pitchFamily="18" charset="0"/>
                <a:cs typeface="Times New Roman" panose="02020603050405020304" pitchFamily="18" charset="0"/>
              </a:rPr>
              <a:t>to increase the aircraft’s speed beyond normal engine capabilities and with </a:t>
            </a:r>
            <a:r>
              <a:rPr lang="en-US" sz="1800" dirty="0">
                <a:solidFill>
                  <a:schemeClr val="tx1"/>
                </a:solidFill>
                <a:latin typeface="Times New Roman" panose="02020603050405020304" pitchFamily="18" charset="0"/>
                <a:cs typeface="Times New Roman" panose="02020603050405020304" pitchFamily="18" charset="0"/>
              </a:rPr>
              <a:t>no additional increase in aircraft size or </a:t>
            </a:r>
            <a:r>
              <a:rPr lang="en-US" sz="1800" dirty="0" smtClean="0">
                <a:solidFill>
                  <a:schemeClr val="tx1"/>
                </a:solidFill>
                <a:latin typeface="Times New Roman" panose="02020603050405020304" pitchFamily="18" charset="0"/>
                <a:cs typeface="Times New Roman" panose="02020603050405020304" pitchFamily="18" charset="0"/>
              </a:rPr>
              <a:t>MTOW, </a:t>
            </a:r>
            <a:r>
              <a:rPr lang="en-US" sz="1800" dirty="0">
                <a:solidFill>
                  <a:schemeClr val="tx1"/>
                </a:solidFill>
                <a:latin typeface="Times New Roman" panose="02020603050405020304" pitchFamily="18" charset="0"/>
                <a:cs typeface="Times New Roman" panose="02020603050405020304" pitchFamily="18" charset="0"/>
              </a:rPr>
              <a:t>but aircraft would need to be supersonic </a:t>
            </a:r>
            <a:endParaRPr lang="en-US" sz="1800" dirty="0" smtClean="0">
              <a:solidFill>
                <a:schemeClr val="tx1"/>
              </a:solidFill>
              <a:latin typeface="Times New Roman" panose="02020603050405020304" pitchFamily="18" charset="0"/>
              <a:cs typeface="Times New Roman" panose="02020603050405020304" pitchFamily="18" charset="0"/>
            </a:endParaRPr>
          </a:p>
          <a:p>
            <a:pPr marL="342900" lvl="2" indent="-342900"/>
            <a:r>
              <a:rPr lang="en-US" sz="2000" b="1" dirty="0" smtClean="0">
                <a:solidFill>
                  <a:schemeClr val="tx1"/>
                </a:solidFill>
                <a:latin typeface="Times New Roman" panose="02020603050405020304" pitchFamily="18" charset="0"/>
                <a:cs typeface="Times New Roman" panose="02020603050405020304" pitchFamily="18" charset="0"/>
              </a:rPr>
              <a:t>CONCEPT:  </a:t>
            </a:r>
          </a:p>
          <a:p>
            <a:pPr marL="800100" lvl="3" indent="-342900"/>
            <a:r>
              <a:rPr lang="en-US" sz="1800" dirty="0" smtClean="0">
                <a:solidFill>
                  <a:schemeClr val="tx1"/>
                </a:solidFill>
                <a:latin typeface="Times New Roman" panose="02020603050405020304" pitchFamily="18" charset="0"/>
                <a:cs typeface="Times New Roman" panose="02020603050405020304" pitchFamily="18" charset="0"/>
              </a:rPr>
              <a:t>Convert “successful” PTP Commercial Passenger aircraft, utilize for ETO missions during “off” shift, convert back to PTP operations in one shift. </a:t>
            </a:r>
          </a:p>
          <a:p>
            <a:pPr marL="800100" lvl="3" indent="-342900"/>
            <a:r>
              <a:rPr lang="en-US" sz="1800" dirty="0" smtClean="0">
                <a:solidFill>
                  <a:schemeClr val="tx1"/>
                </a:solidFill>
                <a:latin typeface="Times New Roman" panose="02020603050405020304" pitchFamily="18" charset="0"/>
                <a:cs typeface="Times New Roman" panose="02020603050405020304" pitchFamily="18" charset="0"/>
              </a:rPr>
              <a:t>Takeoff </a:t>
            </a:r>
            <a:r>
              <a:rPr lang="en-US" sz="1800" dirty="0">
                <a:solidFill>
                  <a:schemeClr val="tx1"/>
                </a:solidFill>
                <a:latin typeface="Times New Roman" panose="02020603050405020304" pitchFamily="18" charset="0"/>
                <a:cs typeface="Times New Roman" panose="02020603050405020304" pitchFamily="18" charset="0"/>
              </a:rPr>
              <a:t>horizontal and fly the supersonic aircraft to approximately </a:t>
            </a:r>
            <a:r>
              <a:rPr lang="en-US" sz="1800" dirty="0" smtClean="0">
                <a:solidFill>
                  <a:schemeClr val="tx1"/>
                </a:solidFill>
                <a:latin typeface="Times New Roman" panose="02020603050405020304" pitchFamily="18" charset="0"/>
                <a:cs typeface="Times New Roman" panose="02020603050405020304" pitchFamily="18" charset="0"/>
              </a:rPr>
              <a:t>Mach </a:t>
            </a:r>
            <a:r>
              <a:rPr lang="en-US" sz="1800" dirty="0">
                <a:solidFill>
                  <a:schemeClr val="tx1"/>
                </a:solidFill>
                <a:latin typeface="Times New Roman" panose="02020603050405020304" pitchFamily="18" charset="0"/>
                <a:cs typeface="Times New Roman" panose="02020603050405020304" pitchFamily="18" charset="0"/>
              </a:rPr>
              <a:t>2-3; </a:t>
            </a:r>
            <a:endParaRPr lang="en-US" sz="1800" dirty="0" smtClean="0">
              <a:solidFill>
                <a:schemeClr val="tx1"/>
              </a:solidFill>
              <a:latin typeface="Times New Roman" panose="02020603050405020304" pitchFamily="18" charset="0"/>
              <a:cs typeface="Times New Roman" panose="02020603050405020304" pitchFamily="18" charset="0"/>
            </a:endParaRPr>
          </a:p>
          <a:p>
            <a:pPr marL="800100" lvl="3" indent="-342900"/>
            <a:r>
              <a:rPr lang="en-US" sz="1800" dirty="0">
                <a:solidFill>
                  <a:schemeClr val="tx1"/>
                </a:solidFill>
                <a:latin typeface="Times New Roman" panose="02020603050405020304" pitchFamily="18" charset="0"/>
                <a:cs typeface="Times New Roman" panose="02020603050405020304" pitchFamily="18" charset="0"/>
              </a:rPr>
              <a:t>S</a:t>
            </a:r>
            <a:r>
              <a:rPr lang="en-US" sz="1800" dirty="0" smtClean="0">
                <a:solidFill>
                  <a:schemeClr val="tx1"/>
                </a:solidFill>
                <a:latin typeface="Times New Roman" panose="02020603050405020304" pitchFamily="18" charset="0"/>
                <a:cs typeface="Times New Roman" panose="02020603050405020304" pitchFamily="18" charset="0"/>
              </a:rPr>
              <a:t>tart </a:t>
            </a:r>
            <a:r>
              <a:rPr lang="en-US" sz="1800" dirty="0">
                <a:solidFill>
                  <a:schemeClr val="tx1"/>
                </a:solidFill>
                <a:latin typeface="Times New Roman" panose="02020603050405020304" pitchFamily="18" charset="0"/>
                <a:cs typeface="Times New Roman" panose="02020603050405020304" pitchFamily="18" charset="0"/>
              </a:rPr>
              <a:t>rocket engine; </a:t>
            </a:r>
            <a:r>
              <a:rPr lang="en-US" sz="1800" dirty="0">
                <a:solidFill>
                  <a:srgbClr val="C00000"/>
                </a:solidFill>
                <a:latin typeface="Times New Roman" panose="02020603050405020304" pitchFamily="18" charset="0"/>
                <a:cs typeface="Times New Roman" panose="02020603050405020304" pitchFamily="18" charset="0"/>
              </a:rPr>
              <a:t>turn off air breathing engines after ~20 seconds</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 </a:t>
            </a:r>
            <a:endParaRPr lang="en-US" sz="1800" dirty="0">
              <a:solidFill>
                <a:schemeClr val="tx1"/>
              </a:solidFill>
              <a:latin typeface="Times New Roman" panose="02020603050405020304" pitchFamily="18" charset="0"/>
              <a:cs typeface="Times New Roman" panose="02020603050405020304" pitchFamily="18" charset="0"/>
            </a:endParaRPr>
          </a:p>
          <a:p>
            <a:pPr marL="800100" lvl="3" indent="-342900"/>
            <a:r>
              <a:rPr lang="en-US" sz="1800" dirty="0" smtClean="0">
                <a:solidFill>
                  <a:schemeClr val="tx1"/>
                </a:solidFill>
                <a:latin typeface="Times New Roman" panose="02020603050405020304" pitchFamily="18" charset="0"/>
                <a:cs typeface="Times New Roman" panose="02020603050405020304" pitchFamily="18" charset="0"/>
              </a:rPr>
              <a:t>Accelerate </a:t>
            </a:r>
            <a:r>
              <a:rPr lang="en-US" sz="1800" dirty="0">
                <a:solidFill>
                  <a:schemeClr val="tx1"/>
                </a:solidFill>
                <a:latin typeface="Times New Roman" panose="02020603050405020304" pitchFamily="18" charset="0"/>
                <a:cs typeface="Times New Roman" panose="02020603050405020304" pitchFamily="18" charset="0"/>
              </a:rPr>
              <a:t>to </a:t>
            </a:r>
            <a:r>
              <a:rPr lang="en-US" sz="1800" dirty="0" smtClean="0">
                <a:solidFill>
                  <a:schemeClr val="tx1"/>
                </a:solidFill>
                <a:latin typeface="Times New Roman" panose="02020603050405020304" pitchFamily="18" charset="0"/>
                <a:cs typeface="Times New Roman" panose="02020603050405020304" pitchFamily="18" charset="0"/>
              </a:rPr>
              <a:t>high Mach velocity </a:t>
            </a:r>
            <a:r>
              <a:rPr lang="en-US" sz="1800" dirty="0">
                <a:solidFill>
                  <a:schemeClr val="tx1"/>
                </a:solidFill>
                <a:latin typeface="Times New Roman" panose="02020603050405020304" pitchFamily="18" charset="0"/>
                <a:cs typeface="Times New Roman" panose="02020603050405020304" pitchFamily="18" charset="0"/>
              </a:rPr>
              <a:t>and </a:t>
            </a:r>
            <a:r>
              <a:rPr lang="en-US" sz="1800" dirty="0" smtClean="0">
                <a:solidFill>
                  <a:schemeClr val="tx1"/>
                </a:solidFill>
                <a:latin typeface="Times New Roman" panose="02020603050405020304" pitchFamily="18" charset="0"/>
                <a:cs typeface="Times New Roman" panose="02020603050405020304" pitchFamily="18" charset="0"/>
              </a:rPr>
              <a:t>high </a:t>
            </a:r>
            <a:r>
              <a:rPr lang="en-US" sz="1800" dirty="0">
                <a:solidFill>
                  <a:schemeClr val="tx1"/>
                </a:solidFill>
                <a:latin typeface="Times New Roman" panose="02020603050405020304" pitchFamily="18" charset="0"/>
                <a:cs typeface="Times New Roman" panose="02020603050405020304" pitchFamily="18" charset="0"/>
              </a:rPr>
              <a:t>altitude </a:t>
            </a:r>
            <a:r>
              <a:rPr lang="en-US" sz="1800" dirty="0" smtClean="0">
                <a:solidFill>
                  <a:schemeClr val="tx1"/>
                </a:solidFill>
                <a:latin typeface="Times New Roman" panose="02020603050405020304" pitchFamily="18" charset="0"/>
                <a:cs typeface="Times New Roman" panose="02020603050405020304" pitchFamily="18" charset="0"/>
              </a:rPr>
              <a:t>(&gt;100 km) </a:t>
            </a:r>
            <a:r>
              <a:rPr lang="en-US" sz="1800" dirty="0">
                <a:solidFill>
                  <a:schemeClr val="tx1"/>
                </a:solidFill>
                <a:latin typeface="Times New Roman" panose="02020603050405020304" pitchFamily="18" charset="0"/>
                <a:cs typeface="Times New Roman" panose="02020603050405020304" pitchFamily="18" charset="0"/>
              </a:rPr>
              <a:t>for separation of the upper stage and payload. </a:t>
            </a:r>
            <a:endParaRPr lang="en-US" sz="1800" dirty="0" smtClean="0">
              <a:solidFill>
                <a:schemeClr val="tx1"/>
              </a:solidFill>
              <a:latin typeface="Times New Roman" panose="02020603050405020304" pitchFamily="18" charset="0"/>
              <a:cs typeface="Times New Roman" panose="02020603050405020304" pitchFamily="18" charset="0"/>
            </a:endParaRPr>
          </a:p>
          <a:p>
            <a:pPr marL="800100" lvl="3" indent="-342900"/>
            <a:r>
              <a:rPr lang="en-US" sz="1800" dirty="0" smtClean="0">
                <a:solidFill>
                  <a:schemeClr val="tx1"/>
                </a:solidFill>
                <a:latin typeface="Times New Roman" panose="02020603050405020304" pitchFamily="18" charset="0"/>
                <a:cs typeface="Times New Roman" panose="02020603050405020304" pitchFamily="18" charset="0"/>
              </a:rPr>
              <a:t>Restart </a:t>
            </a:r>
            <a:r>
              <a:rPr lang="en-US" sz="1800" dirty="0">
                <a:solidFill>
                  <a:schemeClr val="tx1"/>
                </a:solidFill>
                <a:latin typeface="Times New Roman" panose="02020603050405020304" pitchFamily="18" charset="0"/>
                <a:cs typeface="Times New Roman" panose="02020603050405020304" pitchFamily="18" charset="0"/>
              </a:rPr>
              <a:t>jet engines after reentry into the atmosphere for </a:t>
            </a:r>
            <a:r>
              <a:rPr lang="en-US" sz="1800" dirty="0" smtClean="0">
                <a:solidFill>
                  <a:schemeClr val="tx1"/>
                </a:solidFill>
                <a:latin typeface="Times New Roman" panose="02020603050405020304" pitchFamily="18" charset="0"/>
                <a:cs typeface="Times New Roman" panose="02020603050405020304" pitchFamily="18" charset="0"/>
              </a:rPr>
              <a:t>landing</a:t>
            </a:r>
            <a:r>
              <a:rPr lang="en-US"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800600"/>
            <a:ext cx="86868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848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Next Steps</a:t>
            </a:r>
            <a:endParaRPr lang="en-US" dirty="0"/>
          </a:p>
        </p:txBody>
      </p:sp>
      <p:sp>
        <p:nvSpPr>
          <p:cNvPr id="3" name="Content Placeholder 2"/>
          <p:cNvSpPr>
            <a:spLocks noGrp="1"/>
          </p:cNvSpPr>
          <p:nvPr>
            <p:ph idx="1"/>
          </p:nvPr>
        </p:nvSpPr>
        <p:spPr>
          <a:xfrm>
            <a:off x="152400" y="990600"/>
            <a:ext cx="8763000" cy="5638800"/>
          </a:xfrm>
        </p:spPr>
        <p:txBody>
          <a:bodyPr>
            <a:normAutofit fontScale="92500" lnSpcReduction="20000"/>
          </a:bodyPr>
          <a:lstStyle/>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Obtain project partners &amp; obtain independent verification of concept</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Conduct a </a:t>
            </a:r>
            <a:r>
              <a:rPr lang="en-US" dirty="0">
                <a:solidFill>
                  <a:schemeClr val="tx1"/>
                </a:solidFill>
                <a:latin typeface="Times New Roman" panose="02020603050405020304" pitchFamily="18" charset="0"/>
                <a:cs typeface="Times New Roman" panose="02020603050405020304" pitchFamily="18" charset="0"/>
              </a:rPr>
              <a:t>Business Survey </a:t>
            </a:r>
            <a:r>
              <a:rPr lang="en-US" dirty="0" smtClean="0">
                <a:solidFill>
                  <a:schemeClr val="tx1"/>
                </a:solidFill>
                <a:latin typeface="Times New Roman" panose="02020603050405020304" pitchFamily="18" charset="0"/>
                <a:cs typeface="Times New Roman" panose="02020603050405020304" pitchFamily="18" charset="0"/>
              </a:rPr>
              <a:t>to </a:t>
            </a:r>
            <a:r>
              <a:rPr lang="en-US" dirty="0">
                <a:solidFill>
                  <a:schemeClr val="tx1"/>
                </a:solidFill>
                <a:latin typeface="Times New Roman" panose="02020603050405020304" pitchFamily="18" charset="0"/>
                <a:cs typeface="Times New Roman" panose="02020603050405020304" pitchFamily="18" charset="0"/>
              </a:rPr>
              <a:t>determine the size of the aircraft and market in order to make </a:t>
            </a:r>
            <a:r>
              <a:rPr lang="en-US" dirty="0" smtClean="0">
                <a:solidFill>
                  <a:schemeClr val="tx1"/>
                </a:solidFill>
                <a:latin typeface="Times New Roman" panose="02020603050405020304" pitchFamily="18" charset="0"/>
                <a:cs typeface="Times New Roman" panose="02020603050405020304" pitchFamily="18" charset="0"/>
              </a:rPr>
              <a:t>a good business case. </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Identify Off-The-Shelf parts (</a:t>
            </a:r>
            <a:r>
              <a:rPr lang="en-US" sz="1900" dirty="0" smtClean="0">
                <a:solidFill>
                  <a:schemeClr val="tx1"/>
                </a:solidFill>
                <a:latin typeface="Times New Roman" panose="02020603050405020304" pitchFamily="18" charset="0"/>
                <a:cs typeface="Times New Roman" panose="02020603050405020304" pitchFamily="18" charset="0"/>
              </a:rPr>
              <a:t>e.g., </a:t>
            </a:r>
            <a:r>
              <a:rPr lang="en-US" sz="1900" dirty="0" smtClean="0">
                <a:solidFill>
                  <a:schemeClr val="tx1"/>
                </a:solidFill>
                <a:latin typeface="Times New Roman" panose="02020603050405020304" pitchFamily="18" charset="0"/>
                <a:cs typeface="Times New Roman" panose="02020603050405020304" pitchFamily="18" charset="0"/>
              </a:rPr>
              <a:t>cock pit, landing </a:t>
            </a:r>
            <a:r>
              <a:rPr lang="en-US" sz="1900" dirty="0" smtClean="0">
                <a:solidFill>
                  <a:schemeClr val="tx1"/>
                </a:solidFill>
                <a:latin typeface="Times New Roman" panose="02020603050405020304" pitchFamily="18" charset="0"/>
                <a:cs typeface="Times New Roman" panose="02020603050405020304" pitchFamily="18" charset="0"/>
              </a:rPr>
              <a:t>gear, actuators, sensors, fuel pumps, </a:t>
            </a:r>
            <a:r>
              <a:rPr lang="en-US" sz="1900" dirty="0" err="1" smtClean="0">
                <a:solidFill>
                  <a:schemeClr val="tx1"/>
                </a:solidFill>
                <a:latin typeface="Times New Roman" panose="02020603050405020304" pitchFamily="18" charset="0"/>
                <a:cs typeface="Times New Roman" panose="02020603050405020304" pitchFamily="18" charset="0"/>
              </a:rPr>
              <a:t>etc</a:t>
            </a:r>
            <a:r>
              <a:rPr lang="en-US" dirty="0" smtClean="0">
                <a:solidFill>
                  <a:schemeClr val="tx1"/>
                </a:solidFill>
                <a:latin typeface="Times New Roman" panose="02020603050405020304" pitchFamily="18" charset="0"/>
                <a:cs typeface="Times New Roman" panose="02020603050405020304" pitchFamily="18" charset="0"/>
              </a:rPr>
              <a:t>) and their costs</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Identify potential air </a:t>
            </a:r>
            <a:r>
              <a:rPr lang="en-US" dirty="0">
                <a:solidFill>
                  <a:schemeClr val="tx1"/>
                </a:solidFill>
                <a:latin typeface="Times New Roman" panose="02020603050405020304" pitchFamily="18" charset="0"/>
                <a:cs typeface="Times New Roman" panose="02020603050405020304" pitchFamily="18" charset="0"/>
              </a:rPr>
              <a:t>breathing </a:t>
            </a:r>
            <a:r>
              <a:rPr lang="en-US" dirty="0" smtClean="0">
                <a:solidFill>
                  <a:schemeClr val="tx1"/>
                </a:solidFill>
                <a:latin typeface="Times New Roman" panose="02020603050405020304" pitchFamily="18" charset="0"/>
                <a:cs typeface="Times New Roman" panose="02020603050405020304" pitchFamily="18" charset="0"/>
              </a:rPr>
              <a:t>engines</a:t>
            </a:r>
          </a:p>
          <a:p>
            <a:pPr lvl="1"/>
            <a:r>
              <a:rPr lang="en-US" sz="1900" dirty="0" smtClean="0">
                <a:solidFill>
                  <a:schemeClr val="tx1"/>
                </a:solidFill>
                <a:latin typeface="Times New Roman" panose="02020603050405020304" pitchFamily="18" charset="0"/>
                <a:cs typeface="Times New Roman" panose="02020603050405020304" pitchFamily="18" charset="0"/>
              </a:rPr>
              <a:t>Historic </a:t>
            </a:r>
            <a:r>
              <a:rPr lang="en-US" sz="1900" dirty="0" smtClean="0">
                <a:solidFill>
                  <a:schemeClr val="tx1"/>
                </a:solidFill>
                <a:latin typeface="Times New Roman" panose="02020603050405020304" pitchFamily="18" charset="0"/>
                <a:cs typeface="Times New Roman" panose="02020603050405020304" pitchFamily="18" charset="0"/>
              </a:rPr>
              <a:t>examples are J-58, Olympus 593, and TU-160; none are in </a:t>
            </a:r>
            <a:r>
              <a:rPr lang="en-US" sz="1900" dirty="0" smtClean="0">
                <a:solidFill>
                  <a:schemeClr val="tx1"/>
                </a:solidFill>
                <a:latin typeface="Times New Roman" panose="02020603050405020304" pitchFamily="18" charset="0"/>
                <a:cs typeface="Times New Roman" panose="02020603050405020304" pitchFamily="18" charset="0"/>
              </a:rPr>
              <a:t>production</a:t>
            </a:r>
          </a:p>
          <a:p>
            <a:pPr lvl="1"/>
            <a:r>
              <a:rPr lang="en-US" sz="1900" dirty="0" smtClean="0">
                <a:solidFill>
                  <a:schemeClr val="tx1"/>
                </a:solidFill>
                <a:latin typeface="Times New Roman" panose="02020603050405020304" pitchFamily="18" charset="0"/>
                <a:cs typeface="Times New Roman" panose="02020603050405020304" pitchFamily="18" charset="0"/>
              </a:rPr>
              <a:t>P&amp;W F135, F119-PW-100, F110-GE-132, F404-IN20, F100-PW-229, RR EJ200, </a:t>
            </a:r>
            <a:r>
              <a:rPr lang="en-US" sz="1900" dirty="0" err="1" smtClean="0">
                <a:solidFill>
                  <a:schemeClr val="tx1"/>
                </a:solidFill>
                <a:latin typeface="Times New Roman" panose="02020603050405020304" pitchFamily="18" charset="0"/>
                <a:cs typeface="Times New Roman" panose="02020603050405020304" pitchFamily="18" charset="0"/>
              </a:rPr>
              <a:t>etc</a:t>
            </a:r>
            <a:endParaRPr lang="en-US" sz="1900"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Identify potential rocket engines and RCS thrusters</a:t>
            </a:r>
          </a:p>
          <a:p>
            <a:pPr lvl="1"/>
            <a:r>
              <a:rPr lang="en-US" sz="1900" dirty="0" smtClean="0">
                <a:solidFill>
                  <a:schemeClr val="tx1"/>
                </a:solidFill>
                <a:latin typeface="Times New Roman" panose="02020603050405020304" pitchFamily="18" charset="0"/>
                <a:cs typeface="Times New Roman" panose="02020603050405020304" pitchFamily="18" charset="0"/>
              </a:rPr>
              <a:t>Even more limited options with a few manufacturers, such as; </a:t>
            </a:r>
            <a:r>
              <a:rPr lang="en-US" sz="1900" dirty="0">
                <a:solidFill>
                  <a:schemeClr val="tx1"/>
                </a:solidFill>
                <a:latin typeface="Times New Roman" panose="02020603050405020304" pitchFamily="18" charset="0"/>
                <a:cs typeface="Times New Roman" panose="02020603050405020304" pitchFamily="18" charset="0"/>
              </a:rPr>
              <a:t>Pratt &amp; Whitney / </a:t>
            </a:r>
            <a:r>
              <a:rPr lang="en-US" sz="1900" dirty="0" err="1" smtClean="0">
                <a:solidFill>
                  <a:schemeClr val="tx1"/>
                </a:solidFill>
                <a:latin typeface="Times New Roman" panose="02020603050405020304" pitchFamily="18" charset="0"/>
                <a:cs typeface="Times New Roman" panose="02020603050405020304" pitchFamily="18" charset="0"/>
              </a:rPr>
              <a:t>Rocketdyne</a:t>
            </a:r>
            <a:r>
              <a:rPr lang="en-US" sz="1900" dirty="0" smtClean="0">
                <a:solidFill>
                  <a:schemeClr val="tx1"/>
                </a:solidFill>
                <a:latin typeface="Times New Roman" panose="02020603050405020304" pitchFamily="18" charset="0"/>
                <a:cs typeface="Times New Roman" panose="02020603050405020304" pitchFamily="18" charset="0"/>
              </a:rPr>
              <a:t>, X-core and </a:t>
            </a:r>
            <a:r>
              <a:rPr lang="en-US" sz="1900" dirty="0" err="1" smtClean="0">
                <a:solidFill>
                  <a:schemeClr val="tx1"/>
                </a:solidFill>
                <a:latin typeface="Times New Roman" panose="02020603050405020304" pitchFamily="18" charset="0"/>
                <a:cs typeface="Times New Roman" panose="02020603050405020304" pitchFamily="18" charset="0"/>
              </a:rPr>
              <a:t>Xspace</a:t>
            </a:r>
            <a:endParaRPr lang="en-US" sz="19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Identify fuselage, wings, frame, and insulated tank options</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Construct </a:t>
            </a:r>
            <a:r>
              <a:rPr lang="en-US" dirty="0">
                <a:solidFill>
                  <a:schemeClr val="tx1"/>
                </a:solidFill>
                <a:latin typeface="Times New Roman" panose="02020603050405020304" pitchFamily="18" charset="0"/>
                <a:cs typeface="Times New Roman" panose="02020603050405020304" pitchFamily="18" charset="0"/>
              </a:rPr>
              <a:t>CAD drawings and perform CFD analysis of the design</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Construct </a:t>
            </a:r>
            <a:r>
              <a:rPr lang="en-US" dirty="0">
                <a:solidFill>
                  <a:schemeClr val="tx1"/>
                </a:solidFill>
                <a:latin typeface="Times New Roman" panose="02020603050405020304" pitchFamily="18" charset="0"/>
                <a:cs typeface="Times New Roman" panose="02020603050405020304" pitchFamily="18" charset="0"/>
              </a:rPr>
              <a:t>model and perform analysis in hypersonic wind tunnel</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Construct </a:t>
            </a:r>
            <a:r>
              <a:rPr lang="en-US" dirty="0">
                <a:solidFill>
                  <a:schemeClr val="tx1"/>
                </a:solidFill>
                <a:latin typeface="Times New Roman" panose="02020603050405020304" pitchFamily="18" charset="0"/>
                <a:cs typeface="Times New Roman" panose="02020603050405020304" pitchFamily="18" charset="0"/>
              </a:rPr>
              <a:t>Proof-Of-Concept scaled model prototype and launch to high Mach and high altitude</a:t>
            </a:r>
          </a:p>
          <a:p>
            <a:pPr marL="457200" indent="-45720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Make </a:t>
            </a:r>
            <a:r>
              <a:rPr lang="en-US" dirty="0">
                <a:solidFill>
                  <a:schemeClr val="tx1"/>
                </a:solidFill>
                <a:latin typeface="Times New Roman" panose="02020603050405020304" pitchFamily="18" charset="0"/>
                <a:cs typeface="Times New Roman" panose="02020603050405020304" pitchFamily="18" charset="0"/>
              </a:rPr>
              <a:t>construction and production estimates</a:t>
            </a:r>
          </a:p>
        </p:txBody>
      </p:sp>
    </p:spTree>
    <p:extLst>
      <p:ext uri="{BB962C8B-B14F-4D97-AF65-F5344CB8AC3E}">
        <p14:creationId xmlns:p14="http://schemas.microsoft.com/office/powerpoint/2010/main" val="4191206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z="4400" b="1" dirty="0" smtClean="0"/>
              <a:t>CONCLUSION</a:t>
            </a:r>
            <a:endParaRPr lang="en-US" sz="4400" dirty="0"/>
          </a:p>
        </p:txBody>
      </p:sp>
      <p:sp>
        <p:nvSpPr>
          <p:cNvPr id="3" name="Content Placeholder 2"/>
          <p:cNvSpPr>
            <a:spLocks noGrp="1"/>
          </p:cNvSpPr>
          <p:nvPr>
            <p:ph idx="1"/>
          </p:nvPr>
        </p:nvSpPr>
        <p:spPr>
          <a:xfrm>
            <a:off x="152400" y="685800"/>
            <a:ext cx="8839200" cy="6019800"/>
          </a:xfrm>
        </p:spPr>
        <p:txBody>
          <a:bodyPr>
            <a:noAutofit/>
          </a:bodyPr>
          <a:lstStyle/>
          <a:p>
            <a:r>
              <a:rPr lang="en-US" sz="1600" dirty="0" smtClean="0">
                <a:solidFill>
                  <a:schemeClr val="tx1"/>
                </a:solidFill>
                <a:latin typeface="+mn-lt"/>
              </a:rPr>
              <a:t>We hope </a:t>
            </a:r>
            <a:r>
              <a:rPr lang="en-US" sz="1600" dirty="0">
                <a:solidFill>
                  <a:schemeClr val="tx1"/>
                </a:solidFill>
                <a:latin typeface="+mn-lt"/>
              </a:rPr>
              <a:t>we have provided ample evidence to prove that there is some merit to an aircraft that is propelled by a rocket engine to very high Mach numbers and very high altitude to achieve great average speed and reduced costs.  </a:t>
            </a:r>
            <a:endParaRPr lang="en-US" sz="1600" dirty="0" smtClean="0">
              <a:solidFill>
                <a:schemeClr val="tx1"/>
              </a:solidFill>
              <a:latin typeface="+mn-lt"/>
            </a:endParaRPr>
          </a:p>
          <a:p>
            <a:r>
              <a:rPr lang="en-US" sz="1600" dirty="0" smtClean="0">
                <a:solidFill>
                  <a:schemeClr val="tx1"/>
                </a:solidFill>
                <a:latin typeface="+mn-lt"/>
              </a:rPr>
              <a:t>This </a:t>
            </a:r>
            <a:r>
              <a:rPr lang="en-US" sz="1600" dirty="0">
                <a:solidFill>
                  <a:schemeClr val="tx1"/>
                </a:solidFill>
                <a:latin typeface="+mn-lt"/>
              </a:rPr>
              <a:t>paper should provide convincing evidence that such an aircraft would be extremely competitive in the commercial passenger mid-range Point-To-Point </a:t>
            </a:r>
            <a:r>
              <a:rPr lang="en-US" sz="1600" dirty="0" smtClean="0">
                <a:solidFill>
                  <a:schemeClr val="tx1"/>
                </a:solidFill>
                <a:latin typeface="+mn-lt"/>
              </a:rPr>
              <a:t>markets.</a:t>
            </a:r>
          </a:p>
          <a:p>
            <a:r>
              <a:rPr lang="en-US" sz="1600" dirty="0" smtClean="0">
                <a:solidFill>
                  <a:schemeClr val="tx1"/>
                </a:solidFill>
                <a:latin typeface="+mn-lt"/>
              </a:rPr>
              <a:t>Very </a:t>
            </a:r>
            <a:r>
              <a:rPr lang="en-US" sz="1600" dirty="0">
                <a:solidFill>
                  <a:schemeClr val="tx1"/>
                </a:solidFill>
                <a:latin typeface="+mn-lt"/>
              </a:rPr>
              <a:t>recently, Boeing forecast </a:t>
            </a:r>
            <a:r>
              <a:rPr lang="en-US" sz="1600" dirty="0" smtClean="0">
                <a:solidFill>
                  <a:schemeClr val="tx1"/>
                </a:solidFill>
                <a:latin typeface="+mn-lt"/>
              </a:rPr>
              <a:t>demand </a:t>
            </a:r>
            <a:r>
              <a:rPr lang="en-US" sz="1600" dirty="0">
                <a:solidFill>
                  <a:schemeClr val="tx1"/>
                </a:solidFill>
                <a:latin typeface="+mn-lt"/>
              </a:rPr>
              <a:t>for </a:t>
            </a:r>
            <a:r>
              <a:rPr lang="en-US" sz="1600" b="1" dirty="0">
                <a:solidFill>
                  <a:srgbClr val="C00000"/>
                </a:solidFill>
                <a:latin typeface="+mn-lt"/>
              </a:rPr>
              <a:t>38,050 new airplanes valued at $5.6 Trillion over the next 20 years</a:t>
            </a:r>
            <a:r>
              <a:rPr lang="en-US" sz="1600" dirty="0">
                <a:solidFill>
                  <a:schemeClr val="tx1"/>
                </a:solidFill>
                <a:latin typeface="+mn-lt"/>
              </a:rPr>
              <a:t>.  </a:t>
            </a:r>
            <a:endParaRPr lang="en-US" sz="1600" dirty="0" smtClean="0">
              <a:solidFill>
                <a:schemeClr val="tx1"/>
              </a:solidFill>
              <a:latin typeface="+mn-lt"/>
            </a:endParaRPr>
          </a:p>
          <a:p>
            <a:r>
              <a:rPr lang="en-US" sz="1600" dirty="0" smtClean="0">
                <a:solidFill>
                  <a:schemeClr val="tx1"/>
                </a:solidFill>
                <a:latin typeface="+mn-lt"/>
              </a:rPr>
              <a:t>Very recently, Aviation Week showed the interest in this technology area by posting an article on the German hypersonic airliner program</a:t>
            </a:r>
          </a:p>
          <a:p>
            <a:r>
              <a:rPr lang="en-US" sz="1600" b="1" dirty="0" smtClean="0">
                <a:solidFill>
                  <a:schemeClr val="tx1"/>
                </a:solidFill>
                <a:latin typeface="+mn-lt"/>
              </a:rPr>
              <a:t>Now </a:t>
            </a:r>
            <a:r>
              <a:rPr lang="en-US" sz="1600" b="1" dirty="0">
                <a:solidFill>
                  <a:schemeClr val="tx1"/>
                </a:solidFill>
                <a:latin typeface="+mn-lt"/>
              </a:rPr>
              <a:t>is the time </a:t>
            </a:r>
            <a:r>
              <a:rPr lang="en-US" sz="1600" dirty="0">
                <a:solidFill>
                  <a:schemeClr val="tx1"/>
                </a:solidFill>
                <a:latin typeface="+mn-lt"/>
              </a:rPr>
              <a:t>for </a:t>
            </a:r>
            <a:r>
              <a:rPr lang="en-US" sz="1600" dirty="0" smtClean="0">
                <a:solidFill>
                  <a:schemeClr val="tx1"/>
                </a:solidFill>
                <a:latin typeface="+mn-lt"/>
              </a:rPr>
              <a:t>new American supersonic </a:t>
            </a:r>
            <a:r>
              <a:rPr lang="en-US" sz="1600" dirty="0">
                <a:solidFill>
                  <a:schemeClr val="tx1"/>
                </a:solidFill>
                <a:latin typeface="+mn-lt"/>
              </a:rPr>
              <a:t>aircraft to be developed to meet this </a:t>
            </a:r>
            <a:r>
              <a:rPr lang="en-US" sz="1600" dirty="0" smtClean="0">
                <a:solidFill>
                  <a:schemeClr val="tx1"/>
                </a:solidFill>
                <a:latin typeface="+mn-lt"/>
              </a:rPr>
              <a:t>demand</a:t>
            </a:r>
          </a:p>
          <a:p>
            <a:r>
              <a:rPr lang="en-US" sz="1600" b="1" dirty="0" smtClean="0">
                <a:solidFill>
                  <a:schemeClr val="tx1"/>
                </a:solidFill>
                <a:latin typeface="+mn-lt"/>
              </a:rPr>
              <a:t>Now </a:t>
            </a:r>
            <a:r>
              <a:rPr lang="en-US" sz="1600" b="1" dirty="0">
                <a:solidFill>
                  <a:schemeClr val="tx1"/>
                </a:solidFill>
                <a:latin typeface="+mn-lt"/>
              </a:rPr>
              <a:t>is the time</a:t>
            </a:r>
            <a:r>
              <a:rPr lang="en-US" sz="1600" dirty="0">
                <a:solidFill>
                  <a:schemeClr val="tx1"/>
                </a:solidFill>
                <a:latin typeface="+mn-lt"/>
              </a:rPr>
              <a:t> to develop an Earth-To-Orbit supersonic air launcher that can finally move us away from missile technology to a totally reusable ETO system.  </a:t>
            </a:r>
            <a:endParaRPr lang="en-US" sz="1600" dirty="0" smtClean="0">
              <a:solidFill>
                <a:schemeClr val="tx1"/>
              </a:solidFill>
              <a:latin typeface="+mn-lt"/>
            </a:endParaRPr>
          </a:p>
          <a:p>
            <a:r>
              <a:rPr lang="en-US" sz="1600" dirty="0" smtClean="0">
                <a:solidFill>
                  <a:schemeClr val="tx1"/>
                </a:solidFill>
                <a:latin typeface="+mn-lt"/>
              </a:rPr>
              <a:t>We </a:t>
            </a:r>
            <a:r>
              <a:rPr lang="en-US" sz="1600" dirty="0">
                <a:solidFill>
                  <a:schemeClr val="tx1"/>
                </a:solidFill>
                <a:latin typeface="+mn-lt"/>
              </a:rPr>
              <a:t>hope that you agree that only because the aircraft is designed for the gigantic commercial PTP passenger market, that there is finally a financial rationale for developing a supersonic air launcher for ETO market.</a:t>
            </a:r>
          </a:p>
          <a:p>
            <a:r>
              <a:rPr lang="en-US" sz="1600" b="1" dirty="0">
                <a:solidFill>
                  <a:schemeClr val="tx1"/>
                </a:solidFill>
                <a:latin typeface="+mn-lt"/>
              </a:rPr>
              <a:t>The next step </a:t>
            </a:r>
            <a:r>
              <a:rPr lang="en-US" sz="1600" dirty="0">
                <a:solidFill>
                  <a:schemeClr val="tx1"/>
                </a:solidFill>
                <a:latin typeface="+mn-lt"/>
              </a:rPr>
              <a:t>with this concept is for </a:t>
            </a:r>
            <a:r>
              <a:rPr lang="en-US" sz="1600" dirty="0" smtClean="0">
                <a:solidFill>
                  <a:schemeClr val="tx1"/>
                </a:solidFill>
                <a:latin typeface="+mn-lt"/>
              </a:rPr>
              <a:t>government and the </a:t>
            </a:r>
            <a:r>
              <a:rPr lang="en-US" sz="1600" dirty="0">
                <a:solidFill>
                  <a:schemeClr val="tx1"/>
                </a:solidFill>
                <a:latin typeface="+mn-lt"/>
              </a:rPr>
              <a:t>aviation industry </a:t>
            </a:r>
            <a:r>
              <a:rPr lang="en-US" sz="1600" dirty="0" smtClean="0">
                <a:solidFill>
                  <a:schemeClr val="tx1"/>
                </a:solidFill>
                <a:latin typeface="+mn-lt"/>
              </a:rPr>
              <a:t>to:</a:t>
            </a:r>
          </a:p>
          <a:p>
            <a:pPr lvl="1"/>
            <a:r>
              <a:rPr lang="en-US" sz="1400" dirty="0" smtClean="0">
                <a:solidFill>
                  <a:schemeClr val="tx1"/>
                </a:solidFill>
                <a:latin typeface="+mn-lt"/>
              </a:rPr>
              <a:t>take </a:t>
            </a:r>
            <a:r>
              <a:rPr lang="en-US" sz="1400" dirty="0">
                <a:solidFill>
                  <a:schemeClr val="tx1"/>
                </a:solidFill>
                <a:latin typeface="+mn-lt"/>
              </a:rPr>
              <a:t>a closer look, </a:t>
            </a:r>
            <a:endParaRPr lang="en-US" sz="1400" dirty="0" smtClean="0">
              <a:solidFill>
                <a:schemeClr val="tx1"/>
              </a:solidFill>
              <a:latin typeface="+mn-lt"/>
            </a:endParaRPr>
          </a:p>
          <a:p>
            <a:pPr lvl="1"/>
            <a:r>
              <a:rPr lang="en-US" sz="1400" dirty="0" smtClean="0">
                <a:solidFill>
                  <a:schemeClr val="tx1"/>
                </a:solidFill>
                <a:latin typeface="+mn-lt"/>
              </a:rPr>
              <a:t>fund </a:t>
            </a:r>
            <a:r>
              <a:rPr lang="en-US" sz="1400" dirty="0">
                <a:solidFill>
                  <a:schemeClr val="tx1"/>
                </a:solidFill>
                <a:latin typeface="+mn-lt"/>
              </a:rPr>
              <a:t>an in-depth study, and </a:t>
            </a:r>
            <a:endParaRPr lang="en-US" sz="1400" dirty="0" smtClean="0">
              <a:solidFill>
                <a:schemeClr val="tx1"/>
              </a:solidFill>
              <a:latin typeface="+mn-lt"/>
            </a:endParaRPr>
          </a:p>
          <a:p>
            <a:pPr lvl="1"/>
            <a:r>
              <a:rPr lang="en-US" sz="1400" dirty="0" smtClean="0">
                <a:solidFill>
                  <a:schemeClr val="tx1"/>
                </a:solidFill>
                <a:latin typeface="+mn-lt"/>
              </a:rPr>
              <a:t>conduct </a:t>
            </a:r>
            <a:r>
              <a:rPr lang="en-US" sz="1400" dirty="0">
                <a:solidFill>
                  <a:schemeClr val="tx1"/>
                </a:solidFill>
                <a:latin typeface="+mn-lt"/>
              </a:rPr>
              <a:t>experiments to prove the </a:t>
            </a:r>
            <a:r>
              <a:rPr lang="en-US" sz="1400" dirty="0" smtClean="0">
                <a:solidFill>
                  <a:schemeClr val="tx1"/>
                </a:solidFill>
                <a:latin typeface="+mn-lt"/>
              </a:rPr>
              <a:t>concept.  </a:t>
            </a:r>
          </a:p>
          <a:p>
            <a:r>
              <a:rPr lang="en-US" sz="1600" b="1" dirty="0" smtClean="0">
                <a:solidFill>
                  <a:schemeClr val="tx1"/>
                </a:solidFill>
                <a:latin typeface="+mn-lt"/>
              </a:rPr>
              <a:t>Otherwise</a:t>
            </a:r>
            <a:r>
              <a:rPr lang="en-US" sz="1600" dirty="0">
                <a:solidFill>
                  <a:schemeClr val="tx1"/>
                </a:solidFill>
                <a:latin typeface="+mn-lt"/>
              </a:rPr>
              <a:t>, passenger service will be </a:t>
            </a:r>
            <a:r>
              <a:rPr lang="en-US" sz="1600" u="sng" dirty="0">
                <a:solidFill>
                  <a:schemeClr val="tx1"/>
                </a:solidFill>
                <a:latin typeface="+mn-lt"/>
              </a:rPr>
              <a:t>stuck at sub-sonic speeds </a:t>
            </a:r>
            <a:r>
              <a:rPr lang="en-US" sz="1600" dirty="0">
                <a:solidFill>
                  <a:schemeClr val="tx1"/>
                </a:solidFill>
                <a:latin typeface="+mn-lt"/>
              </a:rPr>
              <a:t>for many years to come, but most importantly, the cost of going into space and the envision of thousands of visitors per year </a:t>
            </a:r>
            <a:r>
              <a:rPr lang="en-US" sz="1600" dirty="0" smtClean="0">
                <a:solidFill>
                  <a:schemeClr val="tx1"/>
                </a:solidFill>
                <a:latin typeface="+mn-lt"/>
              </a:rPr>
              <a:t>traveling to </a:t>
            </a:r>
            <a:r>
              <a:rPr lang="en-US" sz="1600" dirty="0">
                <a:solidFill>
                  <a:schemeClr val="tx1"/>
                </a:solidFill>
                <a:latin typeface="+mn-lt"/>
              </a:rPr>
              <a:t>a </a:t>
            </a:r>
            <a:r>
              <a:rPr lang="en-US" sz="1600" b="1" u="sng" dirty="0">
                <a:solidFill>
                  <a:schemeClr val="tx1"/>
                </a:solidFill>
                <a:latin typeface="+mn-lt"/>
              </a:rPr>
              <a:t>space hotel will not be practical </a:t>
            </a:r>
            <a:r>
              <a:rPr lang="en-US" sz="1600" dirty="0">
                <a:solidFill>
                  <a:schemeClr val="tx1"/>
                </a:solidFill>
                <a:latin typeface="+mn-lt"/>
              </a:rPr>
              <a:t>with the current </a:t>
            </a:r>
            <a:r>
              <a:rPr lang="en-US" sz="1600" b="1" dirty="0">
                <a:solidFill>
                  <a:srgbClr val="0033CC"/>
                </a:solidFill>
                <a:latin typeface="+mn-lt"/>
              </a:rPr>
              <a:t>foreseeable evolution of missile derived launch systems</a:t>
            </a:r>
            <a:r>
              <a:rPr lang="en-US" sz="1600" dirty="0" smtClean="0">
                <a:solidFill>
                  <a:schemeClr val="tx1"/>
                </a:solidFill>
                <a:latin typeface="+mn-lt"/>
              </a:rPr>
              <a:t>.</a:t>
            </a:r>
            <a:endParaRPr lang="en-US" sz="1600" dirty="0">
              <a:solidFill>
                <a:schemeClr val="tx1"/>
              </a:solidFill>
              <a:latin typeface="+mn-lt"/>
            </a:endParaRPr>
          </a:p>
        </p:txBody>
      </p:sp>
    </p:spTree>
    <p:extLst>
      <p:ext uri="{BB962C8B-B14F-4D97-AF65-F5344CB8AC3E}">
        <p14:creationId xmlns:p14="http://schemas.microsoft.com/office/powerpoint/2010/main" val="257816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dirty="0" smtClean="0"/>
              <a:t>Questions &amp; Comments</a:t>
            </a:r>
            <a:endParaRPr lang="en-US" sz="4800" dirty="0"/>
          </a:p>
        </p:txBody>
      </p:sp>
      <p:sp>
        <p:nvSpPr>
          <p:cNvPr id="3" name="Content Placeholder 2"/>
          <p:cNvSpPr>
            <a:spLocks noGrp="1"/>
          </p:cNvSpPr>
          <p:nvPr>
            <p:ph idx="1"/>
          </p:nvPr>
        </p:nvSpPr>
        <p:spPr/>
        <p:txBody>
          <a:bodyPr/>
          <a:lstStyle/>
          <a:p>
            <a:r>
              <a:rPr lang="en-US" sz="1800" dirty="0">
                <a:solidFill>
                  <a:schemeClr val="tx1"/>
                </a:solidFill>
              </a:rPr>
              <a:t>Please contact: </a:t>
            </a:r>
          </a:p>
          <a:p>
            <a:r>
              <a:rPr lang="en-US" sz="1800" dirty="0">
                <a:solidFill>
                  <a:schemeClr val="tx1"/>
                </a:solidFill>
              </a:rPr>
              <a:t>Douglas </a:t>
            </a:r>
            <a:r>
              <a:rPr lang="en-US" sz="1800" dirty="0" smtClean="0">
                <a:solidFill>
                  <a:schemeClr val="tx1"/>
                </a:solidFill>
              </a:rPr>
              <a:t>G. Thorpe</a:t>
            </a:r>
            <a:r>
              <a:rPr lang="en-US" sz="1800" dirty="0">
                <a:solidFill>
                  <a:schemeClr val="tx1"/>
                </a:solidFill>
              </a:rPr>
              <a:t>, </a:t>
            </a:r>
            <a:endParaRPr lang="en-US" sz="1800" dirty="0" smtClean="0">
              <a:solidFill>
                <a:schemeClr val="tx1"/>
              </a:solidFill>
            </a:endParaRPr>
          </a:p>
          <a:p>
            <a:pPr lvl="1">
              <a:buFont typeface="Wingdings" panose="05000000000000000000" pitchFamily="2" charset="2"/>
              <a:buChar char="Ø"/>
            </a:pPr>
            <a:r>
              <a:rPr lang="en-US" sz="1800" dirty="0" smtClean="0">
                <a:solidFill>
                  <a:schemeClr val="tx1"/>
                </a:solidFill>
              </a:rPr>
              <a:t>Mt. Sterling, KY</a:t>
            </a:r>
          </a:p>
          <a:p>
            <a:pPr lvl="1">
              <a:buFont typeface="Wingdings" panose="05000000000000000000" pitchFamily="2" charset="2"/>
              <a:buChar char="Ø"/>
            </a:pPr>
            <a:r>
              <a:rPr lang="en-US" sz="1800" dirty="0" smtClean="0">
                <a:solidFill>
                  <a:schemeClr val="tx1"/>
                </a:solidFill>
              </a:rPr>
              <a:t>606-723-2289</a:t>
            </a:r>
            <a:endParaRPr lang="en-US" sz="1800" dirty="0">
              <a:solidFill>
                <a:schemeClr val="tx1"/>
              </a:solidFill>
            </a:endParaRPr>
          </a:p>
          <a:p>
            <a:pPr lvl="1">
              <a:buFont typeface="Wingdings" panose="05000000000000000000" pitchFamily="2" charset="2"/>
              <a:buChar char="Ø"/>
            </a:pPr>
            <a:r>
              <a:rPr lang="en-US" sz="1800" dirty="0">
                <a:solidFill>
                  <a:schemeClr val="tx1"/>
                </a:solidFill>
                <a:hlinkClick r:id="rId2"/>
              </a:rPr>
              <a:t>Kyrocketman@gmail.com</a:t>
            </a:r>
            <a:endParaRPr lang="en-US" sz="1800" dirty="0">
              <a:solidFill>
                <a:schemeClr val="tx1"/>
              </a:solidFill>
            </a:endParaRPr>
          </a:p>
          <a:p>
            <a:pPr lvl="1">
              <a:buFont typeface="Wingdings" panose="05000000000000000000" pitchFamily="2" charset="2"/>
              <a:buChar char="Ø"/>
            </a:pPr>
            <a:r>
              <a:rPr lang="en-US" sz="1800" dirty="0" smtClean="0">
                <a:solidFill>
                  <a:schemeClr val="tx1"/>
                </a:solidFill>
              </a:rPr>
              <a:t>Please </a:t>
            </a:r>
            <a:r>
              <a:rPr lang="en-US" sz="1800" dirty="0">
                <a:solidFill>
                  <a:schemeClr val="tx1"/>
                </a:solidFill>
              </a:rPr>
              <a:t>see:  </a:t>
            </a:r>
            <a:r>
              <a:rPr lang="en-US" sz="1800" dirty="0">
                <a:solidFill>
                  <a:schemeClr val="tx1"/>
                </a:solidFill>
                <a:hlinkClick r:id="rId3"/>
              </a:rPr>
              <a:t>http://</a:t>
            </a:r>
            <a:r>
              <a:rPr lang="en-US" sz="1800" dirty="0" smtClean="0">
                <a:solidFill>
                  <a:srgbClr val="0033CC"/>
                </a:solidFill>
                <a:hlinkClick r:id="rId3"/>
              </a:rPr>
              <a:t>theUSAparty</a:t>
            </a:r>
            <a:r>
              <a:rPr lang="en-US" sz="1800" dirty="0" smtClean="0">
                <a:solidFill>
                  <a:schemeClr val="tx1"/>
                </a:solidFill>
                <a:hlinkClick r:id="rId3"/>
              </a:rPr>
              <a:t>.com</a:t>
            </a:r>
            <a:endParaRPr lang="en-US" sz="1800" dirty="0" smtClean="0">
              <a:solidFill>
                <a:schemeClr val="tx1"/>
              </a:solidFill>
            </a:endParaRPr>
          </a:p>
          <a:p>
            <a:pPr lvl="1">
              <a:buFont typeface="Wingdings" panose="05000000000000000000" pitchFamily="2" charset="2"/>
              <a:buChar char="Ø"/>
            </a:pPr>
            <a:r>
              <a:rPr lang="en-US" sz="1800" dirty="0" smtClean="0">
                <a:solidFill>
                  <a:schemeClr val="tx1"/>
                </a:solidFill>
              </a:rPr>
              <a:t>Please </a:t>
            </a:r>
            <a:r>
              <a:rPr lang="en-US" sz="1800" dirty="0">
                <a:solidFill>
                  <a:schemeClr val="tx1"/>
                </a:solidFill>
              </a:rPr>
              <a:t>see:  </a:t>
            </a:r>
            <a:r>
              <a:rPr lang="en-US" sz="1800" dirty="0">
                <a:solidFill>
                  <a:schemeClr val="tx1"/>
                </a:solidFill>
                <a:hlinkClick r:id="rId4"/>
              </a:rPr>
              <a:t>http://</a:t>
            </a:r>
            <a:r>
              <a:rPr lang="en-US" sz="1800" dirty="0" smtClean="0">
                <a:solidFill>
                  <a:schemeClr val="tx1"/>
                </a:solidFill>
                <a:hlinkClick r:id="rId4"/>
              </a:rPr>
              <a:t>spacepropulsion.org</a:t>
            </a:r>
            <a:endParaRPr lang="en-US" sz="1800" dirty="0" smtClean="0">
              <a:solidFill>
                <a:schemeClr val="tx1"/>
              </a:solidFill>
            </a:endParaRPr>
          </a:p>
          <a:p>
            <a:pPr marL="800100" lvl="1" indent="-342900">
              <a:buFont typeface="Wingdings" panose="05000000000000000000" pitchFamily="2" charset="2"/>
              <a:buChar char="Ø"/>
            </a:pPr>
            <a:endParaRPr lang="en-US" sz="1800" dirty="0">
              <a:solidFill>
                <a:schemeClr val="tx1"/>
              </a:solidFill>
            </a:endParaRPr>
          </a:p>
          <a:p>
            <a:endParaRPr lang="en-US" dirty="0"/>
          </a:p>
        </p:txBody>
      </p:sp>
    </p:spTree>
    <p:extLst>
      <p:ext uri="{BB962C8B-B14F-4D97-AF65-F5344CB8AC3E}">
        <p14:creationId xmlns:p14="http://schemas.microsoft.com/office/powerpoint/2010/main" val="166841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CONCEPT BENEFITS</a:t>
            </a:r>
            <a:endParaRPr lang="en-US" dirty="0"/>
          </a:p>
        </p:txBody>
      </p:sp>
      <p:sp>
        <p:nvSpPr>
          <p:cNvPr id="3" name="Content Placeholder 2"/>
          <p:cNvSpPr>
            <a:spLocks noGrp="1"/>
          </p:cNvSpPr>
          <p:nvPr>
            <p:ph idx="1"/>
          </p:nvPr>
        </p:nvSpPr>
        <p:spPr>
          <a:xfrm>
            <a:off x="0" y="1066800"/>
            <a:ext cx="9067800" cy="5562600"/>
          </a:xfrm>
        </p:spPr>
        <p:txBody>
          <a:bodyPr>
            <a:normAutofit/>
          </a:bodyPr>
          <a:lstStyle/>
          <a:p>
            <a:pPr>
              <a:lnSpc>
                <a:spcPct val="90000"/>
              </a:lnSpc>
              <a:buFont typeface="Arial" charset="0"/>
              <a:buChar char="•"/>
            </a:pPr>
            <a:r>
              <a:rPr lang="en-US" sz="1800" b="1" dirty="0" smtClean="0">
                <a:solidFill>
                  <a:schemeClr val="tx1"/>
                </a:solidFill>
                <a:latin typeface="Times New Roman" pitchFamily="18" charset="0"/>
                <a:cs typeface="Times New Roman" pitchFamily="18" charset="0"/>
              </a:rPr>
              <a:t>COST SAVINGS</a:t>
            </a:r>
          </a:p>
          <a:p>
            <a:pPr lvl="1">
              <a:lnSpc>
                <a:spcPct val="90000"/>
              </a:lnSpc>
              <a:buFont typeface="Arial" charset="0"/>
              <a:buChar char="•"/>
            </a:pPr>
            <a:r>
              <a:rPr lang="en-US" dirty="0" smtClean="0">
                <a:solidFill>
                  <a:schemeClr val="tx1"/>
                </a:solidFill>
                <a:latin typeface="Times New Roman" pitchFamily="18" charset="0"/>
                <a:cs typeface="Times New Roman" pitchFamily="18" charset="0"/>
              </a:rPr>
              <a:t>Compared </a:t>
            </a:r>
            <a:r>
              <a:rPr lang="en-US" dirty="0">
                <a:solidFill>
                  <a:schemeClr val="tx1"/>
                </a:solidFill>
                <a:latin typeface="Times New Roman" pitchFamily="18" charset="0"/>
                <a:cs typeface="Times New Roman" pitchFamily="18" charset="0"/>
              </a:rPr>
              <a:t>to cost of Commercial Medium Class rocket booster ($27M), </a:t>
            </a:r>
            <a:r>
              <a:rPr lang="en-US" dirty="0" smtClean="0">
                <a:solidFill>
                  <a:schemeClr val="tx1"/>
                </a:solidFill>
                <a:latin typeface="Times New Roman" pitchFamily="18" charset="0"/>
                <a:cs typeface="Times New Roman" pitchFamily="18" charset="0"/>
              </a:rPr>
              <a:t>cost to convert and operate a Suborbital Hybrid Aircraft (that performs the same function) is trivial (&lt;$1M)</a:t>
            </a:r>
          </a:p>
          <a:p>
            <a:pPr lvl="1">
              <a:lnSpc>
                <a:spcPct val="90000"/>
              </a:lnSpc>
              <a:buFont typeface="Arial" charset="0"/>
              <a:buChar char="•"/>
            </a:pPr>
            <a:r>
              <a:rPr lang="en-US" dirty="0" smtClean="0">
                <a:solidFill>
                  <a:schemeClr val="tx1"/>
                </a:solidFill>
                <a:latin typeface="Times New Roman" pitchFamily="18" charset="0"/>
                <a:cs typeface="Times New Roman" pitchFamily="18" charset="0"/>
              </a:rPr>
              <a:t>Greater </a:t>
            </a:r>
            <a:r>
              <a:rPr lang="en-US" dirty="0">
                <a:solidFill>
                  <a:schemeClr val="tx1"/>
                </a:solidFill>
                <a:latin typeface="Times New Roman" pitchFamily="18" charset="0"/>
                <a:cs typeface="Times New Roman" pitchFamily="18" charset="0"/>
              </a:rPr>
              <a:t>utilization of the aircraft (passenger and/or air-freight) lowers the additional cost for ETO launch operations</a:t>
            </a:r>
          </a:p>
          <a:p>
            <a:pPr lvl="1">
              <a:lnSpc>
                <a:spcPct val="90000"/>
              </a:lnSpc>
              <a:buFont typeface="Arial" charset="0"/>
              <a:buChar char="•"/>
            </a:pPr>
            <a:r>
              <a:rPr lang="en-US" dirty="0" smtClean="0">
                <a:solidFill>
                  <a:schemeClr val="tx1"/>
                </a:solidFill>
                <a:latin typeface="Times New Roman" pitchFamily="18" charset="0"/>
                <a:cs typeface="Times New Roman" pitchFamily="18" charset="0"/>
              </a:rPr>
              <a:t>Lower </a:t>
            </a:r>
            <a:r>
              <a:rPr lang="en-US" dirty="0">
                <a:solidFill>
                  <a:schemeClr val="tx1"/>
                </a:solidFill>
                <a:latin typeface="Times New Roman" pitchFamily="18" charset="0"/>
                <a:cs typeface="Times New Roman" pitchFamily="18" charset="0"/>
              </a:rPr>
              <a:t>cost to orbit since only a single upper stage is needed to achieve velocity required for orbit  </a:t>
            </a:r>
          </a:p>
          <a:p>
            <a:pPr>
              <a:lnSpc>
                <a:spcPct val="90000"/>
              </a:lnSpc>
              <a:buFont typeface="Arial" charset="0"/>
              <a:buChar char="•"/>
            </a:pPr>
            <a:r>
              <a:rPr lang="en-US" sz="1800" b="1" dirty="0" smtClean="0">
                <a:solidFill>
                  <a:schemeClr val="tx1"/>
                </a:solidFill>
                <a:latin typeface="Times New Roman" pitchFamily="18" charset="0"/>
                <a:cs typeface="Times New Roman" pitchFamily="18" charset="0"/>
              </a:rPr>
              <a:t>GREATER RELIABILITY</a:t>
            </a:r>
          </a:p>
          <a:p>
            <a:pPr lvl="1">
              <a:lnSpc>
                <a:spcPct val="90000"/>
              </a:lnSpc>
              <a:buFont typeface="Arial" charset="0"/>
              <a:buChar char="•"/>
            </a:pPr>
            <a:r>
              <a:rPr lang="en-US" dirty="0" smtClean="0">
                <a:solidFill>
                  <a:schemeClr val="tx1"/>
                </a:solidFill>
                <a:latin typeface="Times New Roman" pitchFamily="18" charset="0"/>
                <a:cs typeface="Times New Roman" pitchFamily="18" charset="0"/>
              </a:rPr>
              <a:t>Upper </a:t>
            </a:r>
            <a:r>
              <a:rPr lang="en-US" dirty="0">
                <a:solidFill>
                  <a:schemeClr val="tx1"/>
                </a:solidFill>
                <a:latin typeface="Times New Roman" pitchFamily="18" charset="0"/>
                <a:cs typeface="Times New Roman" pitchFamily="18" charset="0"/>
              </a:rPr>
              <a:t>stage &amp; payload can be returned to launch site safely (Using air breathing engines) if problem occurs with the first stage operation</a:t>
            </a:r>
          </a:p>
          <a:p>
            <a:pPr lvl="1">
              <a:lnSpc>
                <a:spcPct val="90000"/>
              </a:lnSpc>
              <a:buFont typeface="Arial" charset="0"/>
              <a:buChar char="•"/>
            </a:pPr>
            <a:r>
              <a:rPr lang="en-US" dirty="0">
                <a:solidFill>
                  <a:schemeClr val="tx1"/>
                </a:solidFill>
                <a:latin typeface="Times New Roman" pitchFamily="18" charset="0"/>
                <a:cs typeface="Times New Roman" pitchFamily="18" charset="0"/>
              </a:rPr>
              <a:t>Aircraft should have higher reliability than pure rocket propelled stages with the use of aircraft high reliability components</a:t>
            </a:r>
          </a:p>
          <a:p>
            <a:pPr lvl="1">
              <a:lnSpc>
                <a:spcPct val="90000"/>
              </a:lnSpc>
              <a:buFont typeface="Arial" charset="0"/>
              <a:buChar char="•"/>
            </a:pPr>
            <a:r>
              <a:rPr lang="en-US" dirty="0" smtClean="0">
                <a:solidFill>
                  <a:schemeClr val="tx1"/>
                </a:solidFill>
                <a:latin typeface="Times New Roman" pitchFamily="18" charset="0"/>
                <a:cs typeface="Times New Roman" pitchFamily="18" charset="0"/>
              </a:rPr>
              <a:t>Greater </a:t>
            </a:r>
            <a:r>
              <a:rPr lang="en-US" dirty="0">
                <a:solidFill>
                  <a:schemeClr val="tx1"/>
                </a:solidFill>
                <a:latin typeface="Times New Roman" pitchFamily="18" charset="0"/>
                <a:cs typeface="Times New Roman" pitchFamily="18" charset="0"/>
              </a:rPr>
              <a:t>launch operational reliability is achieved from the simplicity of the concept (less upper stages; therefore less ascent operations</a:t>
            </a:r>
            <a:r>
              <a:rPr lang="en-US" dirty="0" smtClean="0">
                <a:solidFill>
                  <a:schemeClr val="tx1"/>
                </a:solidFill>
                <a:latin typeface="Times New Roman" pitchFamily="18" charset="0"/>
                <a:cs typeface="Times New Roman" pitchFamily="18" charset="0"/>
              </a:rPr>
              <a:t>)</a:t>
            </a:r>
          </a:p>
          <a:p>
            <a:pPr>
              <a:lnSpc>
                <a:spcPct val="90000"/>
              </a:lnSpc>
              <a:buFont typeface="Arial" charset="0"/>
              <a:buChar char="•"/>
            </a:pPr>
            <a:r>
              <a:rPr lang="en-US" sz="1800" b="1" dirty="0" smtClean="0">
                <a:solidFill>
                  <a:schemeClr val="tx1"/>
                </a:solidFill>
                <a:latin typeface="Times New Roman" pitchFamily="18" charset="0"/>
                <a:cs typeface="Times New Roman" pitchFamily="18" charset="0"/>
              </a:rPr>
              <a:t>GREATER AVAILABILITY</a:t>
            </a:r>
          </a:p>
          <a:p>
            <a:pPr lvl="1">
              <a:lnSpc>
                <a:spcPct val="90000"/>
              </a:lnSpc>
              <a:buFont typeface="Arial" charset="0"/>
              <a:buChar char="•"/>
            </a:pPr>
            <a:r>
              <a:rPr lang="en-US" dirty="0" smtClean="0">
                <a:solidFill>
                  <a:schemeClr val="tx1"/>
                </a:solidFill>
                <a:latin typeface="Times New Roman" pitchFamily="18" charset="0"/>
                <a:cs typeface="Times New Roman" pitchFamily="18" charset="0"/>
              </a:rPr>
              <a:t>An air launch system that can be converted, operated, and converted back to passenger service in one shift will be able to launch payloads upon demand. Each aircraft could have 100’s missions/</a:t>
            </a:r>
            <a:r>
              <a:rPr lang="en-US" dirty="0" err="1" smtClean="0">
                <a:solidFill>
                  <a:schemeClr val="tx1"/>
                </a:solidFill>
                <a:latin typeface="Times New Roman" pitchFamily="18" charset="0"/>
                <a:cs typeface="Times New Roman" pitchFamily="18" charset="0"/>
              </a:rPr>
              <a:t>yr</a:t>
            </a:r>
            <a:endParaRPr lang="en-US" dirty="0" smtClean="0">
              <a:solidFill>
                <a:schemeClr val="tx1"/>
              </a:solidFill>
              <a:latin typeface="Times New Roman" pitchFamily="18" charset="0"/>
              <a:cs typeface="Times New Roman" pitchFamily="18" charset="0"/>
            </a:endParaRPr>
          </a:p>
          <a:p>
            <a:pPr>
              <a:lnSpc>
                <a:spcPct val="90000"/>
              </a:lnSpc>
              <a:buFont typeface="Arial" charset="0"/>
              <a:buChar char="•"/>
            </a:pPr>
            <a:r>
              <a:rPr lang="en-US" sz="1800" b="1" dirty="0" smtClean="0">
                <a:solidFill>
                  <a:schemeClr val="tx1"/>
                </a:solidFill>
                <a:latin typeface="Times New Roman" pitchFamily="18" charset="0"/>
                <a:cs typeface="Times New Roman" pitchFamily="18" charset="0"/>
              </a:rPr>
              <a:t>LESS TECHNICAL RISK</a:t>
            </a:r>
          </a:p>
          <a:p>
            <a:pPr lvl="1">
              <a:lnSpc>
                <a:spcPct val="90000"/>
              </a:lnSpc>
              <a:buFont typeface="Arial" charset="0"/>
              <a:buChar char="•"/>
            </a:pPr>
            <a:r>
              <a:rPr lang="en-US" dirty="0">
                <a:solidFill>
                  <a:schemeClr val="tx1"/>
                </a:solidFill>
                <a:latin typeface="Times New Roman" pitchFamily="18" charset="0"/>
                <a:cs typeface="Times New Roman" pitchFamily="18" charset="0"/>
              </a:rPr>
              <a:t>No aerodynamic shroud or wind loading on upper stage &amp; payload are required since they are jettisoned above 100km altitude (which should </a:t>
            </a:r>
            <a:r>
              <a:rPr lang="en-US" dirty="0" smtClean="0">
                <a:solidFill>
                  <a:schemeClr val="tx1"/>
                </a:solidFill>
                <a:latin typeface="Times New Roman" pitchFamily="18" charset="0"/>
                <a:cs typeface="Times New Roman" pitchFamily="18" charset="0"/>
              </a:rPr>
              <a:t>also provide </a:t>
            </a:r>
            <a:r>
              <a:rPr lang="en-US" dirty="0">
                <a:solidFill>
                  <a:schemeClr val="tx1"/>
                </a:solidFill>
                <a:latin typeface="Times New Roman" pitchFamily="18" charset="0"/>
                <a:cs typeface="Times New Roman" pitchFamily="18" charset="0"/>
              </a:rPr>
              <a:t>lower cost vehicle</a:t>
            </a:r>
            <a:r>
              <a:rPr lang="en-US" dirty="0" smtClean="0">
                <a:solidFill>
                  <a:schemeClr val="tx1"/>
                </a:solidFill>
                <a:latin typeface="Times New Roman" pitchFamily="18" charset="0"/>
                <a:cs typeface="Times New Roman" pitchFamily="18" charset="0"/>
              </a:rPr>
              <a:t>)</a:t>
            </a:r>
          </a:p>
          <a:p>
            <a:pPr lvl="1">
              <a:lnSpc>
                <a:spcPct val="90000"/>
              </a:lnSpc>
              <a:buFont typeface="Arial" charset="0"/>
              <a:buChar char="•"/>
            </a:pPr>
            <a:r>
              <a:rPr lang="en-US" dirty="0" smtClean="0">
                <a:solidFill>
                  <a:schemeClr val="tx1"/>
                </a:solidFill>
                <a:latin typeface="Times New Roman" pitchFamily="18" charset="0"/>
                <a:cs typeface="Times New Roman" pitchFamily="18" charset="0"/>
              </a:rPr>
              <a:t>Air launched vehicles are inherently more safer than vertical ground based rockets that require 100% operability until they clear the tower.</a:t>
            </a:r>
            <a:endParaRPr lang="en-US" dirty="0">
              <a:solidFill>
                <a:schemeClr val="tx1"/>
              </a:solidFill>
              <a:latin typeface="Times New Roman" pitchFamily="18" charset="0"/>
              <a:cs typeface="Times New Roman" pitchFamily="18" charset="0"/>
            </a:endParaRPr>
          </a:p>
          <a:p>
            <a:pPr>
              <a:lnSpc>
                <a:spcPct val="90000"/>
              </a:lnSpc>
              <a:buFont typeface="Arial" charset="0"/>
              <a:buChar char="•"/>
            </a:pP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84144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868362"/>
          </a:xfrm>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381000" y="838200"/>
            <a:ext cx="8534400" cy="5791200"/>
          </a:xfrm>
        </p:spPr>
        <p:txBody>
          <a:bodyPr>
            <a:normAutofit/>
          </a:bodyPr>
          <a:lstStyle/>
          <a:p>
            <a:r>
              <a:rPr lang="en-US" sz="2000" b="1" dirty="0" smtClean="0">
                <a:solidFill>
                  <a:schemeClr val="tx1"/>
                </a:solidFill>
                <a:latin typeface="+mn-lt"/>
              </a:rPr>
              <a:t>PURPOSE</a:t>
            </a:r>
            <a:r>
              <a:rPr lang="en-US" sz="2000" dirty="0" smtClean="0">
                <a:solidFill>
                  <a:schemeClr val="tx1"/>
                </a:solidFill>
                <a:latin typeface="+mn-lt"/>
              </a:rPr>
              <a:t>:  Provide high-level </a:t>
            </a:r>
            <a:r>
              <a:rPr lang="en-US" sz="2000" dirty="0">
                <a:solidFill>
                  <a:schemeClr val="tx1"/>
                </a:solidFill>
                <a:latin typeface="+mn-lt"/>
              </a:rPr>
              <a:t>concept that shows a Hybrid Suborbital Aircraft (HSA) can be used for passenger Point-To-Point (PTP) and Earth-To-Orbit (ETO) operations to achieve remarkable costs </a:t>
            </a:r>
            <a:r>
              <a:rPr lang="en-US" sz="2000" dirty="0" smtClean="0">
                <a:solidFill>
                  <a:schemeClr val="tx1"/>
                </a:solidFill>
                <a:latin typeface="+mn-lt"/>
              </a:rPr>
              <a:t>reductions</a:t>
            </a:r>
          </a:p>
          <a:p>
            <a:r>
              <a:rPr lang="en-US" sz="2000" b="1" dirty="0" smtClean="0">
                <a:solidFill>
                  <a:schemeClr val="tx1"/>
                </a:solidFill>
                <a:latin typeface="+mn-lt"/>
              </a:rPr>
              <a:t>RELATIONSHIP:  </a:t>
            </a:r>
            <a:r>
              <a:rPr lang="en-US" sz="2000" dirty="0" smtClean="0">
                <a:solidFill>
                  <a:schemeClr val="tx1"/>
                </a:solidFill>
                <a:latin typeface="+mn-lt"/>
              </a:rPr>
              <a:t>This work was performed to satisfy the opportunity promoted in Thorpe’s “</a:t>
            </a:r>
            <a:r>
              <a:rPr lang="en-US" sz="2000" b="1" dirty="0" smtClean="0">
                <a:solidFill>
                  <a:srgbClr val="FF0000"/>
                </a:solidFill>
                <a:latin typeface="+mn-lt"/>
              </a:rPr>
              <a:t>Space Billets</a:t>
            </a:r>
            <a:r>
              <a:rPr lang="en-US" sz="2000" dirty="0" smtClean="0">
                <a:solidFill>
                  <a:schemeClr val="tx1"/>
                </a:solidFill>
                <a:latin typeface="+mn-lt"/>
              </a:rPr>
              <a:t>” paper; AIAA 2014-3652 </a:t>
            </a:r>
          </a:p>
          <a:p>
            <a:pPr lvl="1"/>
            <a:r>
              <a:rPr lang="en-US" sz="1800" dirty="0" smtClean="0">
                <a:solidFill>
                  <a:schemeClr val="tx1"/>
                </a:solidFill>
                <a:latin typeface="+mn-lt"/>
              </a:rPr>
              <a:t>Space Billets = Provide guaranteed large flight rate at very low fixed price</a:t>
            </a:r>
          </a:p>
          <a:p>
            <a:pPr lvl="1"/>
            <a:r>
              <a:rPr lang="en-US" sz="1800" dirty="0" smtClean="0">
                <a:solidFill>
                  <a:schemeClr val="tx1"/>
                </a:solidFill>
                <a:latin typeface="+mn-lt"/>
              </a:rPr>
              <a:t>E.g., One hundred 10-ton Space Billets could provide all the propellant for a Mars mission.</a:t>
            </a:r>
          </a:p>
          <a:p>
            <a:pPr lvl="1"/>
            <a:r>
              <a:rPr lang="en-US" sz="1800" dirty="0" smtClean="0">
                <a:solidFill>
                  <a:schemeClr val="tx1"/>
                </a:solidFill>
                <a:latin typeface="+mn-lt"/>
              </a:rPr>
              <a:t>Space Billets = $20M; therefore, Mars mission = $2B for transportation costs</a:t>
            </a:r>
          </a:p>
          <a:p>
            <a:r>
              <a:rPr lang="en-US" sz="2000" b="1" dirty="0" smtClean="0">
                <a:solidFill>
                  <a:schemeClr val="tx1"/>
                </a:solidFill>
                <a:latin typeface="+mn-lt"/>
              </a:rPr>
              <a:t>IN LATEST WORK</a:t>
            </a:r>
            <a:r>
              <a:rPr lang="en-US" sz="2000" dirty="0" smtClean="0">
                <a:solidFill>
                  <a:schemeClr val="tx1"/>
                </a:solidFill>
                <a:latin typeface="+mn-lt"/>
              </a:rPr>
              <a:t>:  We looked </a:t>
            </a:r>
            <a:r>
              <a:rPr lang="en-US" sz="2000" dirty="0">
                <a:solidFill>
                  <a:schemeClr val="tx1"/>
                </a:solidFill>
                <a:latin typeface="+mn-lt"/>
              </a:rPr>
              <a:t>at several supersonic aircraft and validate their performance against our flight simulation </a:t>
            </a:r>
            <a:r>
              <a:rPr lang="en-US" sz="2000" dirty="0" smtClean="0">
                <a:solidFill>
                  <a:schemeClr val="tx1"/>
                </a:solidFill>
                <a:latin typeface="+mn-lt"/>
              </a:rPr>
              <a:t>program</a:t>
            </a:r>
          </a:p>
          <a:p>
            <a:r>
              <a:rPr lang="en-US" sz="2000" b="1" dirty="0" smtClean="0">
                <a:solidFill>
                  <a:schemeClr val="tx1"/>
                </a:solidFill>
                <a:latin typeface="+mn-lt"/>
              </a:rPr>
              <a:t>GOAL OF AIRCRAFT</a:t>
            </a:r>
            <a:r>
              <a:rPr lang="en-US" sz="2000" dirty="0" smtClean="0">
                <a:solidFill>
                  <a:schemeClr val="tx1"/>
                </a:solidFill>
                <a:latin typeface="+mn-lt"/>
              </a:rPr>
              <a:t>:  Transport </a:t>
            </a:r>
          </a:p>
          <a:p>
            <a:pPr lvl="1"/>
            <a:r>
              <a:rPr lang="en-US" sz="1800" dirty="0" smtClean="0">
                <a:solidFill>
                  <a:schemeClr val="tx1"/>
                </a:solidFill>
                <a:latin typeface="+mn-lt"/>
              </a:rPr>
              <a:t>300</a:t>
            </a:r>
            <a:r>
              <a:rPr lang="en-US" sz="1800" baseline="30000" dirty="0">
                <a:solidFill>
                  <a:schemeClr val="tx1"/>
                </a:solidFill>
                <a:latin typeface="+mn-lt"/>
              </a:rPr>
              <a:t>+</a:t>
            </a:r>
            <a:r>
              <a:rPr lang="en-US" sz="1800" dirty="0">
                <a:solidFill>
                  <a:schemeClr val="tx1"/>
                </a:solidFill>
                <a:latin typeface="+mn-lt"/>
              </a:rPr>
              <a:t> passengers more than 5,000 miles </a:t>
            </a:r>
            <a:r>
              <a:rPr lang="en-US" sz="1800" dirty="0" smtClean="0">
                <a:solidFill>
                  <a:schemeClr val="tx1"/>
                </a:solidFill>
                <a:latin typeface="+mn-lt"/>
              </a:rPr>
              <a:t>and </a:t>
            </a:r>
          </a:p>
          <a:p>
            <a:pPr lvl="1"/>
            <a:r>
              <a:rPr lang="en-US" sz="1800" dirty="0" smtClean="0">
                <a:solidFill>
                  <a:schemeClr val="tx1"/>
                </a:solidFill>
                <a:latin typeface="+mn-lt"/>
              </a:rPr>
              <a:t>deliver </a:t>
            </a:r>
            <a:r>
              <a:rPr lang="en-US" sz="1800" dirty="0">
                <a:solidFill>
                  <a:schemeClr val="tx1"/>
                </a:solidFill>
                <a:latin typeface="+mn-lt"/>
              </a:rPr>
              <a:t>200,000 </a:t>
            </a:r>
            <a:r>
              <a:rPr lang="en-US" sz="1800" dirty="0" err="1">
                <a:solidFill>
                  <a:schemeClr val="tx1"/>
                </a:solidFill>
                <a:latin typeface="+mn-lt"/>
              </a:rPr>
              <a:t>lb</a:t>
            </a:r>
            <a:r>
              <a:rPr lang="en-US" sz="1800" dirty="0">
                <a:solidFill>
                  <a:schemeClr val="tx1"/>
                </a:solidFill>
                <a:latin typeface="+mn-lt"/>
              </a:rPr>
              <a:t> gross weight upper stage </a:t>
            </a:r>
            <a:r>
              <a:rPr lang="en-US" sz="1800" dirty="0" smtClean="0">
                <a:solidFill>
                  <a:schemeClr val="tx1"/>
                </a:solidFill>
                <a:latin typeface="+mn-lt"/>
              </a:rPr>
              <a:t>&amp; </a:t>
            </a:r>
            <a:r>
              <a:rPr lang="en-US" sz="1800" dirty="0">
                <a:solidFill>
                  <a:schemeClr val="tx1"/>
                </a:solidFill>
                <a:latin typeface="+mn-lt"/>
              </a:rPr>
              <a:t>payload to the Karman line.  </a:t>
            </a:r>
            <a:endParaRPr lang="en-US" sz="1800" dirty="0" smtClean="0">
              <a:solidFill>
                <a:schemeClr val="tx1"/>
              </a:solidFill>
              <a:latin typeface="+mn-lt"/>
            </a:endParaRPr>
          </a:p>
          <a:p>
            <a:pPr lvl="2"/>
            <a:r>
              <a:rPr lang="en-US" sz="1800" dirty="0" smtClean="0">
                <a:solidFill>
                  <a:schemeClr val="tx1"/>
                </a:solidFill>
                <a:latin typeface="+mn-lt"/>
              </a:rPr>
              <a:t>200,000 </a:t>
            </a:r>
            <a:r>
              <a:rPr lang="en-US" sz="1800" dirty="0" err="1" smtClean="0">
                <a:solidFill>
                  <a:schemeClr val="tx1"/>
                </a:solidFill>
                <a:latin typeface="+mn-lt"/>
              </a:rPr>
              <a:t>lb</a:t>
            </a:r>
            <a:r>
              <a:rPr lang="en-US" sz="1800" dirty="0" smtClean="0">
                <a:solidFill>
                  <a:schemeClr val="tx1"/>
                </a:solidFill>
                <a:latin typeface="+mn-lt"/>
              </a:rPr>
              <a:t> upper </a:t>
            </a:r>
            <a:r>
              <a:rPr lang="en-US" sz="1800" dirty="0">
                <a:solidFill>
                  <a:schemeClr val="tx1"/>
                </a:solidFill>
                <a:latin typeface="+mn-lt"/>
              </a:rPr>
              <a:t>stage </a:t>
            </a:r>
            <a:r>
              <a:rPr lang="en-US" sz="1800" dirty="0" smtClean="0">
                <a:solidFill>
                  <a:schemeClr val="tx1"/>
                </a:solidFill>
                <a:latin typeface="+mn-lt"/>
              </a:rPr>
              <a:t>could deliver 40,000 </a:t>
            </a:r>
            <a:r>
              <a:rPr lang="en-US" sz="1800" dirty="0" err="1">
                <a:solidFill>
                  <a:schemeClr val="tx1"/>
                </a:solidFill>
                <a:latin typeface="+mn-lt"/>
              </a:rPr>
              <a:t>lb</a:t>
            </a:r>
            <a:r>
              <a:rPr lang="en-US" sz="1800" dirty="0">
                <a:solidFill>
                  <a:schemeClr val="tx1"/>
                </a:solidFill>
                <a:latin typeface="+mn-lt"/>
              </a:rPr>
              <a:t> to </a:t>
            </a:r>
            <a:r>
              <a:rPr lang="en-US" sz="1800" dirty="0" smtClean="0">
                <a:solidFill>
                  <a:schemeClr val="tx1"/>
                </a:solidFill>
                <a:latin typeface="+mn-lt"/>
              </a:rPr>
              <a:t>LEO</a:t>
            </a:r>
            <a:endParaRPr lang="en-US" sz="1800" dirty="0">
              <a:solidFill>
                <a:schemeClr val="tx1"/>
              </a:solidFill>
              <a:latin typeface="+mn-lt"/>
            </a:endParaRPr>
          </a:p>
        </p:txBody>
      </p:sp>
    </p:spTree>
    <p:extLst>
      <p:ext uri="{BB962C8B-B14F-4D97-AF65-F5344CB8AC3E}">
        <p14:creationId xmlns:p14="http://schemas.microsoft.com/office/powerpoint/2010/main" val="3624184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Autofit/>
          </a:bodyPr>
          <a:lstStyle/>
          <a:p>
            <a:r>
              <a:rPr lang="en-US" b="1" dirty="0" smtClean="0"/>
              <a:t>Latest Findings</a:t>
            </a:r>
            <a:endParaRPr lang="en-US" b="1" dirty="0"/>
          </a:p>
        </p:txBody>
      </p:sp>
      <p:sp>
        <p:nvSpPr>
          <p:cNvPr id="3" name="Content Placeholder 2"/>
          <p:cNvSpPr>
            <a:spLocks noGrp="1"/>
          </p:cNvSpPr>
          <p:nvPr>
            <p:ph idx="1"/>
          </p:nvPr>
        </p:nvSpPr>
        <p:spPr>
          <a:xfrm>
            <a:off x="457200" y="914400"/>
            <a:ext cx="8229600" cy="5562600"/>
          </a:xfrm>
        </p:spPr>
        <p:txBody>
          <a:bodyPr>
            <a:noAutofit/>
          </a:bodyPr>
          <a:lstStyle/>
          <a:p>
            <a:pPr lvl="0"/>
            <a:r>
              <a:rPr lang="en-US" sz="2000" dirty="0">
                <a:solidFill>
                  <a:schemeClr val="tx1"/>
                </a:solidFill>
                <a:latin typeface="+mn-lt"/>
              </a:rPr>
              <a:t>What is the optimum flight scheme? </a:t>
            </a:r>
            <a:endParaRPr lang="en-US" sz="2800" dirty="0">
              <a:solidFill>
                <a:schemeClr val="tx1"/>
              </a:solidFill>
              <a:latin typeface="+mn-lt"/>
            </a:endParaRPr>
          </a:p>
          <a:p>
            <a:pPr lvl="1"/>
            <a:r>
              <a:rPr lang="en-US" sz="1800" dirty="0">
                <a:solidFill>
                  <a:schemeClr val="tx1"/>
                </a:solidFill>
                <a:latin typeface="+mn-lt"/>
              </a:rPr>
              <a:t>Do we utilize </a:t>
            </a:r>
            <a:r>
              <a:rPr lang="en-US" sz="1800" dirty="0" smtClean="0">
                <a:solidFill>
                  <a:schemeClr val="tx1"/>
                </a:solidFill>
                <a:latin typeface="+mn-lt"/>
              </a:rPr>
              <a:t>combine cycle / </a:t>
            </a:r>
            <a:r>
              <a:rPr lang="en-US" sz="1800" dirty="0">
                <a:solidFill>
                  <a:schemeClr val="tx1"/>
                </a:solidFill>
                <a:latin typeface="+mn-lt"/>
              </a:rPr>
              <a:t>air breathing </a:t>
            </a:r>
            <a:r>
              <a:rPr lang="en-US" sz="1800" dirty="0" smtClean="0">
                <a:solidFill>
                  <a:schemeClr val="tx1"/>
                </a:solidFill>
                <a:latin typeface="+mn-lt"/>
              </a:rPr>
              <a:t>engines OR utilize turbojet with rocket engines to highest speed and altitude</a:t>
            </a:r>
            <a:endParaRPr lang="en-US" sz="2400" dirty="0">
              <a:solidFill>
                <a:schemeClr val="tx1"/>
              </a:solidFill>
              <a:latin typeface="+mn-lt"/>
            </a:endParaRPr>
          </a:p>
          <a:p>
            <a:pPr lvl="1"/>
            <a:r>
              <a:rPr lang="en-US" sz="1800" dirty="0" smtClean="0">
                <a:solidFill>
                  <a:schemeClr val="tx1"/>
                </a:solidFill>
                <a:latin typeface="+mn-lt"/>
              </a:rPr>
              <a:t>PTP </a:t>
            </a:r>
            <a:r>
              <a:rPr lang="en-US" sz="1800" dirty="0">
                <a:solidFill>
                  <a:schemeClr val="tx1"/>
                </a:solidFill>
                <a:latin typeface="+mn-lt"/>
              </a:rPr>
              <a:t>flight range, flight path, wing loads, and inlet conditions of the different versions of </a:t>
            </a:r>
            <a:r>
              <a:rPr lang="en-US" sz="1800" dirty="0" smtClean="0">
                <a:solidFill>
                  <a:schemeClr val="tx1"/>
                </a:solidFill>
                <a:latin typeface="+mn-lt"/>
              </a:rPr>
              <a:t>PTP-HSA with same gross weight?</a:t>
            </a:r>
            <a:endParaRPr lang="en-US" sz="1800" dirty="0">
              <a:solidFill>
                <a:schemeClr val="tx1"/>
              </a:solidFill>
              <a:latin typeface="+mn-lt"/>
            </a:endParaRPr>
          </a:p>
          <a:p>
            <a:pPr lvl="1"/>
            <a:r>
              <a:rPr lang="en-US" sz="1800" dirty="0" smtClean="0">
                <a:solidFill>
                  <a:schemeClr val="tx1"/>
                </a:solidFill>
                <a:latin typeface="+mn-lt"/>
              </a:rPr>
              <a:t>Maximum </a:t>
            </a:r>
            <a:r>
              <a:rPr lang="en-US" sz="1800" dirty="0">
                <a:solidFill>
                  <a:schemeClr val="tx1"/>
                </a:solidFill>
                <a:latin typeface="+mn-lt"/>
              </a:rPr>
              <a:t>staging speed </a:t>
            </a:r>
            <a:r>
              <a:rPr lang="en-US" sz="1800" dirty="0" smtClean="0">
                <a:solidFill>
                  <a:schemeClr val="tx1"/>
                </a:solidFill>
                <a:latin typeface="+mn-lt"/>
              </a:rPr>
              <a:t>&amp; altitude</a:t>
            </a:r>
          </a:p>
          <a:p>
            <a:pPr lvl="0"/>
            <a:r>
              <a:rPr lang="en-US" sz="2000" dirty="0" smtClean="0">
                <a:solidFill>
                  <a:schemeClr val="tx1"/>
                </a:solidFill>
                <a:latin typeface="+mn-lt"/>
              </a:rPr>
              <a:t>Airport </a:t>
            </a:r>
            <a:r>
              <a:rPr lang="en-US" sz="2000" dirty="0">
                <a:solidFill>
                  <a:schemeClr val="tx1"/>
                </a:solidFill>
                <a:latin typeface="+mn-lt"/>
              </a:rPr>
              <a:t>operations:</a:t>
            </a:r>
            <a:endParaRPr lang="en-US" sz="2800" dirty="0">
              <a:solidFill>
                <a:schemeClr val="tx1"/>
              </a:solidFill>
              <a:latin typeface="+mn-lt"/>
            </a:endParaRPr>
          </a:p>
          <a:p>
            <a:pPr lvl="1"/>
            <a:r>
              <a:rPr lang="en-US" sz="1800" dirty="0" smtClean="0">
                <a:solidFill>
                  <a:schemeClr val="tx1"/>
                </a:solidFill>
                <a:latin typeface="+mn-lt"/>
              </a:rPr>
              <a:t>How </a:t>
            </a:r>
            <a:r>
              <a:rPr lang="en-US" sz="1800" dirty="0">
                <a:solidFill>
                  <a:schemeClr val="tx1"/>
                </a:solidFill>
                <a:latin typeface="+mn-lt"/>
              </a:rPr>
              <a:t>would our vehicle be more of a commercial success than the Concorde?</a:t>
            </a:r>
            <a:endParaRPr lang="en-US" sz="2400" dirty="0">
              <a:solidFill>
                <a:schemeClr val="tx1"/>
              </a:solidFill>
              <a:latin typeface="+mn-lt"/>
            </a:endParaRPr>
          </a:p>
          <a:p>
            <a:pPr lvl="1"/>
            <a:r>
              <a:rPr lang="en-US" sz="1800" dirty="0" smtClean="0">
                <a:solidFill>
                  <a:schemeClr val="tx1"/>
                </a:solidFill>
                <a:latin typeface="+mn-lt"/>
              </a:rPr>
              <a:t>How do we load LH2, LOX, </a:t>
            </a:r>
            <a:r>
              <a:rPr lang="en-US" sz="1800" dirty="0" err="1" smtClean="0">
                <a:solidFill>
                  <a:schemeClr val="tx1"/>
                </a:solidFill>
                <a:latin typeface="+mn-lt"/>
              </a:rPr>
              <a:t>Liq</a:t>
            </a:r>
            <a:r>
              <a:rPr lang="en-US" sz="1800" dirty="0" smtClean="0">
                <a:solidFill>
                  <a:schemeClr val="tx1"/>
                </a:solidFill>
                <a:latin typeface="+mn-lt"/>
              </a:rPr>
              <a:t> methane, and Jet-A  </a:t>
            </a:r>
            <a:r>
              <a:rPr lang="en-US" sz="1800" dirty="0">
                <a:solidFill>
                  <a:schemeClr val="tx1"/>
                </a:solidFill>
                <a:latin typeface="+mn-lt"/>
              </a:rPr>
              <a:t>safely, quickly (less than 30 minutes), and cheaply?</a:t>
            </a:r>
            <a:endParaRPr lang="en-US" sz="2400" dirty="0">
              <a:solidFill>
                <a:schemeClr val="tx1"/>
              </a:solidFill>
              <a:latin typeface="+mn-lt"/>
            </a:endParaRPr>
          </a:p>
          <a:p>
            <a:r>
              <a:rPr lang="en-US" sz="2000" dirty="0">
                <a:solidFill>
                  <a:schemeClr val="tx1"/>
                </a:solidFill>
                <a:latin typeface="+mn-lt"/>
              </a:rPr>
              <a:t>Compare the proposed system with the Andrews Space Peregrine reusable launch vehicle</a:t>
            </a:r>
          </a:p>
          <a:p>
            <a:r>
              <a:rPr lang="en-US" sz="2000" dirty="0" smtClean="0">
                <a:solidFill>
                  <a:schemeClr val="tx1"/>
                </a:solidFill>
                <a:latin typeface="+mn-lt"/>
              </a:rPr>
              <a:t>What </a:t>
            </a:r>
            <a:r>
              <a:rPr lang="en-US" sz="2000" dirty="0">
                <a:solidFill>
                  <a:schemeClr val="tx1"/>
                </a:solidFill>
                <a:latin typeface="+mn-lt"/>
              </a:rPr>
              <a:t>are the strategic military advantages of </a:t>
            </a:r>
            <a:r>
              <a:rPr lang="en-US" sz="2000" dirty="0" smtClean="0">
                <a:solidFill>
                  <a:schemeClr val="tx1"/>
                </a:solidFill>
                <a:latin typeface="+mn-lt"/>
              </a:rPr>
              <a:t>a fleet of 1,000 aircraft?</a:t>
            </a:r>
            <a:endParaRPr lang="en-US" sz="2000" dirty="0">
              <a:solidFill>
                <a:schemeClr val="tx1"/>
              </a:solidFill>
              <a:latin typeface="+mn-lt"/>
            </a:endParaRPr>
          </a:p>
          <a:p>
            <a:r>
              <a:rPr lang="en-US" sz="2000" dirty="0" smtClean="0">
                <a:solidFill>
                  <a:schemeClr val="tx1"/>
                </a:solidFill>
                <a:latin typeface="+mn-lt"/>
              </a:rPr>
              <a:t>Is </a:t>
            </a:r>
            <a:r>
              <a:rPr lang="en-US" sz="2000" dirty="0">
                <a:solidFill>
                  <a:schemeClr val="tx1"/>
                </a:solidFill>
                <a:latin typeface="+mn-lt"/>
              </a:rPr>
              <a:t>a Mars mission on any given day </a:t>
            </a:r>
            <a:r>
              <a:rPr lang="en-US" sz="2000" dirty="0" smtClean="0">
                <a:solidFill>
                  <a:schemeClr val="tx1"/>
                </a:solidFill>
                <a:latin typeface="+mn-lt"/>
              </a:rPr>
              <a:t>possible?</a:t>
            </a:r>
            <a:endParaRPr lang="en-US" sz="1800" dirty="0">
              <a:solidFill>
                <a:schemeClr val="tx1"/>
              </a:solidFill>
              <a:latin typeface="+mn-lt"/>
            </a:endParaRPr>
          </a:p>
        </p:txBody>
      </p:sp>
    </p:spTree>
    <p:extLst>
      <p:ext uri="{BB962C8B-B14F-4D97-AF65-F5344CB8AC3E}">
        <p14:creationId xmlns:p14="http://schemas.microsoft.com/office/powerpoint/2010/main" val="666639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lstStyle/>
          <a:p>
            <a:r>
              <a:rPr lang="en-US" sz="4400" b="1" dirty="0" smtClean="0"/>
              <a:t>Why Include Passenger Service</a:t>
            </a:r>
            <a:endParaRPr lang="en-US" sz="4400" b="1" dirty="0"/>
          </a:p>
        </p:txBody>
      </p:sp>
      <p:sp>
        <p:nvSpPr>
          <p:cNvPr id="3" name="Content Placeholder 2"/>
          <p:cNvSpPr>
            <a:spLocks noGrp="1"/>
          </p:cNvSpPr>
          <p:nvPr>
            <p:ph idx="1"/>
          </p:nvPr>
        </p:nvSpPr>
        <p:spPr>
          <a:xfrm>
            <a:off x="457200" y="1143000"/>
            <a:ext cx="8229600" cy="5486400"/>
          </a:xfrm>
        </p:spPr>
        <p:txBody>
          <a:bodyPr>
            <a:normAutofit fontScale="92500" lnSpcReduction="10000"/>
          </a:bodyPr>
          <a:lstStyle/>
          <a:p>
            <a:r>
              <a:rPr lang="en-US" sz="2200" b="1" dirty="0" smtClean="0">
                <a:solidFill>
                  <a:schemeClr val="tx1"/>
                </a:solidFill>
                <a:latin typeface="Times New Roman" panose="02020603050405020304" pitchFamily="18" charset="0"/>
                <a:cs typeface="Times New Roman" panose="02020603050405020304" pitchFamily="18" charset="0"/>
              </a:rPr>
              <a:t>Much Larger Market</a:t>
            </a:r>
            <a:r>
              <a:rPr lang="en-US" sz="2200" dirty="0" smtClean="0">
                <a:solidFill>
                  <a:schemeClr val="tx1"/>
                </a:solidFill>
                <a:latin typeface="Times New Roman" panose="02020603050405020304" pitchFamily="18" charset="0"/>
                <a:cs typeface="Times New Roman" panose="02020603050405020304" pitchFamily="18" charset="0"/>
              </a:rPr>
              <a:t>:  The </a:t>
            </a:r>
            <a:r>
              <a:rPr lang="en-US" sz="2200" dirty="0">
                <a:solidFill>
                  <a:schemeClr val="tx1"/>
                </a:solidFill>
                <a:latin typeface="Times New Roman" panose="02020603050405020304" pitchFamily="18" charset="0"/>
                <a:cs typeface="Times New Roman" panose="02020603050405020304" pitchFamily="18" charset="0"/>
              </a:rPr>
              <a:t>commercial passenger airline industry absolutely dwarfs the Earth-to-Orbit (ETO) transportation </a:t>
            </a:r>
            <a:r>
              <a:rPr lang="en-US" sz="2200" dirty="0" smtClean="0">
                <a:solidFill>
                  <a:schemeClr val="tx1"/>
                </a:solidFill>
                <a:latin typeface="Times New Roman" panose="02020603050405020304" pitchFamily="18" charset="0"/>
                <a:cs typeface="Times New Roman" panose="02020603050405020304" pitchFamily="18" charset="0"/>
              </a:rPr>
              <a:t>market</a:t>
            </a:r>
          </a:p>
          <a:p>
            <a:pPr lvl="1"/>
            <a:r>
              <a:rPr lang="en-US" sz="1900" dirty="0" smtClean="0">
                <a:solidFill>
                  <a:schemeClr val="tx1"/>
                </a:solidFill>
                <a:latin typeface="Times New Roman" panose="02020603050405020304" pitchFamily="18" charset="0"/>
                <a:cs typeface="Times New Roman" panose="02020603050405020304" pitchFamily="18" charset="0"/>
              </a:rPr>
              <a:t>($</a:t>
            </a:r>
            <a:r>
              <a:rPr lang="en-US" sz="1900" dirty="0">
                <a:solidFill>
                  <a:schemeClr val="tx1"/>
                </a:solidFill>
                <a:latin typeface="Times New Roman" panose="02020603050405020304" pitchFamily="18" charset="0"/>
                <a:cs typeface="Times New Roman" panose="02020603050405020304" pitchFamily="18" charset="0"/>
              </a:rPr>
              <a:t>5,000B vs $2B) via 642 million passengers on 8.9 million airline flights each year vs less than 543 to EVER go into space with a maximum of only </a:t>
            </a:r>
            <a:r>
              <a:rPr lang="en-US" sz="1900" dirty="0" smtClean="0">
                <a:solidFill>
                  <a:schemeClr val="tx1"/>
                </a:solidFill>
                <a:latin typeface="Times New Roman" panose="02020603050405020304" pitchFamily="18" charset="0"/>
                <a:cs typeface="Times New Roman" panose="02020603050405020304" pitchFamily="18" charset="0"/>
              </a:rPr>
              <a:t>~28 </a:t>
            </a:r>
            <a:r>
              <a:rPr lang="en-US" sz="1900" dirty="0">
                <a:solidFill>
                  <a:schemeClr val="tx1"/>
                </a:solidFill>
                <a:latin typeface="Times New Roman" panose="02020603050405020304" pitchFamily="18" charset="0"/>
                <a:cs typeface="Times New Roman" panose="02020603050405020304" pitchFamily="18" charset="0"/>
              </a:rPr>
              <a:t>commercial space flights each year</a:t>
            </a:r>
            <a:r>
              <a:rPr lang="en-US" sz="1800" dirty="0">
                <a:solidFill>
                  <a:schemeClr val="tx1"/>
                </a:solidFill>
                <a:latin typeface="Times New Roman" panose="02020603050405020304" pitchFamily="18" charset="0"/>
                <a:cs typeface="Times New Roman" panose="02020603050405020304" pitchFamily="18" charset="0"/>
              </a:rPr>
              <a:t>.  </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2200" b="1" dirty="0" smtClean="0">
                <a:solidFill>
                  <a:schemeClr val="tx1"/>
                </a:solidFill>
                <a:latin typeface="Times New Roman" panose="02020603050405020304" pitchFamily="18" charset="0"/>
                <a:cs typeface="Times New Roman" panose="02020603050405020304" pitchFamily="18" charset="0"/>
              </a:rPr>
              <a:t>Different Funding Source</a:t>
            </a:r>
            <a:r>
              <a:rPr lang="en-US" sz="2200" dirty="0" smtClean="0">
                <a:solidFill>
                  <a:schemeClr val="tx1"/>
                </a:solidFill>
                <a:latin typeface="Times New Roman" panose="02020603050405020304" pitchFamily="18" charset="0"/>
                <a:cs typeface="Times New Roman" panose="02020603050405020304" pitchFamily="18" charset="0"/>
              </a:rPr>
              <a:t>:  </a:t>
            </a:r>
          </a:p>
          <a:p>
            <a:pPr lvl="1"/>
            <a:r>
              <a:rPr lang="en-US" sz="1900" dirty="0" smtClean="0">
                <a:solidFill>
                  <a:schemeClr val="tx1"/>
                </a:solidFill>
                <a:latin typeface="Times New Roman" panose="02020603050405020304" pitchFamily="18" charset="0"/>
                <a:cs typeface="Times New Roman" panose="02020603050405020304" pitchFamily="18" charset="0"/>
              </a:rPr>
              <a:t>Rather than trying to compete for very limited government funding for the “</a:t>
            </a:r>
            <a:r>
              <a:rPr lang="en-US" sz="1900" i="1" dirty="0" smtClean="0">
                <a:solidFill>
                  <a:schemeClr val="tx1"/>
                </a:solidFill>
                <a:latin typeface="Times New Roman" panose="02020603050405020304" pitchFamily="18" charset="0"/>
                <a:cs typeface="Times New Roman" panose="02020603050405020304" pitchFamily="18" charset="0"/>
              </a:rPr>
              <a:t>next greatest launch vehicle</a:t>
            </a:r>
            <a:r>
              <a:rPr lang="en-US" sz="1900" dirty="0" smtClean="0">
                <a:solidFill>
                  <a:schemeClr val="tx1"/>
                </a:solidFill>
                <a:latin typeface="Times New Roman" panose="02020603050405020304" pitchFamily="18" charset="0"/>
                <a:cs typeface="Times New Roman" panose="02020603050405020304" pitchFamily="18" charset="0"/>
              </a:rPr>
              <a:t>”, doesn’t it make more sense to seek private investment funding if we can show a profitable business case?</a:t>
            </a:r>
          </a:p>
          <a:p>
            <a:pPr>
              <a:lnSpc>
                <a:spcPct val="90000"/>
              </a:lnSpc>
              <a:buFont typeface="Arial" charset="0"/>
              <a:buChar char="•"/>
            </a:pPr>
            <a:r>
              <a:rPr lang="en-US" sz="2200" b="1" dirty="0" smtClean="0">
                <a:solidFill>
                  <a:schemeClr val="tx1"/>
                </a:solidFill>
                <a:latin typeface="Times New Roman" pitchFamily="18" charset="0"/>
                <a:cs typeface="Times New Roman" pitchFamily="18" charset="0"/>
              </a:rPr>
              <a:t>ETO Cost Savings</a:t>
            </a:r>
            <a:r>
              <a:rPr lang="en-US" sz="2200" dirty="0" smtClean="0">
                <a:solidFill>
                  <a:schemeClr val="tx1"/>
                </a:solidFill>
                <a:latin typeface="Times New Roman" pitchFamily="18" charset="0"/>
                <a:cs typeface="Times New Roman" pitchFamily="18" charset="0"/>
              </a:rPr>
              <a:t>:  </a:t>
            </a:r>
          </a:p>
          <a:p>
            <a:pPr marL="787400" lvl="1">
              <a:lnSpc>
                <a:spcPct val="90000"/>
              </a:lnSpc>
            </a:pPr>
            <a:r>
              <a:rPr lang="en-US" sz="1900" dirty="0" smtClean="0">
                <a:solidFill>
                  <a:schemeClr val="tx1"/>
                </a:solidFill>
                <a:latin typeface="Times New Roman" pitchFamily="18" charset="0"/>
                <a:cs typeface="Times New Roman" pitchFamily="18" charset="0"/>
              </a:rPr>
              <a:t>Cost burden to operate an aircraft is known as Aircraft, Crew, Maintenance, &amp; Insurance (ACMI rate or dry lease) cost of aircraft</a:t>
            </a:r>
          </a:p>
          <a:p>
            <a:pPr marL="787400" lvl="1">
              <a:lnSpc>
                <a:spcPct val="90000"/>
              </a:lnSpc>
            </a:pPr>
            <a:r>
              <a:rPr lang="en-US" sz="1900" dirty="0" smtClean="0">
                <a:solidFill>
                  <a:schemeClr val="tx1"/>
                </a:solidFill>
                <a:latin typeface="Times New Roman" pitchFamily="18" charset="0"/>
                <a:cs typeface="Times New Roman" pitchFamily="18" charset="0"/>
              </a:rPr>
              <a:t>ACMI </a:t>
            </a:r>
            <a:r>
              <a:rPr lang="en-US" sz="1900" dirty="0">
                <a:solidFill>
                  <a:schemeClr val="tx1"/>
                </a:solidFill>
                <a:latin typeface="Times New Roman" pitchFamily="18" charset="0"/>
                <a:cs typeface="Times New Roman" pitchFamily="18" charset="0"/>
              </a:rPr>
              <a:t>rates are $4,600 - $10,000 per flight hour for 737, 747, 757, and MD-80 when dry leased (no fuel) for 250 hours per month and $15,000/</a:t>
            </a:r>
            <a:r>
              <a:rPr lang="en-US" sz="1900" dirty="0" err="1">
                <a:solidFill>
                  <a:schemeClr val="tx1"/>
                </a:solidFill>
                <a:latin typeface="Times New Roman" pitchFamily="18" charset="0"/>
                <a:cs typeface="Times New Roman" pitchFamily="18" charset="0"/>
              </a:rPr>
              <a:t>hr</a:t>
            </a:r>
            <a:r>
              <a:rPr lang="en-US" sz="1900" dirty="0">
                <a:solidFill>
                  <a:schemeClr val="tx1"/>
                </a:solidFill>
                <a:latin typeface="Times New Roman" pitchFamily="18" charset="0"/>
                <a:cs typeface="Times New Roman" pitchFamily="18" charset="0"/>
              </a:rPr>
              <a:t> for a Concorde</a:t>
            </a:r>
          </a:p>
          <a:p>
            <a:pPr lvl="1">
              <a:lnSpc>
                <a:spcPct val="90000"/>
              </a:lnSpc>
            </a:pPr>
            <a:r>
              <a:rPr lang="en-US" sz="1900" dirty="0">
                <a:solidFill>
                  <a:schemeClr val="tx1"/>
                </a:solidFill>
                <a:latin typeface="Times New Roman" pitchFamily="18" charset="0"/>
                <a:cs typeface="Times New Roman" pitchFamily="18" charset="0"/>
              </a:rPr>
              <a:t>Compared to cost of Commercial Medium Class rocket booster ($27M), the ACMI rate is </a:t>
            </a:r>
            <a:r>
              <a:rPr lang="en-US" sz="1900" dirty="0" smtClean="0">
                <a:solidFill>
                  <a:schemeClr val="tx1"/>
                </a:solidFill>
                <a:latin typeface="Times New Roman" pitchFamily="18" charset="0"/>
                <a:cs typeface="Times New Roman" pitchFamily="18" charset="0"/>
              </a:rPr>
              <a:t>trivial (even compared to a rocket that lands on a barge!)</a:t>
            </a:r>
          </a:p>
          <a:p>
            <a:pPr lvl="1">
              <a:lnSpc>
                <a:spcPct val="90000"/>
              </a:lnSpc>
            </a:pPr>
            <a:r>
              <a:rPr lang="en-US" sz="1900" dirty="0" smtClean="0">
                <a:solidFill>
                  <a:schemeClr val="tx1"/>
                </a:solidFill>
                <a:latin typeface="Times New Roman" pitchFamily="18" charset="0"/>
                <a:cs typeface="Times New Roman" pitchFamily="18" charset="0"/>
              </a:rPr>
              <a:t>Using the ACMI rate, we can estimate the total cost of using a Suborbital Hybrid aircraft as less than $2M per launch.</a:t>
            </a:r>
            <a:endParaRPr lang="en-US" sz="1900" dirty="0">
              <a:solidFill>
                <a:schemeClr val="tx1"/>
              </a:solidFill>
              <a:latin typeface="Times New Roman" pitchFamily="18" charset="0"/>
              <a:cs typeface="Times New Roman" pitchFamily="18" charset="0"/>
            </a:endParaRPr>
          </a:p>
          <a:p>
            <a:endParaRPr lang="en-US" dirty="0">
              <a:solidFill>
                <a:schemeClr val="tx1"/>
              </a:solidFill>
              <a:latin typeface="+mn-lt"/>
            </a:endParaRPr>
          </a:p>
        </p:txBody>
      </p:sp>
    </p:spTree>
    <p:extLst>
      <p:ext uri="{BB962C8B-B14F-4D97-AF65-F5344CB8AC3E}">
        <p14:creationId xmlns:p14="http://schemas.microsoft.com/office/powerpoint/2010/main" val="2266442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nSpc>
                <a:spcPct val="100000"/>
              </a:lnSpc>
            </a:pPr>
            <a:r>
              <a:rPr lang="en-US" sz="3600" b="1" dirty="0"/>
              <a:t>Ground Rules and </a:t>
            </a:r>
            <a:r>
              <a:rPr lang="en-US" sz="3600" b="1" dirty="0" smtClean="0"/>
              <a:t/>
            </a:r>
            <a:br>
              <a:rPr lang="en-US" sz="3600" b="1" dirty="0" smtClean="0"/>
            </a:br>
            <a:r>
              <a:rPr lang="en-US" sz="3600" b="1" dirty="0" smtClean="0"/>
              <a:t>What </a:t>
            </a:r>
            <a:r>
              <a:rPr lang="en-US" sz="3600" b="1" dirty="0"/>
              <a:t>We are Trying to </a:t>
            </a:r>
            <a:r>
              <a:rPr lang="en-US" sz="3600" b="1" dirty="0" smtClean="0"/>
              <a:t>Accomplish</a:t>
            </a:r>
            <a:endParaRPr lang="en-US" sz="4400" dirty="0"/>
          </a:p>
        </p:txBody>
      </p:sp>
      <p:sp>
        <p:nvSpPr>
          <p:cNvPr id="3" name="Content Placeholder 2"/>
          <p:cNvSpPr>
            <a:spLocks noGrp="1"/>
          </p:cNvSpPr>
          <p:nvPr>
            <p:ph idx="1"/>
          </p:nvPr>
        </p:nvSpPr>
        <p:spPr>
          <a:xfrm>
            <a:off x="-28576" y="1143000"/>
            <a:ext cx="9172576" cy="5334000"/>
          </a:xfrm>
        </p:spPr>
        <p:txBody>
          <a:bodyPr>
            <a:noAutofit/>
          </a:bodyPr>
          <a:lstStyle/>
          <a:p>
            <a:pPr lvl="0"/>
            <a:r>
              <a:rPr lang="en-US" sz="1600" b="1" dirty="0" smtClean="0">
                <a:solidFill>
                  <a:schemeClr val="tx1"/>
                </a:solidFill>
                <a:latin typeface="Times New Roman" panose="02020603050405020304" pitchFamily="18" charset="0"/>
                <a:cs typeface="Times New Roman" panose="02020603050405020304" pitchFamily="18" charset="0"/>
              </a:rPr>
              <a:t>Propellants</a:t>
            </a:r>
            <a:r>
              <a:rPr lang="en-US" sz="1600" dirty="0" smtClean="0">
                <a:solidFill>
                  <a:schemeClr val="tx1"/>
                </a:solidFill>
                <a:latin typeface="Times New Roman" panose="02020603050405020304" pitchFamily="18" charset="0"/>
                <a:cs typeface="Times New Roman" panose="02020603050405020304" pitchFamily="18" charset="0"/>
              </a:rPr>
              <a:t>: To cause least </a:t>
            </a:r>
            <a:r>
              <a:rPr lang="en-US" sz="1600" dirty="0">
                <a:solidFill>
                  <a:schemeClr val="tx1"/>
                </a:solidFill>
                <a:latin typeface="Times New Roman" panose="02020603050405020304" pitchFamily="18" charset="0"/>
                <a:cs typeface="Times New Roman" panose="02020603050405020304" pitchFamily="18" charset="0"/>
              </a:rPr>
              <a:t>impact to airport </a:t>
            </a:r>
            <a:r>
              <a:rPr lang="en-US" sz="1600" dirty="0" smtClean="0">
                <a:solidFill>
                  <a:schemeClr val="tx1"/>
                </a:solidFill>
                <a:latin typeface="Times New Roman" panose="02020603050405020304" pitchFamily="18" charset="0"/>
                <a:cs typeface="Times New Roman" panose="02020603050405020304" pitchFamily="18" charset="0"/>
              </a:rPr>
              <a:t>operations, 1</a:t>
            </a:r>
            <a:r>
              <a:rPr lang="en-US" sz="1600" baseline="30000" dirty="0" smtClean="0">
                <a:solidFill>
                  <a:schemeClr val="tx1"/>
                </a:solidFill>
                <a:latin typeface="Times New Roman" panose="02020603050405020304" pitchFamily="18" charset="0"/>
                <a:cs typeface="Times New Roman" panose="02020603050405020304" pitchFamily="18" charset="0"/>
              </a:rPr>
              <a:t>st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generation aircraft </a:t>
            </a:r>
            <a:r>
              <a:rPr lang="en-US" sz="1600" dirty="0" smtClean="0">
                <a:solidFill>
                  <a:schemeClr val="tx1"/>
                </a:solidFill>
                <a:latin typeface="Times New Roman" panose="02020603050405020304" pitchFamily="18" charset="0"/>
                <a:cs typeface="Times New Roman" panose="02020603050405020304" pitchFamily="18" charset="0"/>
              </a:rPr>
              <a:t>should use (Jet-A &amp; LOX) </a:t>
            </a:r>
            <a:endParaRPr lang="en-US" sz="1600" dirty="0">
              <a:solidFill>
                <a:schemeClr val="tx1"/>
              </a:solidFill>
              <a:latin typeface="Times New Roman" panose="02020603050405020304" pitchFamily="18" charset="0"/>
              <a:cs typeface="Times New Roman" panose="02020603050405020304" pitchFamily="18" charset="0"/>
            </a:endParaRPr>
          </a:p>
          <a:p>
            <a:pPr lvl="1"/>
            <a:r>
              <a:rPr lang="en-US" sz="1400" dirty="0" smtClean="0">
                <a:solidFill>
                  <a:schemeClr val="tx1"/>
                </a:solidFill>
                <a:latin typeface="Times New Roman" panose="02020603050405020304" pitchFamily="18" charset="0"/>
                <a:cs typeface="Times New Roman" panose="02020603050405020304" pitchFamily="18" charset="0"/>
              </a:rPr>
              <a:t>2</a:t>
            </a:r>
            <a:r>
              <a:rPr lang="en-US" sz="1400" baseline="30000" dirty="0" smtClean="0">
                <a:solidFill>
                  <a:schemeClr val="tx1"/>
                </a:solidFill>
                <a:latin typeface="Times New Roman" panose="02020603050405020304" pitchFamily="18" charset="0"/>
                <a:cs typeface="Times New Roman" panose="02020603050405020304" pitchFamily="18" charset="0"/>
              </a:rPr>
              <a:t>nd</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generation aircraft could use liquid hydrogen (LH2</a:t>
            </a:r>
            <a:r>
              <a:rPr lang="en-US" sz="1400" dirty="0" smtClean="0">
                <a:solidFill>
                  <a:schemeClr val="tx1"/>
                </a:solidFill>
                <a:latin typeface="Times New Roman" panose="02020603050405020304" pitchFamily="18" charset="0"/>
                <a:cs typeface="Times New Roman" panose="02020603050405020304" pitchFamily="18" charset="0"/>
              </a:rPr>
              <a:t>) and Jet-A &amp; LOX for greater range.  </a:t>
            </a:r>
            <a:endParaRPr lang="en-US" sz="4400" dirty="0">
              <a:solidFill>
                <a:schemeClr val="tx1"/>
              </a:solidFill>
              <a:latin typeface="Times New Roman" panose="02020603050405020304" pitchFamily="18" charset="0"/>
              <a:cs typeface="Times New Roman" panose="02020603050405020304" pitchFamily="18" charset="0"/>
            </a:endParaRPr>
          </a:p>
          <a:p>
            <a:pPr lvl="0"/>
            <a:r>
              <a:rPr lang="en-US" sz="1600" b="1" dirty="0" smtClean="0">
                <a:solidFill>
                  <a:schemeClr val="tx1"/>
                </a:solidFill>
                <a:latin typeface="Times New Roman" panose="02020603050405020304" pitchFamily="18" charset="0"/>
                <a:cs typeface="Times New Roman" panose="02020603050405020304" pitchFamily="18" charset="0"/>
              </a:rPr>
              <a:t>Aircraft Specifications</a:t>
            </a:r>
            <a:r>
              <a:rPr lang="en-US" sz="1600" dirty="0" smtClean="0">
                <a:solidFill>
                  <a:schemeClr val="tx1"/>
                </a:solidFill>
                <a:latin typeface="Times New Roman" panose="02020603050405020304" pitchFamily="18" charset="0"/>
                <a:cs typeface="Times New Roman" panose="02020603050405020304" pitchFamily="18" charset="0"/>
              </a:rPr>
              <a:t>:  The </a:t>
            </a:r>
            <a:r>
              <a:rPr lang="en-US" sz="1600" dirty="0">
                <a:solidFill>
                  <a:schemeClr val="tx1"/>
                </a:solidFill>
                <a:latin typeface="Times New Roman" panose="02020603050405020304" pitchFamily="18" charset="0"/>
                <a:cs typeface="Times New Roman" panose="02020603050405020304" pitchFamily="18" charset="0"/>
              </a:rPr>
              <a:t>aircraft should be modeled in passenger capacity, </a:t>
            </a:r>
            <a:r>
              <a:rPr lang="en-US" sz="1600" dirty="0" smtClean="0">
                <a:solidFill>
                  <a:schemeClr val="tx1"/>
                </a:solidFill>
                <a:latin typeface="Times New Roman" panose="02020603050405020304" pitchFamily="18" charset="0"/>
                <a:cs typeface="Times New Roman" panose="02020603050405020304" pitchFamily="18" charset="0"/>
              </a:rPr>
              <a:t>Max Take-Off </a:t>
            </a:r>
            <a:r>
              <a:rPr lang="en-US" sz="1600" dirty="0">
                <a:solidFill>
                  <a:schemeClr val="tx1"/>
                </a:solidFill>
                <a:latin typeface="Times New Roman" panose="02020603050405020304" pitchFamily="18" charset="0"/>
                <a:cs typeface="Times New Roman" panose="02020603050405020304" pitchFamily="18" charset="0"/>
              </a:rPr>
              <a:t>Weight (MTOW), </a:t>
            </a:r>
            <a:r>
              <a:rPr lang="en-US" sz="1600" dirty="0" smtClean="0">
                <a:solidFill>
                  <a:schemeClr val="tx1"/>
                </a:solidFill>
                <a:latin typeface="Times New Roman" panose="02020603050405020304" pitchFamily="18" charset="0"/>
                <a:cs typeface="Times New Roman" panose="02020603050405020304" pitchFamily="18" charset="0"/>
              </a:rPr>
              <a:t>&amp; </a:t>
            </a:r>
            <a:r>
              <a:rPr lang="en-US" sz="1600" dirty="0">
                <a:solidFill>
                  <a:schemeClr val="tx1"/>
                </a:solidFill>
                <a:latin typeface="Times New Roman" panose="02020603050405020304" pitchFamily="18" charset="0"/>
                <a:cs typeface="Times New Roman" panose="02020603050405020304" pitchFamily="18" charset="0"/>
              </a:rPr>
              <a:t>range after </a:t>
            </a:r>
            <a:r>
              <a:rPr lang="en-US" sz="1600" dirty="0" smtClean="0">
                <a:solidFill>
                  <a:schemeClr val="tx1"/>
                </a:solidFill>
                <a:latin typeface="Times New Roman" panose="02020603050405020304" pitchFamily="18" charset="0"/>
                <a:cs typeface="Times New Roman" panose="02020603050405020304" pitchFamily="18" charset="0"/>
              </a:rPr>
              <a:t>Boeing </a:t>
            </a:r>
            <a:r>
              <a:rPr lang="en-US" sz="1600" dirty="0">
                <a:solidFill>
                  <a:schemeClr val="tx1"/>
                </a:solidFill>
                <a:latin typeface="Times New Roman" panose="02020603050405020304" pitchFamily="18" charset="0"/>
                <a:cs typeface="Times New Roman" panose="02020603050405020304" pitchFamily="18" charset="0"/>
              </a:rPr>
              <a:t>2707</a:t>
            </a:r>
            <a:endParaRPr lang="en-US" sz="2800" dirty="0">
              <a:solidFill>
                <a:schemeClr val="tx1"/>
              </a:solidFill>
              <a:latin typeface="Times New Roman" panose="02020603050405020304" pitchFamily="18" charset="0"/>
              <a:cs typeface="Times New Roman" panose="02020603050405020304" pitchFamily="18" charset="0"/>
            </a:endParaRPr>
          </a:p>
          <a:p>
            <a:pPr lvl="1"/>
            <a:r>
              <a:rPr lang="en-US" sz="1400" dirty="0">
                <a:solidFill>
                  <a:schemeClr val="tx1"/>
                </a:solidFill>
                <a:latin typeface="Times New Roman" panose="02020603050405020304" pitchFamily="18" charset="0"/>
                <a:cs typeface="Times New Roman" panose="02020603050405020304" pitchFamily="18" charset="0"/>
              </a:rPr>
              <a:t>300 passengers</a:t>
            </a:r>
          </a:p>
          <a:p>
            <a:pPr lvl="1"/>
            <a:r>
              <a:rPr lang="en-US" sz="1400" dirty="0">
                <a:solidFill>
                  <a:schemeClr val="tx1"/>
                </a:solidFill>
                <a:latin typeface="Times New Roman" panose="02020603050405020304" pitchFamily="18" charset="0"/>
                <a:cs typeface="Times New Roman" panose="02020603050405020304" pitchFamily="18" charset="0"/>
              </a:rPr>
              <a:t>675,000 </a:t>
            </a:r>
            <a:r>
              <a:rPr lang="en-US" sz="1400" dirty="0" err="1">
                <a:solidFill>
                  <a:schemeClr val="tx1"/>
                </a:solidFill>
                <a:latin typeface="Times New Roman" panose="02020603050405020304" pitchFamily="18" charset="0"/>
                <a:cs typeface="Times New Roman" panose="02020603050405020304" pitchFamily="18" charset="0"/>
              </a:rPr>
              <a:t>lb</a:t>
            </a:r>
            <a:r>
              <a:rPr lang="en-US" sz="1400" dirty="0">
                <a:solidFill>
                  <a:schemeClr val="tx1"/>
                </a:solidFill>
                <a:latin typeface="Times New Roman" panose="02020603050405020304" pitchFamily="18" charset="0"/>
                <a:cs typeface="Times New Roman" panose="02020603050405020304" pitchFamily="18" charset="0"/>
              </a:rPr>
              <a:t> MTOW</a:t>
            </a:r>
          </a:p>
          <a:p>
            <a:pPr lvl="1"/>
            <a:r>
              <a:rPr lang="en-US" sz="1400" dirty="0">
                <a:solidFill>
                  <a:schemeClr val="tx1"/>
                </a:solidFill>
                <a:latin typeface="Times New Roman" panose="02020603050405020304" pitchFamily="18" charset="0"/>
                <a:cs typeface="Times New Roman" panose="02020603050405020304" pitchFamily="18" charset="0"/>
              </a:rPr>
              <a:t>312,500 </a:t>
            </a:r>
            <a:r>
              <a:rPr lang="en-US" sz="1400" dirty="0" err="1">
                <a:solidFill>
                  <a:schemeClr val="tx1"/>
                </a:solidFill>
                <a:latin typeface="Times New Roman" panose="02020603050405020304" pitchFamily="18" charset="0"/>
                <a:cs typeface="Times New Roman" panose="02020603050405020304" pitchFamily="18" charset="0"/>
              </a:rPr>
              <a:t>lb</a:t>
            </a:r>
            <a:r>
              <a:rPr lang="en-US" sz="1400" dirty="0">
                <a:solidFill>
                  <a:schemeClr val="tx1"/>
                </a:solidFill>
                <a:latin typeface="Times New Roman" panose="02020603050405020304" pitchFamily="18" charset="0"/>
                <a:cs typeface="Times New Roman" panose="02020603050405020304" pitchFamily="18" charset="0"/>
              </a:rPr>
              <a:t> = 46,575 gallons of Jet-A fuel</a:t>
            </a:r>
          </a:p>
          <a:p>
            <a:pPr lvl="1"/>
            <a:r>
              <a:rPr lang="en-US" sz="1400" dirty="0" smtClean="0">
                <a:solidFill>
                  <a:schemeClr val="tx1"/>
                </a:solidFill>
                <a:latin typeface="Times New Roman" panose="02020603050405020304" pitchFamily="18" charset="0"/>
                <a:cs typeface="Times New Roman" panose="02020603050405020304" pitchFamily="18" charset="0"/>
              </a:rPr>
              <a:t>9,700 km (6,000 mile) </a:t>
            </a:r>
            <a:r>
              <a:rPr lang="en-US" sz="1400" dirty="0">
                <a:solidFill>
                  <a:schemeClr val="tx1"/>
                </a:solidFill>
                <a:latin typeface="Times New Roman" panose="02020603050405020304" pitchFamily="18" charset="0"/>
                <a:cs typeface="Times New Roman" panose="02020603050405020304" pitchFamily="18" charset="0"/>
              </a:rPr>
              <a:t>range (the Boeing 2707 had a </a:t>
            </a:r>
            <a:r>
              <a:rPr lang="en-US" sz="1400" dirty="0" smtClean="0">
                <a:solidFill>
                  <a:schemeClr val="tx1"/>
                </a:solidFill>
                <a:latin typeface="Times New Roman" panose="02020603050405020304" pitchFamily="18" charset="0"/>
                <a:cs typeface="Times New Roman" panose="02020603050405020304" pitchFamily="18" charset="0"/>
              </a:rPr>
              <a:t>stated range </a:t>
            </a:r>
            <a:r>
              <a:rPr lang="en-US" sz="1400" dirty="0">
                <a:solidFill>
                  <a:schemeClr val="tx1"/>
                </a:solidFill>
                <a:latin typeface="Times New Roman" panose="02020603050405020304" pitchFamily="18" charset="0"/>
                <a:cs typeface="Times New Roman" panose="02020603050405020304" pitchFamily="18" charset="0"/>
              </a:rPr>
              <a:t>of only </a:t>
            </a:r>
            <a:r>
              <a:rPr lang="en-US" sz="1400" dirty="0" smtClean="0">
                <a:solidFill>
                  <a:schemeClr val="tx1"/>
                </a:solidFill>
                <a:latin typeface="Times New Roman" panose="02020603050405020304" pitchFamily="18" charset="0"/>
                <a:cs typeface="Times New Roman" panose="02020603050405020304" pitchFamily="18" charset="0"/>
              </a:rPr>
              <a:t>7,900 km </a:t>
            </a:r>
            <a:r>
              <a:rPr lang="en-US" sz="1400" dirty="0">
                <a:solidFill>
                  <a:schemeClr val="tx1"/>
                </a:solidFill>
                <a:latin typeface="Times New Roman" panose="02020603050405020304" pitchFamily="18" charset="0"/>
                <a:cs typeface="Times New Roman" panose="02020603050405020304" pitchFamily="18" charset="0"/>
              </a:rPr>
              <a:t>with 275 passengers)</a:t>
            </a:r>
          </a:p>
          <a:p>
            <a:pPr lvl="1"/>
            <a:r>
              <a:rPr lang="en-US" sz="1400" dirty="0" smtClean="0">
                <a:solidFill>
                  <a:schemeClr val="tx1"/>
                </a:solidFill>
                <a:latin typeface="Times New Roman" panose="02020603050405020304" pitchFamily="18" charset="0"/>
                <a:cs typeface="Times New Roman" panose="02020603050405020304" pitchFamily="18" charset="0"/>
              </a:rPr>
              <a:t>Target </a:t>
            </a:r>
            <a:r>
              <a:rPr lang="en-US" sz="1400" dirty="0">
                <a:solidFill>
                  <a:schemeClr val="tx1"/>
                </a:solidFill>
                <a:latin typeface="Times New Roman" panose="02020603050405020304" pitchFamily="18" charset="0"/>
                <a:cs typeface="Times New Roman" panose="02020603050405020304" pitchFamily="18" charset="0"/>
              </a:rPr>
              <a:t>average velocity of Mach </a:t>
            </a:r>
            <a:r>
              <a:rPr lang="en-US" sz="1400" dirty="0" smtClean="0">
                <a:solidFill>
                  <a:schemeClr val="tx1"/>
                </a:solidFill>
                <a:latin typeface="Times New Roman" panose="02020603050405020304" pitchFamily="18" charset="0"/>
                <a:cs typeface="Times New Roman" panose="02020603050405020304" pitchFamily="18" charset="0"/>
              </a:rPr>
              <a:t>4.5 (the Boeing 2707 had maximum speed of  Mach 2.7)</a:t>
            </a:r>
            <a:endParaRPr lang="en-US" sz="1400" dirty="0">
              <a:solidFill>
                <a:schemeClr val="tx1"/>
              </a:solidFill>
              <a:latin typeface="Times New Roman" panose="02020603050405020304" pitchFamily="18" charset="0"/>
              <a:cs typeface="Times New Roman" panose="02020603050405020304" pitchFamily="18" charset="0"/>
            </a:endParaRPr>
          </a:p>
          <a:p>
            <a:pPr lvl="0"/>
            <a:r>
              <a:rPr lang="en-US" sz="1600" b="1" dirty="0" smtClean="0">
                <a:solidFill>
                  <a:schemeClr val="tx1"/>
                </a:solidFill>
                <a:latin typeface="Times New Roman" panose="02020603050405020304" pitchFamily="18" charset="0"/>
                <a:cs typeface="Times New Roman" panose="02020603050405020304" pitchFamily="18" charset="0"/>
              </a:rPr>
              <a:t>Expected </a:t>
            </a:r>
            <a:r>
              <a:rPr lang="en-US" sz="1600" b="1" dirty="0">
                <a:solidFill>
                  <a:schemeClr val="tx1"/>
                </a:solidFill>
                <a:latin typeface="Times New Roman" panose="02020603050405020304" pitchFamily="18" charset="0"/>
                <a:cs typeface="Times New Roman" panose="02020603050405020304" pitchFamily="18" charset="0"/>
              </a:rPr>
              <a:t>Revenue </a:t>
            </a:r>
            <a:r>
              <a:rPr lang="en-US" sz="1600" b="1" dirty="0" smtClean="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flight</a:t>
            </a:r>
            <a:r>
              <a:rPr lang="en-US" sz="1600" dirty="0">
                <a:solidFill>
                  <a:schemeClr val="tx1"/>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$400,000 </a:t>
            </a:r>
            <a:r>
              <a:rPr lang="en-US" sz="1600" dirty="0">
                <a:solidFill>
                  <a:schemeClr val="tx1"/>
                </a:solidFill>
                <a:latin typeface="Times New Roman" panose="02020603050405020304" pitchFamily="18" charset="0"/>
                <a:cs typeface="Times New Roman" panose="02020603050405020304" pitchFamily="18" charset="0"/>
              </a:rPr>
              <a:t>(300 </a:t>
            </a:r>
            <a:r>
              <a:rPr lang="en-US" sz="1600" dirty="0" smtClean="0">
                <a:solidFill>
                  <a:schemeClr val="tx1"/>
                </a:solidFill>
                <a:latin typeface="Times New Roman" panose="02020603050405020304" pitchFamily="18" charset="0"/>
                <a:cs typeface="Times New Roman" panose="02020603050405020304" pitchFamily="18" charset="0"/>
              </a:rPr>
              <a:t>passengers </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1,333 </a:t>
            </a:r>
            <a:r>
              <a:rPr lang="en-US" sz="1600" dirty="0" err="1" smtClean="0">
                <a:solidFill>
                  <a:schemeClr val="tx1"/>
                </a:solidFill>
                <a:latin typeface="Times New Roman" panose="02020603050405020304" pitchFamily="18" charset="0"/>
                <a:cs typeface="Times New Roman" panose="02020603050405020304" pitchFamily="18" charset="0"/>
              </a:rPr>
              <a:t>ave</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ticket price one-way</a:t>
            </a:r>
            <a:r>
              <a:rPr lang="en-US" sz="1600" dirty="0" smtClean="0">
                <a:solidFill>
                  <a:schemeClr val="tx1"/>
                </a:solidFill>
                <a:latin typeface="Times New Roman" panose="02020603050405020304" pitchFamily="18" charset="0"/>
                <a:cs typeface="Times New Roman" panose="02020603050405020304" pitchFamily="18" charset="0"/>
              </a:rPr>
              <a:t>)</a:t>
            </a:r>
          </a:p>
          <a:p>
            <a:pPr lvl="1"/>
            <a:r>
              <a:rPr lang="en-US" sz="1400" dirty="0" smtClean="0">
                <a:solidFill>
                  <a:schemeClr val="tx1"/>
                </a:solidFill>
                <a:latin typeface="Times New Roman" panose="02020603050405020304" pitchFamily="18" charset="0"/>
                <a:cs typeface="Times New Roman" panose="02020603050405020304" pitchFamily="18" charset="0"/>
              </a:rPr>
              <a:t>Average ticket price of Qantas Flight 7 = $2,400 one-way for 13,800 km</a:t>
            </a:r>
          </a:p>
          <a:p>
            <a:pPr lvl="1"/>
            <a:r>
              <a:rPr lang="en-US" sz="1400" dirty="0" smtClean="0">
                <a:solidFill>
                  <a:schemeClr val="tx1"/>
                </a:solidFill>
                <a:latin typeface="Times New Roman" panose="02020603050405020304" pitchFamily="18" charset="0"/>
                <a:cs typeface="Times New Roman" panose="02020603050405020304" pitchFamily="18" charset="0"/>
              </a:rPr>
              <a:t>Estimate a 26% premium (higher ticket price) for traveling at Mach 4.5 vs sub-sonic.</a:t>
            </a:r>
            <a:endParaRPr lang="en-US" sz="3200" dirty="0">
              <a:solidFill>
                <a:schemeClr val="tx1"/>
              </a:solidFill>
              <a:latin typeface="Times New Roman" panose="02020603050405020304" pitchFamily="18" charset="0"/>
              <a:cs typeface="Times New Roman" panose="02020603050405020304" pitchFamily="18" charset="0"/>
            </a:endParaRPr>
          </a:p>
          <a:p>
            <a:pPr lvl="1"/>
            <a:r>
              <a:rPr lang="en-US" sz="1400" dirty="0">
                <a:solidFill>
                  <a:schemeClr val="tx1"/>
                </a:solidFill>
                <a:latin typeface="Times New Roman" panose="02020603050405020304" pitchFamily="18" charset="0"/>
                <a:cs typeface="Times New Roman" panose="02020603050405020304" pitchFamily="18" charset="0"/>
              </a:rPr>
              <a:t>6 </a:t>
            </a:r>
            <a:r>
              <a:rPr lang="en-US" sz="1400" dirty="0" smtClean="0">
                <a:solidFill>
                  <a:schemeClr val="tx1"/>
                </a:solidFill>
                <a:latin typeface="Times New Roman" panose="02020603050405020304" pitchFamily="18" charset="0"/>
                <a:cs typeface="Times New Roman" panose="02020603050405020304" pitchFamily="18" charset="0"/>
              </a:rPr>
              <a:t>flights/16 </a:t>
            </a:r>
            <a:r>
              <a:rPr lang="en-US" sz="1400" dirty="0">
                <a:solidFill>
                  <a:schemeClr val="tx1"/>
                </a:solidFill>
                <a:latin typeface="Times New Roman" panose="02020603050405020304" pitchFamily="18" charset="0"/>
                <a:cs typeface="Times New Roman" panose="02020603050405020304" pitchFamily="18" charset="0"/>
              </a:rPr>
              <a:t>hour work day = </a:t>
            </a:r>
            <a:r>
              <a:rPr lang="en-US" sz="1400" b="1" dirty="0">
                <a:solidFill>
                  <a:srgbClr val="FF0000"/>
                </a:solidFill>
                <a:latin typeface="Times New Roman" panose="02020603050405020304" pitchFamily="18" charset="0"/>
                <a:cs typeface="Times New Roman" panose="02020603050405020304" pitchFamily="18" charset="0"/>
              </a:rPr>
              <a:t>$2.4M revenue </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work-day </a:t>
            </a:r>
            <a:r>
              <a:rPr lang="en-US" sz="1400" dirty="0">
                <a:solidFill>
                  <a:schemeClr val="tx1"/>
                </a:solidFill>
                <a:latin typeface="Times New Roman" panose="02020603050405020304" pitchFamily="18" charset="0"/>
                <a:cs typeface="Times New Roman" panose="02020603050405020304" pitchFamily="18" charset="0"/>
              </a:rPr>
              <a:t>vs $</a:t>
            </a:r>
            <a:r>
              <a:rPr lang="en-US" sz="1400" dirty="0" smtClean="0">
                <a:solidFill>
                  <a:schemeClr val="tx1"/>
                </a:solidFill>
                <a:latin typeface="Times New Roman" panose="02020603050405020304" pitchFamily="18" charset="0"/>
                <a:cs typeface="Times New Roman" panose="02020603050405020304" pitchFamily="18" charset="0"/>
              </a:rPr>
              <a:t>2,324,600 </a:t>
            </a:r>
            <a:r>
              <a:rPr lang="en-US" sz="1400" dirty="0">
                <a:solidFill>
                  <a:schemeClr val="tx1"/>
                </a:solidFill>
                <a:latin typeface="Times New Roman" panose="02020603050405020304" pitchFamily="18" charset="0"/>
                <a:cs typeface="Times New Roman" panose="02020603050405020304" pitchFamily="18" charset="0"/>
              </a:rPr>
              <a:t>for Qantas Flight 7</a:t>
            </a:r>
            <a:endParaRPr lang="en-US" sz="4400" dirty="0">
              <a:solidFill>
                <a:schemeClr val="tx1"/>
              </a:solidFill>
              <a:latin typeface="Times New Roman" panose="02020603050405020304" pitchFamily="18" charset="0"/>
              <a:cs typeface="Times New Roman" panose="02020603050405020304" pitchFamily="18" charset="0"/>
            </a:endParaRPr>
          </a:p>
          <a:p>
            <a:pPr lvl="0"/>
            <a:r>
              <a:rPr lang="en-US" sz="1600" b="1" dirty="0" smtClean="0">
                <a:solidFill>
                  <a:schemeClr val="tx1"/>
                </a:solidFill>
                <a:latin typeface="Times New Roman" panose="02020603050405020304" pitchFamily="18" charset="0"/>
                <a:cs typeface="Times New Roman" panose="02020603050405020304" pitchFamily="18" charset="0"/>
              </a:rPr>
              <a:t>Flight Profile</a:t>
            </a:r>
            <a:r>
              <a:rPr lang="en-US" sz="1600" dirty="0" smtClean="0">
                <a:solidFill>
                  <a:schemeClr val="tx1"/>
                </a:solidFill>
                <a:latin typeface="Times New Roman" panose="02020603050405020304" pitchFamily="18" charset="0"/>
                <a:cs typeface="Times New Roman" panose="02020603050405020304" pitchFamily="18" charset="0"/>
              </a:rPr>
              <a:t>: Obtain </a:t>
            </a:r>
            <a:r>
              <a:rPr lang="en-US" sz="1600" dirty="0">
                <a:solidFill>
                  <a:schemeClr val="tx1"/>
                </a:solidFill>
                <a:latin typeface="Times New Roman" panose="02020603050405020304" pitchFamily="18" charset="0"/>
                <a:cs typeface="Times New Roman" panose="02020603050405020304" pitchFamily="18" charset="0"/>
              </a:rPr>
              <a:t>very high altitude &amp; high Mach then glides as far as </a:t>
            </a:r>
            <a:r>
              <a:rPr lang="en-US" sz="1600" dirty="0" smtClean="0">
                <a:solidFill>
                  <a:schemeClr val="tx1"/>
                </a:solidFill>
                <a:latin typeface="Times New Roman" panose="02020603050405020304" pitchFamily="18" charset="0"/>
                <a:cs typeface="Times New Roman" panose="02020603050405020304" pitchFamily="18" charset="0"/>
              </a:rPr>
              <a:t>possible </a:t>
            </a:r>
            <a:r>
              <a:rPr lang="en-US" sz="1600" dirty="0">
                <a:solidFill>
                  <a:schemeClr val="tx1"/>
                </a:solidFill>
                <a:latin typeface="Times New Roman" panose="02020603050405020304" pitchFamily="18" charset="0"/>
                <a:cs typeface="Times New Roman" panose="02020603050405020304" pitchFamily="18" charset="0"/>
              </a:rPr>
              <a:t>OR </a:t>
            </a:r>
            <a:r>
              <a:rPr lang="en-US" sz="1600" dirty="0" smtClean="0">
                <a:solidFill>
                  <a:schemeClr val="tx1"/>
                </a:solidFill>
                <a:latin typeface="Times New Roman" panose="02020603050405020304" pitchFamily="18" charset="0"/>
                <a:cs typeface="Times New Roman" panose="02020603050405020304" pitchFamily="18" charset="0"/>
              </a:rPr>
              <a:t>cruise @ </a:t>
            </a:r>
            <a:r>
              <a:rPr lang="en-US" sz="1600" dirty="0">
                <a:solidFill>
                  <a:schemeClr val="tx1"/>
                </a:solidFill>
                <a:latin typeface="Times New Roman" panose="02020603050405020304" pitchFamily="18" charset="0"/>
                <a:cs typeface="Times New Roman" panose="02020603050405020304" pitchFamily="18" charset="0"/>
              </a:rPr>
              <a:t>Mach 5</a:t>
            </a:r>
            <a:endParaRPr lang="en-US" sz="28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Maximum development cost of $15B</a:t>
            </a:r>
            <a:endParaRPr lang="en-US" sz="2800" dirty="0">
              <a:solidFill>
                <a:schemeClr val="tx1"/>
              </a:solidFill>
              <a:latin typeface="Times New Roman" panose="02020603050405020304" pitchFamily="18" charset="0"/>
              <a:cs typeface="Times New Roman" panose="02020603050405020304" pitchFamily="18" charset="0"/>
            </a:endParaRPr>
          </a:p>
          <a:p>
            <a:pPr lvl="0"/>
            <a:r>
              <a:rPr lang="en-US" sz="1600" dirty="0" smtClean="0">
                <a:solidFill>
                  <a:schemeClr val="tx1"/>
                </a:solidFill>
                <a:latin typeface="Times New Roman" panose="02020603050405020304" pitchFamily="18" charset="0"/>
                <a:cs typeface="Times New Roman" panose="02020603050405020304" pitchFamily="18" charset="0"/>
              </a:rPr>
              <a:t>Minimum </a:t>
            </a:r>
            <a:r>
              <a:rPr lang="en-US" sz="1600" b="1" dirty="0">
                <a:solidFill>
                  <a:schemeClr val="tx1"/>
                </a:solidFill>
                <a:latin typeface="Times New Roman" panose="02020603050405020304" pitchFamily="18" charset="0"/>
                <a:cs typeface="Times New Roman" panose="02020603050405020304" pitchFamily="18" charset="0"/>
              </a:rPr>
              <a:t>fleet size </a:t>
            </a:r>
            <a:r>
              <a:rPr lang="en-US" sz="1600" dirty="0">
                <a:solidFill>
                  <a:schemeClr val="tx1"/>
                </a:solidFill>
                <a:latin typeface="Times New Roman" panose="02020603050405020304" pitchFamily="18" charset="0"/>
                <a:cs typeface="Times New Roman" panose="02020603050405020304" pitchFamily="18" charset="0"/>
              </a:rPr>
              <a:t>of 75 </a:t>
            </a:r>
            <a:r>
              <a:rPr lang="en-US" sz="1600" dirty="0" smtClean="0">
                <a:solidFill>
                  <a:schemeClr val="tx1"/>
                </a:solidFill>
                <a:latin typeface="Times New Roman" panose="02020603050405020304" pitchFamily="18" charset="0"/>
                <a:cs typeface="Times New Roman" panose="02020603050405020304" pitchFamily="18" charset="0"/>
              </a:rPr>
              <a:t>aircraft ($200M development cost/vehicle); target fleet size of 1,000 ($15M/v)</a:t>
            </a:r>
            <a:endParaRPr lang="en-US" sz="2800" dirty="0">
              <a:solidFill>
                <a:schemeClr val="tx1"/>
              </a:solidFill>
              <a:latin typeface="Times New Roman" panose="02020603050405020304" pitchFamily="18" charset="0"/>
              <a:cs typeface="Times New Roman" panose="02020603050405020304" pitchFamily="18" charset="0"/>
            </a:endParaRPr>
          </a:p>
          <a:p>
            <a:pPr lvl="0"/>
            <a:r>
              <a:rPr lang="en-US" sz="1600" dirty="0" smtClean="0">
                <a:solidFill>
                  <a:schemeClr val="tx1"/>
                </a:solidFill>
                <a:latin typeface="Times New Roman" panose="02020603050405020304" pitchFamily="18" charset="0"/>
                <a:cs typeface="Times New Roman" panose="02020603050405020304" pitchFamily="18" charset="0"/>
              </a:rPr>
              <a:t>Be </a:t>
            </a:r>
            <a:r>
              <a:rPr lang="en-US" sz="1600" dirty="0">
                <a:solidFill>
                  <a:schemeClr val="tx1"/>
                </a:solidFill>
                <a:latin typeface="Times New Roman" panose="02020603050405020304" pitchFamily="18" charset="0"/>
                <a:cs typeface="Times New Roman" panose="02020603050405020304" pitchFamily="18" charset="0"/>
              </a:rPr>
              <a:t>easily modified to launch upper rocket stages </a:t>
            </a:r>
            <a:r>
              <a:rPr lang="en-US" sz="1600" dirty="0" smtClean="0">
                <a:solidFill>
                  <a:schemeClr val="tx1"/>
                </a:solidFill>
                <a:latin typeface="Times New Roman" panose="02020603050405020304" pitchFamily="18" charset="0"/>
                <a:cs typeface="Times New Roman" panose="02020603050405020304" pitchFamily="18" charset="0"/>
              </a:rPr>
              <a:t>or </a:t>
            </a:r>
            <a:r>
              <a:rPr lang="en-US" sz="1600" dirty="0">
                <a:solidFill>
                  <a:schemeClr val="tx1"/>
                </a:solidFill>
                <a:latin typeface="Times New Roman" panose="02020603050405020304" pitchFamily="18" charset="0"/>
                <a:cs typeface="Times New Roman" panose="02020603050405020304" pitchFamily="18" charset="0"/>
              </a:rPr>
              <a:t>fly passengers </a:t>
            </a:r>
            <a:r>
              <a:rPr lang="en-US" sz="1600" b="1" u="sng" dirty="0">
                <a:solidFill>
                  <a:schemeClr val="tx1"/>
                </a:solidFill>
                <a:latin typeface="Times New Roman" panose="02020603050405020304" pitchFamily="18" charset="0"/>
                <a:cs typeface="Times New Roman" panose="02020603050405020304" pitchFamily="18" charset="0"/>
              </a:rPr>
              <a:t>on same day</a:t>
            </a:r>
            <a:endParaRPr lang="en-US" sz="2800" dirty="0">
              <a:solidFill>
                <a:schemeClr val="tx1"/>
              </a:solidFill>
              <a:latin typeface="Times New Roman" panose="02020603050405020304" pitchFamily="18" charset="0"/>
              <a:cs typeface="Times New Roman" panose="02020603050405020304" pitchFamily="18" charset="0"/>
            </a:endParaRPr>
          </a:p>
          <a:p>
            <a:pPr lvl="0"/>
            <a:r>
              <a:rPr lang="en-US" sz="1600" b="1" dirty="0" smtClean="0">
                <a:solidFill>
                  <a:schemeClr val="tx1"/>
                </a:solidFill>
                <a:latin typeface="Times New Roman" panose="02020603050405020304" pitchFamily="18" charset="0"/>
                <a:cs typeface="Times New Roman" panose="02020603050405020304" pitchFamily="18" charset="0"/>
              </a:rPr>
              <a:t>ETO Useful Payload Target </a:t>
            </a:r>
            <a:r>
              <a:rPr lang="en-US" sz="1600" dirty="0" smtClean="0">
                <a:solidFill>
                  <a:schemeClr val="tx1"/>
                </a:solidFill>
                <a:latin typeface="Times New Roman" panose="02020603050405020304" pitchFamily="18" charset="0"/>
                <a:cs typeface="Times New Roman" panose="02020603050405020304" pitchFamily="18" charset="0"/>
              </a:rPr>
              <a:t>20,000 </a:t>
            </a:r>
            <a:r>
              <a:rPr lang="en-US" sz="1600" dirty="0" err="1">
                <a:solidFill>
                  <a:schemeClr val="tx1"/>
                </a:solidFill>
                <a:latin typeface="Times New Roman" panose="02020603050405020304" pitchFamily="18" charset="0"/>
                <a:cs typeface="Times New Roman" panose="02020603050405020304" pitchFamily="18" charset="0"/>
              </a:rPr>
              <a:t>lb</a:t>
            </a:r>
            <a:r>
              <a:rPr lang="en-US" sz="1600" dirty="0">
                <a:solidFill>
                  <a:schemeClr val="tx1"/>
                </a:solidFill>
                <a:latin typeface="Times New Roman" panose="02020603050405020304" pitchFamily="18" charset="0"/>
                <a:cs typeface="Times New Roman" panose="02020603050405020304" pitchFamily="18" charset="0"/>
              </a:rPr>
              <a:t> (10 tons) </a:t>
            </a:r>
            <a:r>
              <a:rPr lang="en-US" sz="1600" dirty="0" smtClean="0">
                <a:solidFill>
                  <a:schemeClr val="tx1"/>
                </a:solidFill>
                <a:latin typeface="Times New Roman" panose="02020603050405020304" pitchFamily="18" charset="0"/>
                <a:cs typeface="Times New Roman" panose="02020603050405020304" pitchFamily="18" charset="0"/>
              </a:rPr>
              <a:t>if </a:t>
            </a:r>
            <a:r>
              <a:rPr lang="en-US" sz="1600" dirty="0">
                <a:solidFill>
                  <a:schemeClr val="tx1"/>
                </a:solidFill>
                <a:latin typeface="Times New Roman" panose="02020603050405020304" pitchFamily="18" charset="0"/>
                <a:cs typeface="Times New Roman" panose="02020603050405020304" pitchFamily="18" charset="0"/>
              </a:rPr>
              <a:t>flown due east from </a:t>
            </a:r>
            <a:r>
              <a:rPr lang="en-US" sz="1600" dirty="0" smtClean="0">
                <a:solidFill>
                  <a:schemeClr val="tx1"/>
                </a:solidFill>
                <a:latin typeface="Times New Roman" panose="02020603050405020304" pitchFamily="18" charset="0"/>
                <a:cs typeface="Times New Roman" panose="02020603050405020304" pitchFamily="18" charset="0"/>
              </a:rPr>
              <a:t>NASA-KSC </a:t>
            </a:r>
            <a:r>
              <a:rPr lang="en-US" sz="1600" dirty="0">
                <a:solidFill>
                  <a:schemeClr val="tx1"/>
                </a:solidFill>
                <a:latin typeface="Times New Roman" panose="02020603050405020304" pitchFamily="18" charset="0"/>
                <a:cs typeface="Times New Roman" panose="02020603050405020304" pitchFamily="18" charset="0"/>
              </a:rPr>
              <a:t>into </a:t>
            </a:r>
            <a:r>
              <a:rPr lang="en-US" sz="1600" dirty="0" smtClean="0">
                <a:solidFill>
                  <a:schemeClr val="tx1"/>
                </a:solidFill>
                <a:latin typeface="Times New Roman" panose="02020603050405020304" pitchFamily="18" charset="0"/>
                <a:cs typeface="Times New Roman" panose="02020603050405020304" pitchFamily="18" charset="0"/>
              </a:rPr>
              <a:t>100 </a:t>
            </a:r>
            <a:r>
              <a:rPr lang="en-US" sz="1600" dirty="0">
                <a:solidFill>
                  <a:schemeClr val="tx1"/>
                </a:solidFill>
                <a:latin typeface="Times New Roman" panose="02020603050405020304" pitchFamily="18" charset="0"/>
                <a:cs typeface="Times New Roman" panose="02020603050405020304" pitchFamily="18" charset="0"/>
              </a:rPr>
              <a:t>mile circular </a:t>
            </a:r>
            <a:r>
              <a:rPr lang="en-US" sz="1600" dirty="0" smtClean="0">
                <a:solidFill>
                  <a:schemeClr val="tx1"/>
                </a:solidFill>
                <a:latin typeface="Times New Roman" panose="02020603050405020304" pitchFamily="18" charset="0"/>
                <a:cs typeface="Times New Roman" panose="02020603050405020304" pitchFamily="18" charset="0"/>
              </a:rPr>
              <a:t>orbit</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345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800" b="1" dirty="0" smtClean="0"/>
              <a:t>To achieve these goals</a:t>
            </a:r>
            <a:endParaRPr lang="en-US" sz="4800" b="1" dirty="0"/>
          </a:p>
        </p:txBody>
      </p:sp>
      <p:sp>
        <p:nvSpPr>
          <p:cNvPr id="3" name="Content Placeholder 2"/>
          <p:cNvSpPr>
            <a:spLocks noGrp="1"/>
          </p:cNvSpPr>
          <p:nvPr>
            <p:ph idx="1"/>
          </p:nvPr>
        </p:nvSpPr>
        <p:spPr>
          <a:xfrm>
            <a:off x="228600" y="914400"/>
            <a:ext cx="8458200" cy="5791200"/>
          </a:xfrm>
        </p:spPr>
        <p:txBody>
          <a:bodyPr>
            <a:noAutofit/>
          </a:bodyPr>
          <a:lstStyle/>
          <a:p>
            <a:pPr lvl="0"/>
            <a:r>
              <a:rPr lang="en-US" sz="2000" dirty="0">
                <a:solidFill>
                  <a:schemeClr val="tx1"/>
                </a:solidFill>
                <a:latin typeface="Times New Roman" panose="02020603050405020304" pitchFamily="18" charset="0"/>
                <a:cs typeface="Times New Roman" panose="02020603050405020304" pitchFamily="18" charset="0"/>
              </a:rPr>
              <a:t>The aircraft must be extremely adaptable by being able to convert from a passenger aircraft into an ETO air launcher and back into a passenger aircraft within one work shift</a:t>
            </a:r>
          </a:p>
          <a:p>
            <a:pPr lvl="0"/>
            <a:r>
              <a:rPr lang="en-US" sz="2000" dirty="0" smtClean="0">
                <a:solidFill>
                  <a:schemeClr val="tx1"/>
                </a:solidFill>
                <a:latin typeface="Times New Roman" panose="02020603050405020304" pitchFamily="18" charset="0"/>
                <a:cs typeface="Times New Roman" panose="02020603050405020304" pitchFamily="18" charset="0"/>
              </a:rPr>
              <a:t>No </a:t>
            </a:r>
            <a:r>
              <a:rPr lang="en-US" sz="2000" dirty="0">
                <a:solidFill>
                  <a:schemeClr val="tx1"/>
                </a:solidFill>
                <a:latin typeface="Times New Roman" panose="02020603050405020304" pitchFamily="18" charset="0"/>
                <a:cs typeface="Times New Roman" panose="02020603050405020304" pitchFamily="18" charset="0"/>
              </a:rPr>
              <a:t>horizontal </a:t>
            </a:r>
            <a:r>
              <a:rPr lang="en-US" sz="2000" dirty="0" smtClean="0">
                <a:solidFill>
                  <a:schemeClr val="tx1"/>
                </a:solidFill>
                <a:latin typeface="Times New Roman" panose="02020603050405020304" pitchFamily="18" charset="0"/>
                <a:cs typeface="Times New Roman" panose="02020603050405020304" pitchFamily="18" charset="0"/>
              </a:rPr>
              <a:t>stabilizer (to provide longer platform)</a:t>
            </a:r>
            <a:endParaRPr lang="en-US" sz="2000" dirty="0">
              <a:solidFill>
                <a:schemeClr val="tx1"/>
              </a:solidFill>
              <a:latin typeface="Times New Roman" panose="02020603050405020304" pitchFamily="18" charset="0"/>
              <a:cs typeface="Times New Roman" panose="02020603050405020304" pitchFamily="18" charset="0"/>
            </a:endParaRPr>
          </a:p>
          <a:p>
            <a:pPr lvl="0"/>
            <a:r>
              <a:rPr lang="en-US" sz="2000" dirty="0" smtClean="0">
                <a:solidFill>
                  <a:schemeClr val="tx1"/>
                </a:solidFill>
                <a:latin typeface="Times New Roman" panose="02020603050405020304" pitchFamily="18" charset="0"/>
                <a:cs typeface="Times New Roman" panose="02020603050405020304" pitchFamily="18" charset="0"/>
              </a:rPr>
              <a:t>Retractable </a:t>
            </a:r>
            <a:r>
              <a:rPr lang="en-US" sz="2000" dirty="0">
                <a:solidFill>
                  <a:schemeClr val="tx1"/>
                </a:solidFill>
                <a:latin typeface="Times New Roman" panose="02020603050405020304" pitchFamily="18" charset="0"/>
                <a:cs typeface="Times New Roman" panose="02020603050405020304" pitchFamily="18" charset="0"/>
              </a:rPr>
              <a:t>forward canards </a:t>
            </a:r>
            <a:r>
              <a:rPr lang="en-US" sz="2000" dirty="0" smtClean="0">
                <a:solidFill>
                  <a:schemeClr val="tx1"/>
                </a:solidFill>
                <a:latin typeface="Times New Roman" panose="02020603050405020304" pitchFamily="18" charset="0"/>
                <a:cs typeface="Times New Roman" panose="02020603050405020304" pitchFamily="18" charset="0"/>
              </a:rPr>
              <a:t>(to land at slower speeds)</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No retractable wings (to reduce cost and complexity)</a:t>
            </a:r>
          </a:p>
          <a:p>
            <a:pPr lvl="0"/>
            <a:r>
              <a:rPr lang="en-US" sz="2000" dirty="0" smtClean="0">
                <a:solidFill>
                  <a:schemeClr val="tx1"/>
                </a:solidFill>
                <a:latin typeface="Times New Roman" panose="02020603050405020304" pitchFamily="18" charset="0"/>
                <a:cs typeface="Times New Roman" panose="02020603050405020304" pitchFamily="18" charset="0"/>
              </a:rPr>
              <a:t>Airplane </a:t>
            </a:r>
            <a:r>
              <a:rPr lang="en-US" sz="2000" dirty="0">
                <a:solidFill>
                  <a:schemeClr val="tx1"/>
                </a:solidFill>
                <a:latin typeface="Times New Roman" panose="02020603050405020304" pitchFamily="18" charset="0"/>
                <a:cs typeface="Times New Roman" panose="02020603050405020304" pitchFamily="18" charset="0"/>
              </a:rPr>
              <a:t>wing should be designed to take advantage of compression lift, such as the wing design by the XB-70 Valkyrie.</a:t>
            </a:r>
          </a:p>
          <a:p>
            <a:pPr lvl="0"/>
            <a:r>
              <a:rPr lang="en-US" sz="2000" dirty="0">
                <a:solidFill>
                  <a:schemeClr val="tx1"/>
                </a:solidFill>
                <a:latin typeface="Times New Roman" panose="02020603050405020304" pitchFamily="18" charset="0"/>
                <a:cs typeface="Times New Roman" panose="02020603050405020304" pitchFamily="18" charset="0"/>
              </a:rPr>
              <a:t>A lift-to-drag ratio (L/D) that is at least 75% of the maximum theoretical </a:t>
            </a:r>
            <a:r>
              <a:rPr lang="en-US" sz="2000" dirty="0" smtClean="0">
                <a:solidFill>
                  <a:schemeClr val="tx1"/>
                </a:solidFill>
                <a:latin typeface="Times New Roman" panose="02020603050405020304" pitchFamily="18" charset="0"/>
                <a:cs typeface="Times New Roman" panose="02020603050405020304" pitchFamily="18" charset="0"/>
              </a:rPr>
              <a:t>L/D</a:t>
            </a:r>
          </a:p>
          <a:p>
            <a:r>
              <a:rPr lang="en-US" sz="2000" dirty="0" smtClean="0">
                <a:solidFill>
                  <a:schemeClr val="tx1"/>
                </a:solidFill>
                <a:latin typeface="Times New Roman" panose="02020603050405020304" pitchFamily="18" charset="0"/>
                <a:cs typeface="Times New Roman" panose="02020603050405020304" pitchFamily="18" charset="0"/>
              </a:rPr>
              <a:t>Prefer the simpler air </a:t>
            </a:r>
            <a:r>
              <a:rPr lang="en-US" sz="2000" dirty="0">
                <a:solidFill>
                  <a:schemeClr val="tx1"/>
                </a:solidFill>
                <a:latin typeface="Times New Roman" panose="02020603050405020304" pitchFamily="18" charset="0"/>
                <a:cs typeface="Times New Roman" panose="02020603050405020304" pitchFamily="18" charset="0"/>
              </a:rPr>
              <a:t>inlet technique of the </a:t>
            </a:r>
            <a:r>
              <a:rPr lang="en-US" sz="2000" dirty="0" smtClean="0">
                <a:solidFill>
                  <a:schemeClr val="tx1"/>
                </a:solidFill>
                <a:latin typeface="Times New Roman" panose="02020603050405020304" pitchFamily="18" charset="0"/>
                <a:cs typeface="Times New Roman" panose="02020603050405020304" pitchFamily="18" charset="0"/>
              </a:rPr>
              <a:t>Olympus 593 versus </a:t>
            </a:r>
            <a:r>
              <a:rPr lang="en-US" sz="2000" dirty="0">
                <a:solidFill>
                  <a:schemeClr val="tx1"/>
                </a:solidFill>
                <a:latin typeface="Times New Roman" panose="02020603050405020304" pitchFamily="18" charset="0"/>
                <a:cs typeface="Times New Roman" panose="02020603050405020304" pitchFamily="18" charset="0"/>
              </a:rPr>
              <a:t>the </a:t>
            </a:r>
            <a:r>
              <a:rPr lang="en-US" sz="2000" dirty="0" smtClean="0">
                <a:solidFill>
                  <a:schemeClr val="tx1"/>
                </a:solidFill>
                <a:latin typeface="Times New Roman" panose="02020603050405020304" pitchFamily="18" charset="0"/>
                <a:cs typeface="Times New Roman" panose="02020603050405020304" pitchFamily="18" charset="0"/>
              </a:rPr>
              <a:t>J-58</a:t>
            </a:r>
          </a:p>
          <a:p>
            <a:pPr lvl="1"/>
            <a:r>
              <a:rPr lang="en-US" sz="1800" dirty="0" smtClean="0">
                <a:solidFill>
                  <a:schemeClr val="tx1"/>
                </a:solidFill>
                <a:latin typeface="Times New Roman" panose="02020603050405020304" pitchFamily="18" charset="0"/>
                <a:cs typeface="Times New Roman" panose="02020603050405020304" pitchFamily="18" charset="0"/>
              </a:rPr>
              <a:t>But both engines based on designs that are over 50 years old!</a:t>
            </a:r>
            <a:endParaRPr lang="en-US" sz="1800" dirty="0">
              <a:solidFill>
                <a:schemeClr val="tx1"/>
              </a:solidFill>
              <a:latin typeface="Times New Roman" panose="02020603050405020304" pitchFamily="18" charset="0"/>
              <a:cs typeface="Times New Roman" panose="02020603050405020304" pitchFamily="18" charset="0"/>
            </a:endParaRPr>
          </a:p>
          <a:p>
            <a:pPr lvl="0"/>
            <a:r>
              <a:rPr lang="en-US" sz="2000" dirty="0" smtClean="0">
                <a:solidFill>
                  <a:schemeClr val="tx1"/>
                </a:solidFill>
                <a:latin typeface="Times New Roman" panose="02020603050405020304" pitchFamily="18" charset="0"/>
                <a:cs typeface="Times New Roman" panose="02020603050405020304" pitchFamily="18" charset="0"/>
              </a:rPr>
              <a:t>Use four to six J-58 engines (or modern equivalent)</a:t>
            </a:r>
            <a:endParaRPr lang="en-US" sz="2000" dirty="0">
              <a:solidFill>
                <a:schemeClr val="tx1"/>
              </a:solidFill>
              <a:latin typeface="Times New Roman" panose="02020603050405020304" pitchFamily="18" charset="0"/>
              <a:cs typeface="Times New Roman" panose="02020603050405020304" pitchFamily="18" charset="0"/>
            </a:endParaRPr>
          </a:p>
          <a:p>
            <a:pPr lvl="0"/>
            <a:r>
              <a:rPr lang="en-US" sz="2000" dirty="0">
                <a:solidFill>
                  <a:schemeClr val="tx1"/>
                </a:solidFill>
                <a:latin typeface="Times New Roman" panose="02020603050405020304" pitchFamily="18" charset="0"/>
                <a:cs typeface="Times New Roman" panose="02020603050405020304" pitchFamily="18" charset="0"/>
              </a:rPr>
              <a:t>Use </a:t>
            </a:r>
            <a:r>
              <a:rPr lang="en-US" sz="2000" dirty="0" smtClean="0">
                <a:solidFill>
                  <a:schemeClr val="tx1"/>
                </a:solidFill>
                <a:latin typeface="Times New Roman" panose="02020603050405020304" pitchFamily="18" charset="0"/>
                <a:cs typeface="Times New Roman" panose="02020603050405020304" pitchFamily="18" charset="0"/>
              </a:rPr>
              <a:t>expander cycle, linear </a:t>
            </a:r>
            <a:r>
              <a:rPr lang="en-US" sz="2000" dirty="0" err="1" smtClean="0">
                <a:solidFill>
                  <a:schemeClr val="tx1"/>
                </a:solidFill>
                <a:latin typeface="Times New Roman" panose="02020603050405020304" pitchFamily="18" charset="0"/>
                <a:cs typeface="Times New Roman" panose="02020603050405020304" pitchFamily="18" charset="0"/>
              </a:rPr>
              <a:t>aerospike</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engines on each wing with multiple combustion chambers for each </a:t>
            </a:r>
            <a:r>
              <a:rPr lang="en-US" sz="2000" dirty="0" smtClean="0">
                <a:solidFill>
                  <a:schemeClr val="tx1"/>
                </a:solidFill>
                <a:latin typeface="Times New Roman" panose="02020603050405020304" pitchFamily="18" charset="0"/>
                <a:cs typeface="Times New Roman" panose="02020603050405020304" pitchFamily="18" charset="0"/>
              </a:rPr>
              <a:t>engine</a:t>
            </a:r>
          </a:p>
          <a:p>
            <a:pPr lvl="1"/>
            <a:r>
              <a:rPr lang="en-US" sz="1800" dirty="0" smtClean="0">
                <a:solidFill>
                  <a:schemeClr val="tx1"/>
                </a:solidFill>
                <a:latin typeface="Times New Roman" panose="02020603050405020304" pitchFamily="18" charset="0"/>
                <a:cs typeface="Times New Roman" panose="02020603050405020304" pitchFamily="18" charset="0"/>
              </a:rPr>
              <a:t>If placed inside six J-58 engines, </a:t>
            </a:r>
            <a:r>
              <a:rPr lang="en-US" sz="1800" dirty="0" err="1" smtClean="0">
                <a:solidFill>
                  <a:schemeClr val="tx1"/>
                </a:solidFill>
                <a:latin typeface="Times New Roman" panose="02020603050405020304" pitchFamily="18" charset="0"/>
                <a:cs typeface="Times New Roman" panose="02020603050405020304" pitchFamily="18" charset="0"/>
              </a:rPr>
              <a:t>aerospike</a:t>
            </a:r>
            <a:r>
              <a:rPr lang="en-US" sz="1800" dirty="0" smtClean="0">
                <a:solidFill>
                  <a:schemeClr val="tx1"/>
                </a:solidFill>
                <a:latin typeface="Times New Roman" panose="02020603050405020304" pitchFamily="18" charset="0"/>
                <a:cs typeface="Times New Roman" panose="02020603050405020304" pitchFamily="18" charset="0"/>
              </a:rPr>
              <a:t> engines would need to produce 250 </a:t>
            </a:r>
            <a:r>
              <a:rPr lang="en-US" sz="1800" dirty="0" err="1" smtClean="0">
                <a:solidFill>
                  <a:schemeClr val="tx1"/>
                </a:solidFill>
                <a:latin typeface="Times New Roman" panose="02020603050405020304" pitchFamily="18" charset="0"/>
                <a:cs typeface="Times New Roman" panose="02020603050405020304" pitchFamily="18" charset="0"/>
              </a:rPr>
              <a:t>klb</a:t>
            </a:r>
            <a:r>
              <a:rPr lang="en-US" sz="1800" dirty="0" smtClean="0">
                <a:solidFill>
                  <a:schemeClr val="tx1"/>
                </a:solidFill>
                <a:latin typeface="Times New Roman" panose="02020603050405020304" pitchFamily="18" charset="0"/>
                <a:cs typeface="Times New Roman" panose="02020603050405020304" pitchFamily="18" charset="0"/>
              </a:rPr>
              <a:t> thrust each, so expander cycle may not be possible</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635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r>
              <a:rPr lang="en-US" sz="2800" b="1" dirty="0"/>
              <a:t>Boeing 2707 in relation in size to common aircraft</a:t>
            </a:r>
          </a:p>
        </p:txBody>
      </p:sp>
      <p:pic>
        <p:nvPicPr>
          <p:cNvPr id="4" name="Content Placeholder 3" descr="http://3.bp.blogspot.com/-e1b8Yy0unoQ/Td0-X8-wlDI/AAAAAAAAB4M/q6OTLdncjxA/s1600/Boeing-SST-2707-300-TWA-web.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1913930"/>
            <a:ext cx="6629400" cy="4669434"/>
          </a:xfrm>
          <a:prstGeom prst="rect">
            <a:avLst/>
          </a:prstGeom>
          <a:noFill/>
          <a:ln>
            <a:noFill/>
          </a:ln>
        </p:spPr>
      </p:pic>
      <p:sp>
        <p:nvSpPr>
          <p:cNvPr id="3" name="TextBox 2"/>
          <p:cNvSpPr txBox="1"/>
          <p:nvPr/>
        </p:nvSpPr>
        <p:spPr>
          <a:xfrm>
            <a:off x="304800" y="990600"/>
            <a:ext cx="8610600" cy="923330"/>
          </a:xfrm>
          <a:prstGeom prst="rect">
            <a:avLst/>
          </a:prstGeom>
          <a:noFill/>
        </p:spPr>
        <p:txBody>
          <a:bodyPr wrap="square" rtlCol="0">
            <a:spAutoFit/>
          </a:bodyPr>
          <a:lstStyle/>
          <a:p>
            <a:r>
              <a:rPr lang="en-US" dirty="0" smtClean="0"/>
              <a:t>Aircraft is much larger than Boeing 787 even though they carry same # passengers because passengers sit 4 &amp; 5 abreast in the 2707, versus 9 abreast in 787.  How much extra problems would such a large aircraft cause at airports?</a:t>
            </a:r>
            <a:endParaRPr lang="en-US" dirty="0"/>
          </a:p>
        </p:txBody>
      </p:sp>
    </p:spTree>
    <p:extLst>
      <p:ext uri="{BB962C8B-B14F-4D97-AF65-F5344CB8AC3E}">
        <p14:creationId xmlns:p14="http://schemas.microsoft.com/office/powerpoint/2010/main" val="986436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3493</TotalTime>
  <Words>3004</Words>
  <Application>Microsoft Office PowerPoint</Application>
  <PresentationFormat>On-screen Show (4:3)</PresentationFormat>
  <Paragraphs>204</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Sub-Orbital Passenger Aircraft  for Space Launch Operations</vt:lpstr>
      <vt:lpstr>Concept &amp; Paper Series</vt:lpstr>
      <vt:lpstr>CONCEPT BENEFITS</vt:lpstr>
      <vt:lpstr>Summary</vt:lpstr>
      <vt:lpstr>Latest Findings</vt:lpstr>
      <vt:lpstr>Why Include Passenger Service</vt:lpstr>
      <vt:lpstr>Ground Rules and  What We are Trying to Accomplish</vt:lpstr>
      <vt:lpstr>To achieve these goals</vt:lpstr>
      <vt:lpstr>Boeing 2707 in relation in size to common aircraft</vt:lpstr>
      <vt:lpstr>Internal schematic of Concorde showing fuel tanks, engines, &amp; passenger chairs, etc </vt:lpstr>
      <vt:lpstr>1st Generation Fictitious Boeing 2707 sized aircraft with turbojet and LOX / Jet-A rocket engines </vt:lpstr>
      <vt:lpstr>Actual Boeing 2707 with six GE4 engines and no rocket engines</vt:lpstr>
      <vt:lpstr>2ndGeneration Fictitious Boeing 2707 sized aircraft w/ turbojet &amp; LOX-LH2 rocket engines</vt:lpstr>
      <vt:lpstr>Concorde w/four Olympus 593 – MK610 engines</vt:lpstr>
      <vt:lpstr>2nd Generation fictitious Boeing 2707 w/turbojet &amp; LH2/LOX engines as Air Launcher</vt:lpstr>
      <vt:lpstr>How do we quickly convert a Passenger Aircraft into a Freighter</vt:lpstr>
      <vt:lpstr>Compare the proposed system with the Andrews Space Peregrine reusable launch vehicle</vt:lpstr>
      <vt:lpstr>Skin Temperatures on Select Aircraft</vt:lpstr>
      <vt:lpstr>Strategic Military Advantages of civilian PTP-HSA with ETO capability:  Fleet of 1,000 aircraft</vt:lpstr>
      <vt:lpstr>Next Steps</vt:lpstr>
      <vt:lpstr>CONCLUSION</vt:lpstr>
      <vt:lpstr>Questions &amp; Comments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Sub-Orbital Passenger Aircraft  for Space Launch Operations</dc:title>
  <dc:creator>Doug Thorpe</dc:creator>
  <cp:keywords>PUBLIC/NONE, PUBLIC/NONE, PUBLIC / NONE</cp:keywords>
  <cp:lastModifiedBy>TEMA</cp:lastModifiedBy>
  <cp:revision>140</cp:revision>
  <dcterms:created xsi:type="dcterms:W3CDTF">2015-06-29T22:02:49Z</dcterms:created>
  <dcterms:modified xsi:type="dcterms:W3CDTF">2015-09-08T20:47:24Z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6354c0f6-7459-476a-9e9f-5fc96ac2e427</vt:lpwstr>
  </property>
  <property fmtid="{D5CDD505-2E9C-101B-9397-08002B2CF9AE}" pid="3" name="ToyotaClassification">
    <vt:lpwstr>PUBLIC / NONE</vt:lpwstr>
  </property>
  <property fmtid="{D5CDD505-2E9C-101B-9397-08002B2CF9AE}" pid="4" name="ToyotaVisual Markings">
    <vt:lpwstr>No Label</vt:lpwstr>
  </property>
</Properties>
</file>