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6" r:id="rId2"/>
    <p:sldId id="260" r:id="rId3"/>
    <p:sldId id="286" r:id="rId4"/>
    <p:sldId id="287" r:id="rId5"/>
    <p:sldId id="258" r:id="rId6"/>
    <p:sldId id="269" r:id="rId7"/>
    <p:sldId id="272" r:id="rId8"/>
    <p:sldId id="290" r:id="rId9"/>
    <p:sldId id="271" r:id="rId10"/>
    <p:sldId id="263" r:id="rId11"/>
    <p:sldId id="281" r:id="rId12"/>
    <p:sldId id="262" r:id="rId13"/>
    <p:sldId id="276" r:id="rId14"/>
    <p:sldId id="278" r:id="rId15"/>
    <p:sldId id="273" r:id="rId16"/>
    <p:sldId id="279" r:id="rId17"/>
    <p:sldId id="277" r:id="rId18"/>
    <p:sldId id="280" r:id="rId19"/>
    <p:sldId id="285" r:id="rId20"/>
    <p:sldId id="274" r:id="rId21"/>
    <p:sldId id="257" r:id="rId22"/>
    <p:sldId id="270" r:id="rId23"/>
    <p:sldId id="284" r:id="rId24"/>
    <p:sldId id="266" r:id="rId25"/>
    <p:sldId id="282" r:id="rId26"/>
    <p:sldId id="288" r:id="rId27"/>
    <p:sldId id="289" r:id="rId2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8B00"/>
    <a:srgbClr val="F79BAD"/>
    <a:srgbClr val="9ECD33"/>
    <a:srgbClr val="008000"/>
    <a:srgbClr val="FE4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9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D20A9C-C1D6-410A-909C-0CB3E0199850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979CF7B-8484-4F07-96A0-395A3B5CD94F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Knowledge-sharing events (Junior Staff)</a:t>
          </a:r>
          <a:r>
            <a:rPr lang="en-US" dirty="0" smtClean="0">
              <a:solidFill>
                <a:schemeClr val="bg1"/>
              </a:solidFill>
            </a:rPr>
            <a:t> 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conferences, meetings, workshops, lessons learned, public affairs</a:t>
          </a:r>
          <a:endParaRPr lang="en-US" dirty="0">
            <a:solidFill>
              <a:schemeClr val="bg1"/>
            </a:solidFill>
          </a:endParaRPr>
        </a:p>
      </dgm:t>
    </dgm:pt>
    <dgm:pt modelId="{DE7CE5D7-C6CD-48C5-803F-E886B4FB0DF4}" type="parTrans" cxnId="{A8D81E07-3EEB-4339-9E21-FA9807C434A8}">
      <dgm:prSet/>
      <dgm:spPr/>
      <dgm:t>
        <a:bodyPr/>
        <a:lstStyle/>
        <a:p>
          <a:endParaRPr lang="en-US"/>
        </a:p>
      </dgm:t>
    </dgm:pt>
    <dgm:pt modelId="{C57D5388-B2F3-4B52-9947-3D17423368CC}" type="sibTrans" cxnId="{A8D81E07-3EEB-4339-9E21-FA9807C434A8}">
      <dgm:prSet/>
      <dgm:spPr/>
      <dgm:t>
        <a:bodyPr/>
        <a:lstStyle/>
        <a:p>
          <a:endParaRPr lang="en-US"/>
        </a:p>
      </dgm:t>
    </dgm:pt>
    <dgm:pt modelId="{5C0143B0-5D02-407C-AAC5-CCAE48C1C48B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Coordination (Senior Executives)</a:t>
          </a:r>
          <a:r>
            <a:rPr lang="en-US" dirty="0" smtClean="0">
              <a:solidFill>
                <a:schemeClr val="bg1"/>
              </a:solidFill>
            </a:rPr>
            <a:t> 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strategic planning, membership, policy recommendations</a:t>
          </a:r>
          <a:endParaRPr lang="en-US" dirty="0">
            <a:solidFill>
              <a:schemeClr val="bg1"/>
            </a:solidFill>
          </a:endParaRPr>
        </a:p>
      </dgm:t>
    </dgm:pt>
    <dgm:pt modelId="{F4954E16-B912-45D6-874B-56DFFEA6BC76}" type="parTrans" cxnId="{B9B2C3C0-C4E5-4511-8555-E49A5B2C3214}">
      <dgm:prSet/>
      <dgm:spPr/>
      <dgm:t>
        <a:bodyPr/>
        <a:lstStyle/>
        <a:p>
          <a:endParaRPr lang="en-US"/>
        </a:p>
      </dgm:t>
    </dgm:pt>
    <dgm:pt modelId="{69758A98-27B2-4CCA-92C0-ABCD62E1402C}" type="sibTrans" cxnId="{B9B2C3C0-C4E5-4511-8555-E49A5B2C3214}">
      <dgm:prSet/>
      <dgm:spPr/>
      <dgm:t>
        <a:bodyPr/>
        <a:lstStyle/>
        <a:p>
          <a:endParaRPr lang="en-US"/>
        </a:p>
      </dgm:t>
    </dgm:pt>
    <dgm:pt modelId="{F3F47811-1B9D-442C-9F7E-C9A8CF15407E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Management &amp; quality assurance (Senior Staff)</a:t>
          </a:r>
          <a:r>
            <a:rPr lang="en-US" dirty="0" smtClean="0">
              <a:solidFill>
                <a:schemeClr val="bg1"/>
              </a:solidFill>
            </a:rPr>
            <a:t> 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activity </a:t>
          </a:r>
          <a:r>
            <a:rPr lang="en-US" dirty="0" err="1" smtClean="0">
              <a:solidFill>
                <a:schemeClr val="bg1"/>
              </a:solidFill>
            </a:rPr>
            <a:t>mgt</a:t>
          </a:r>
          <a:r>
            <a:rPr lang="en-US" dirty="0" smtClean="0">
              <a:solidFill>
                <a:schemeClr val="bg1"/>
              </a:solidFill>
            </a:rPr>
            <a:t>, </a:t>
          </a:r>
          <a:r>
            <a:rPr lang="en-US" dirty="0" err="1" smtClean="0">
              <a:solidFill>
                <a:schemeClr val="bg1"/>
              </a:solidFill>
            </a:rPr>
            <a:t>r&amp;a</a:t>
          </a:r>
          <a:r>
            <a:rPr lang="en-US" dirty="0" smtClean="0">
              <a:solidFill>
                <a:schemeClr val="bg1"/>
              </a:solidFill>
            </a:rPr>
            <a:t> assessments, accomplishment recognition</a:t>
          </a:r>
          <a:endParaRPr lang="en-US" dirty="0">
            <a:solidFill>
              <a:schemeClr val="bg1"/>
            </a:solidFill>
          </a:endParaRPr>
        </a:p>
      </dgm:t>
    </dgm:pt>
    <dgm:pt modelId="{BFD017DD-9847-4441-8AA4-E7537893D522}" type="parTrans" cxnId="{DC091B42-ABA5-4AE5-A4EA-202071D4D4DC}">
      <dgm:prSet/>
      <dgm:spPr/>
      <dgm:t>
        <a:bodyPr/>
        <a:lstStyle/>
        <a:p>
          <a:endParaRPr lang="en-US"/>
        </a:p>
      </dgm:t>
    </dgm:pt>
    <dgm:pt modelId="{6C09E532-48C7-492E-BD9B-BD2E388910E5}" type="sibTrans" cxnId="{DC091B42-ABA5-4AE5-A4EA-202071D4D4DC}">
      <dgm:prSet/>
      <dgm:spPr/>
      <dgm:t>
        <a:bodyPr/>
        <a:lstStyle/>
        <a:p>
          <a:endParaRPr lang="en-US"/>
        </a:p>
      </dgm:t>
    </dgm:pt>
    <dgm:pt modelId="{6BD2880B-95C7-4F6F-A628-3CD7BB218570}">
      <dgm:prSet phldrT="[Text]" custT="1"/>
      <dgm:spPr/>
      <dgm:t>
        <a:bodyPr/>
        <a:lstStyle/>
        <a:p>
          <a:r>
            <a:rPr lang="en-US" sz="2500" b="1" dirty="0" smtClean="0">
              <a:solidFill>
                <a:schemeClr val="bg1"/>
              </a:solidFill>
            </a:rPr>
            <a:t>Research &amp; analysis activities (Senior Researchers, Students)</a:t>
          </a:r>
          <a:br>
            <a:rPr lang="en-US" sz="2500" b="1" dirty="0" smtClean="0">
              <a:solidFill>
                <a:schemeClr val="bg1"/>
              </a:solidFill>
            </a:rPr>
          </a:br>
          <a:r>
            <a:rPr lang="en-US" sz="2500" b="0" dirty="0" smtClean="0">
              <a:solidFill>
                <a:schemeClr val="bg1"/>
              </a:solidFill>
            </a:rPr>
            <a:t>operational, technical, human, &amp; industry/regulatory topics</a:t>
          </a:r>
          <a:endParaRPr lang="en-US" sz="2500" b="0" dirty="0">
            <a:solidFill>
              <a:schemeClr val="bg1"/>
            </a:solidFill>
          </a:endParaRPr>
        </a:p>
      </dgm:t>
    </dgm:pt>
    <dgm:pt modelId="{FF8800ED-7DAF-49C1-85C1-2CE860C6CA77}" type="parTrans" cxnId="{D9BCE233-01C0-47A1-800D-EE3879CBA453}">
      <dgm:prSet/>
      <dgm:spPr/>
      <dgm:t>
        <a:bodyPr/>
        <a:lstStyle/>
        <a:p>
          <a:endParaRPr lang="en-US"/>
        </a:p>
      </dgm:t>
    </dgm:pt>
    <dgm:pt modelId="{EF1833B7-2F30-4D0E-A1FB-F9B7F84D7100}" type="sibTrans" cxnId="{D9BCE233-01C0-47A1-800D-EE3879CBA453}">
      <dgm:prSet/>
      <dgm:spPr/>
      <dgm:t>
        <a:bodyPr/>
        <a:lstStyle/>
        <a:p>
          <a:endParaRPr lang="en-US"/>
        </a:p>
      </dgm:t>
    </dgm:pt>
    <dgm:pt modelId="{07A7BEF6-CF46-4CE7-9913-55E95844FB0B}" type="pres">
      <dgm:prSet presAssocID="{E9D20A9C-C1D6-410A-909C-0CB3E019985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FBC105-504A-4A1B-B7BE-D2E26A1AE2A8}" type="pres">
      <dgm:prSet presAssocID="{5C0143B0-5D02-407C-AAC5-CCAE48C1C48B}" presName="vertOne" presStyleCnt="0"/>
      <dgm:spPr/>
    </dgm:pt>
    <dgm:pt modelId="{923A8BD6-7B2C-450B-91D9-130936588DE3}" type="pres">
      <dgm:prSet presAssocID="{5C0143B0-5D02-407C-AAC5-CCAE48C1C48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D88D0E-1D40-45FE-B7E8-F83F493E1151}" type="pres">
      <dgm:prSet presAssocID="{5C0143B0-5D02-407C-AAC5-CCAE48C1C48B}" presName="parTransOne" presStyleCnt="0"/>
      <dgm:spPr/>
    </dgm:pt>
    <dgm:pt modelId="{76F587EA-F985-45E7-A64C-78FC04D86E62}" type="pres">
      <dgm:prSet presAssocID="{5C0143B0-5D02-407C-AAC5-CCAE48C1C48B}" presName="horzOne" presStyleCnt="0"/>
      <dgm:spPr/>
    </dgm:pt>
    <dgm:pt modelId="{C3D45FFE-154C-4627-8228-F46E161E18BE}" type="pres">
      <dgm:prSet presAssocID="{F3F47811-1B9D-442C-9F7E-C9A8CF15407E}" presName="vertTwo" presStyleCnt="0"/>
      <dgm:spPr/>
    </dgm:pt>
    <dgm:pt modelId="{770E8524-6691-4AB7-A7B3-C27A984137A3}" type="pres">
      <dgm:prSet presAssocID="{F3F47811-1B9D-442C-9F7E-C9A8CF15407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FD96C0-851B-4112-B4A3-26A563347661}" type="pres">
      <dgm:prSet presAssocID="{F3F47811-1B9D-442C-9F7E-C9A8CF15407E}" presName="parTransTwo" presStyleCnt="0"/>
      <dgm:spPr/>
    </dgm:pt>
    <dgm:pt modelId="{90F2184E-C7F3-409D-9857-0538C3BC22E4}" type="pres">
      <dgm:prSet presAssocID="{F3F47811-1B9D-442C-9F7E-C9A8CF15407E}" presName="horzTwo" presStyleCnt="0"/>
      <dgm:spPr/>
    </dgm:pt>
    <dgm:pt modelId="{C9E6B8BC-588A-4D73-A797-687EE9D16899}" type="pres">
      <dgm:prSet presAssocID="{D979CF7B-8484-4F07-96A0-395A3B5CD94F}" presName="vertThree" presStyleCnt="0"/>
      <dgm:spPr/>
    </dgm:pt>
    <dgm:pt modelId="{42C45088-5F72-4FE2-8EF4-2C813D64FF95}" type="pres">
      <dgm:prSet presAssocID="{D979CF7B-8484-4F07-96A0-395A3B5CD94F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DD94F4-BFCE-4B09-A275-C61264777C2B}" type="pres">
      <dgm:prSet presAssocID="{D979CF7B-8484-4F07-96A0-395A3B5CD94F}" presName="parTransThree" presStyleCnt="0"/>
      <dgm:spPr/>
    </dgm:pt>
    <dgm:pt modelId="{71C3A514-2B54-4957-9D97-F67D55D35DF6}" type="pres">
      <dgm:prSet presAssocID="{D979CF7B-8484-4F07-96A0-395A3B5CD94F}" presName="horzThree" presStyleCnt="0"/>
      <dgm:spPr/>
    </dgm:pt>
    <dgm:pt modelId="{AFB5F263-3555-4469-8C38-FE0CC844D350}" type="pres">
      <dgm:prSet presAssocID="{6BD2880B-95C7-4F6F-A628-3CD7BB218570}" presName="vertFour" presStyleCnt="0">
        <dgm:presLayoutVars>
          <dgm:chPref val="3"/>
        </dgm:presLayoutVars>
      </dgm:prSet>
      <dgm:spPr/>
    </dgm:pt>
    <dgm:pt modelId="{F5FF9F1D-1894-45B0-9523-52374E9A412B}" type="pres">
      <dgm:prSet presAssocID="{6BD2880B-95C7-4F6F-A628-3CD7BB218570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9B6CFD-052E-418A-8E93-F6AFE0EFEB51}" type="pres">
      <dgm:prSet presAssocID="{6BD2880B-95C7-4F6F-A628-3CD7BB218570}" presName="horzFour" presStyleCnt="0"/>
      <dgm:spPr/>
    </dgm:pt>
  </dgm:ptLst>
  <dgm:cxnLst>
    <dgm:cxn modelId="{DC091B42-ABA5-4AE5-A4EA-202071D4D4DC}" srcId="{5C0143B0-5D02-407C-AAC5-CCAE48C1C48B}" destId="{F3F47811-1B9D-442C-9F7E-C9A8CF15407E}" srcOrd="0" destOrd="0" parTransId="{BFD017DD-9847-4441-8AA4-E7537893D522}" sibTransId="{6C09E532-48C7-492E-BD9B-BD2E388910E5}"/>
    <dgm:cxn modelId="{1F976E02-A173-4E2F-8335-CA6961C70E9A}" type="presOf" srcId="{5C0143B0-5D02-407C-AAC5-CCAE48C1C48B}" destId="{923A8BD6-7B2C-450B-91D9-130936588DE3}" srcOrd="0" destOrd="0" presId="urn:microsoft.com/office/officeart/2005/8/layout/hierarchy4"/>
    <dgm:cxn modelId="{1546CA33-8CA9-4B4B-BC48-04556135616C}" type="presOf" srcId="{6BD2880B-95C7-4F6F-A628-3CD7BB218570}" destId="{F5FF9F1D-1894-45B0-9523-52374E9A412B}" srcOrd="0" destOrd="0" presId="urn:microsoft.com/office/officeart/2005/8/layout/hierarchy4"/>
    <dgm:cxn modelId="{46D08FFA-2B60-4D42-9E10-754D23C5E9A6}" type="presOf" srcId="{D979CF7B-8484-4F07-96A0-395A3B5CD94F}" destId="{42C45088-5F72-4FE2-8EF4-2C813D64FF95}" srcOrd="0" destOrd="0" presId="urn:microsoft.com/office/officeart/2005/8/layout/hierarchy4"/>
    <dgm:cxn modelId="{B9B2C3C0-C4E5-4511-8555-E49A5B2C3214}" srcId="{E9D20A9C-C1D6-410A-909C-0CB3E0199850}" destId="{5C0143B0-5D02-407C-AAC5-CCAE48C1C48B}" srcOrd="0" destOrd="0" parTransId="{F4954E16-B912-45D6-874B-56DFFEA6BC76}" sibTransId="{69758A98-27B2-4CCA-92C0-ABCD62E1402C}"/>
    <dgm:cxn modelId="{A8D81E07-3EEB-4339-9E21-FA9807C434A8}" srcId="{F3F47811-1B9D-442C-9F7E-C9A8CF15407E}" destId="{D979CF7B-8484-4F07-96A0-395A3B5CD94F}" srcOrd="0" destOrd="0" parTransId="{DE7CE5D7-C6CD-48C5-803F-E886B4FB0DF4}" sibTransId="{C57D5388-B2F3-4B52-9947-3D17423368CC}"/>
    <dgm:cxn modelId="{3F6CEF6A-D9F4-4F29-98DA-889CE62C6441}" type="presOf" srcId="{E9D20A9C-C1D6-410A-909C-0CB3E0199850}" destId="{07A7BEF6-CF46-4CE7-9913-55E95844FB0B}" srcOrd="0" destOrd="0" presId="urn:microsoft.com/office/officeart/2005/8/layout/hierarchy4"/>
    <dgm:cxn modelId="{D9BCE233-01C0-47A1-800D-EE3879CBA453}" srcId="{D979CF7B-8484-4F07-96A0-395A3B5CD94F}" destId="{6BD2880B-95C7-4F6F-A628-3CD7BB218570}" srcOrd="0" destOrd="0" parTransId="{FF8800ED-7DAF-49C1-85C1-2CE860C6CA77}" sibTransId="{EF1833B7-2F30-4D0E-A1FB-F9B7F84D7100}"/>
    <dgm:cxn modelId="{7DA5291F-DE46-4C4C-9FB0-5E66AA2F88E1}" type="presOf" srcId="{F3F47811-1B9D-442C-9F7E-C9A8CF15407E}" destId="{770E8524-6691-4AB7-A7B3-C27A984137A3}" srcOrd="0" destOrd="0" presId="urn:microsoft.com/office/officeart/2005/8/layout/hierarchy4"/>
    <dgm:cxn modelId="{8BED383B-6194-4DDC-95C5-2C5E0648961D}" type="presParOf" srcId="{07A7BEF6-CF46-4CE7-9913-55E95844FB0B}" destId="{72FBC105-504A-4A1B-B7BE-D2E26A1AE2A8}" srcOrd="0" destOrd="0" presId="urn:microsoft.com/office/officeart/2005/8/layout/hierarchy4"/>
    <dgm:cxn modelId="{B82EF200-3870-41D9-A831-D288D81730FD}" type="presParOf" srcId="{72FBC105-504A-4A1B-B7BE-D2E26A1AE2A8}" destId="{923A8BD6-7B2C-450B-91D9-130936588DE3}" srcOrd="0" destOrd="0" presId="urn:microsoft.com/office/officeart/2005/8/layout/hierarchy4"/>
    <dgm:cxn modelId="{0FC99457-2CF5-4D49-9C19-BDAABCD4C50A}" type="presParOf" srcId="{72FBC105-504A-4A1B-B7BE-D2E26A1AE2A8}" destId="{ADD88D0E-1D40-45FE-B7E8-F83F493E1151}" srcOrd="1" destOrd="0" presId="urn:microsoft.com/office/officeart/2005/8/layout/hierarchy4"/>
    <dgm:cxn modelId="{13A16056-F51B-4C8F-B433-785D94A753A6}" type="presParOf" srcId="{72FBC105-504A-4A1B-B7BE-D2E26A1AE2A8}" destId="{76F587EA-F985-45E7-A64C-78FC04D86E62}" srcOrd="2" destOrd="0" presId="urn:microsoft.com/office/officeart/2005/8/layout/hierarchy4"/>
    <dgm:cxn modelId="{F2B4F3F2-8478-48CD-AED1-A43187070F55}" type="presParOf" srcId="{76F587EA-F985-45E7-A64C-78FC04D86E62}" destId="{C3D45FFE-154C-4627-8228-F46E161E18BE}" srcOrd="0" destOrd="0" presId="urn:microsoft.com/office/officeart/2005/8/layout/hierarchy4"/>
    <dgm:cxn modelId="{B37BD960-2181-4527-AB29-76AF55E42FAE}" type="presParOf" srcId="{C3D45FFE-154C-4627-8228-F46E161E18BE}" destId="{770E8524-6691-4AB7-A7B3-C27A984137A3}" srcOrd="0" destOrd="0" presId="urn:microsoft.com/office/officeart/2005/8/layout/hierarchy4"/>
    <dgm:cxn modelId="{9BB500FA-E63A-483B-A4A3-0D97722A56C0}" type="presParOf" srcId="{C3D45FFE-154C-4627-8228-F46E161E18BE}" destId="{54FD96C0-851B-4112-B4A3-26A563347661}" srcOrd="1" destOrd="0" presId="urn:microsoft.com/office/officeart/2005/8/layout/hierarchy4"/>
    <dgm:cxn modelId="{C06EE28F-EDF8-4D17-BD0B-4CCA93CDD26E}" type="presParOf" srcId="{C3D45FFE-154C-4627-8228-F46E161E18BE}" destId="{90F2184E-C7F3-409D-9857-0538C3BC22E4}" srcOrd="2" destOrd="0" presId="urn:microsoft.com/office/officeart/2005/8/layout/hierarchy4"/>
    <dgm:cxn modelId="{153F41DC-BA3C-41C1-93D4-058F352E89F5}" type="presParOf" srcId="{90F2184E-C7F3-409D-9857-0538C3BC22E4}" destId="{C9E6B8BC-588A-4D73-A797-687EE9D16899}" srcOrd="0" destOrd="0" presId="urn:microsoft.com/office/officeart/2005/8/layout/hierarchy4"/>
    <dgm:cxn modelId="{42B17101-D1C5-4257-9608-49207BC1CEEF}" type="presParOf" srcId="{C9E6B8BC-588A-4D73-A797-687EE9D16899}" destId="{42C45088-5F72-4FE2-8EF4-2C813D64FF95}" srcOrd="0" destOrd="0" presId="urn:microsoft.com/office/officeart/2005/8/layout/hierarchy4"/>
    <dgm:cxn modelId="{5B11006E-BBA9-4EEF-924E-B4FADE6E8C0B}" type="presParOf" srcId="{C9E6B8BC-588A-4D73-A797-687EE9D16899}" destId="{18DD94F4-BFCE-4B09-A275-C61264777C2B}" srcOrd="1" destOrd="0" presId="urn:microsoft.com/office/officeart/2005/8/layout/hierarchy4"/>
    <dgm:cxn modelId="{8AF13D57-358A-4740-A27A-096AC0C007C8}" type="presParOf" srcId="{C9E6B8BC-588A-4D73-A797-687EE9D16899}" destId="{71C3A514-2B54-4957-9D97-F67D55D35DF6}" srcOrd="2" destOrd="0" presId="urn:microsoft.com/office/officeart/2005/8/layout/hierarchy4"/>
    <dgm:cxn modelId="{AF5A8285-991E-491F-99E9-A4C023A5825C}" type="presParOf" srcId="{71C3A514-2B54-4957-9D97-F67D55D35DF6}" destId="{AFB5F263-3555-4469-8C38-FE0CC844D350}" srcOrd="0" destOrd="0" presId="urn:microsoft.com/office/officeart/2005/8/layout/hierarchy4"/>
    <dgm:cxn modelId="{4389602C-3865-4A00-8F45-DF4BC0A96F78}" type="presParOf" srcId="{AFB5F263-3555-4469-8C38-FE0CC844D350}" destId="{F5FF9F1D-1894-45B0-9523-52374E9A412B}" srcOrd="0" destOrd="0" presId="urn:microsoft.com/office/officeart/2005/8/layout/hierarchy4"/>
    <dgm:cxn modelId="{12BEE011-F884-4153-B72A-6E6996739DC7}" type="presParOf" srcId="{AFB5F263-3555-4469-8C38-FE0CC844D350}" destId="{6D9B6CFD-052E-418A-8E93-F6AFE0EFEB5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3475B9-7654-45D1-87B4-CA4D0DF9836A}" type="doc">
      <dgm:prSet loTypeId="urn:microsoft.com/office/officeart/2005/8/layout/cycle8" loCatId="cycle" qsTypeId="urn:microsoft.com/office/officeart/2009/2/quickstyle/3d8" qsCatId="3D" csTypeId="urn:microsoft.com/office/officeart/2005/8/colors/colorful3" csCatId="colorful" phldr="1"/>
      <dgm:spPr>
        <a:scene3d>
          <a:camera prst="perspectiveHeroicExtremeRightFacing" fov="0" zoom="82000">
            <a:rot lat="0" lon="0" rev="0"/>
          </a:camera>
          <a:lightRig rig="morning" dir="t">
            <a:rot lat="0" lon="0" rev="20400000"/>
          </a:lightRig>
        </a:scene3d>
      </dgm:spPr>
    </dgm:pt>
    <dgm:pt modelId="{E4A53DA9-7B6D-4A74-82DF-2C8F30141A3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3500" b="1" dirty="0" smtClean="0"/>
            <a:t>Scientific Discovery</a:t>
          </a:r>
          <a:endParaRPr lang="en-US" sz="3500" b="1" dirty="0"/>
        </a:p>
      </dgm:t>
    </dgm:pt>
    <dgm:pt modelId="{76F84C06-2841-4E13-86AB-CFF2FC9E12D2}" type="parTrans" cxnId="{DF56219C-6EC5-4B43-9AE3-42C78BB2BD54}">
      <dgm:prSet/>
      <dgm:spPr/>
      <dgm:t>
        <a:bodyPr/>
        <a:lstStyle/>
        <a:p>
          <a:endParaRPr lang="en-US" sz="2800" b="1"/>
        </a:p>
      </dgm:t>
    </dgm:pt>
    <dgm:pt modelId="{D3A1CB98-6970-4C4F-A35C-1D8653CC1C6E}" type="sibTrans" cxnId="{DF56219C-6EC5-4B43-9AE3-42C78BB2BD54}">
      <dgm:prSet/>
      <dgm:spPr/>
      <dgm:t>
        <a:bodyPr/>
        <a:lstStyle/>
        <a:p>
          <a:endParaRPr lang="en-US" sz="2800" b="1"/>
        </a:p>
      </dgm:t>
    </dgm:pt>
    <dgm:pt modelId="{A2817C9E-7995-411B-BFCB-B10ED13E383E}">
      <dgm:prSet phldrT="[Text]" custT="1"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3500" b="1" dirty="0" smtClean="0"/>
            <a:t>Market Creation</a:t>
          </a:r>
          <a:endParaRPr lang="en-US" sz="3500" b="1" dirty="0"/>
        </a:p>
      </dgm:t>
    </dgm:pt>
    <dgm:pt modelId="{1AD9E5C8-8165-41DF-B990-48EA552EFF5A}" type="parTrans" cxnId="{2463BA8E-657B-487E-8FDB-A58E019D5CEA}">
      <dgm:prSet/>
      <dgm:spPr/>
      <dgm:t>
        <a:bodyPr/>
        <a:lstStyle/>
        <a:p>
          <a:endParaRPr lang="en-US" sz="2800" b="1"/>
        </a:p>
      </dgm:t>
    </dgm:pt>
    <dgm:pt modelId="{3544DCEF-6BBC-4E75-9546-A578EE33576D}" type="sibTrans" cxnId="{2463BA8E-657B-487E-8FDB-A58E019D5CEA}">
      <dgm:prSet/>
      <dgm:spPr/>
      <dgm:t>
        <a:bodyPr/>
        <a:lstStyle/>
        <a:p>
          <a:endParaRPr lang="en-US" sz="2800" b="1"/>
        </a:p>
      </dgm:t>
    </dgm:pt>
    <dgm:pt modelId="{1344EB85-E872-4299-B192-0E282ABDE83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500" b="1" dirty="0" smtClean="0"/>
            <a:t>Product Development</a:t>
          </a:r>
          <a:endParaRPr lang="en-US" sz="3500" b="1" dirty="0"/>
        </a:p>
      </dgm:t>
    </dgm:pt>
    <dgm:pt modelId="{22652CAB-ED40-4292-B2F9-4D3B2142F991}" type="parTrans" cxnId="{6C581400-01AE-493D-97CC-8FD36E155149}">
      <dgm:prSet/>
      <dgm:spPr/>
      <dgm:t>
        <a:bodyPr/>
        <a:lstStyle/>
        <a:p>
          <a:endParaRPr lang="en-US" sz="2800" b="1"/>
        </a:p>
      </dgm:t>
    </dgm:pt>
    <dgm:pt modelId="{89C9D6C2-D7BB-4CD4-99CF-9F0BADEFB0E9}" type="sibTrans" cxnId="{6C581400-01AE-493D-97CC-8FD36E155149}">
      <dgm:prSet/>
      <dgm:spPr/>
      <dgm:t>
        <a:bodyPr/>
        <a:lstStyle/>
        <a:p>
          <a:endParaRPr lang="en-US" sz="2800" b="1"/>
        </a:p>
      </dgm:t>
    </dgm:pt>
    <dgm:pt modelId="{C1BFCF1C-EC67-4DA5-B039-6F5E63B7032C}" type="pres">
      <dgm:prSet presAssocID="{6C3475B9-7654-45D1-87B4-CA4D0DF9836A}" presName="compositeShape" presStyleCnt="0">
        <dgm:presLayoutVars>
          <dgm:chMax val="7"/>
          <dgm:dir/>
          <dgm:resizeHandles val="exact"/>
        </dgm:presLayoutVars>
      </dgm:prSet>
      <dgm:spPr/>
    </dgm:pt>
    <dgm:pt modelId="{072F4BA6-584B-4C6F-9CEE-6AFD50DE5E89}" type="pres">
      <dgm:prSet presAssocID="{6C3475B9-7654-45D1-87B4-CA4D0DF9836A}" presName="wedge1" presStyleLbl="node1" presStyleIdx="0" presStyleCnt="3"/>
      <dgm:spPr/>
      <dgm:t>
        <a:bodyPr/>
        <a:lstStyle/>
        <a:p>
          <a:endParaRPr lang="en-US"/>
        </a:p>
      </dgm:t>
    </dgm:pt>
    <dgm:pt modelId="{4512FBB4-E3F0-453B-B755-3F52D7DA1C0C}" type="pres">
      <dgm:prSet presAssocID="{6C3475B9-7654-45D1-87B4-CA4D0DF9836A}" presName="dummy1a" presStyleCnt="0"/>
      <dgm:spPr/>
    </dgm:pt>
    <dgm:pt modelId="{6DA9A116-0E7D-4DF9-A6B6-E83EDFE09368}" type="pres">
      <dgm:prSet presAssocID="{6C3475B9-7654-45D1-87B4-CA4D0DF9836A}" presName="dummy1b" presStyleCnt="0"/>
      <dgm:spPr/>
    </dgm:pt>
    <dgm:pt modelId="{81441DEF-4CB1-4951-B4D6-C562CE53C36A}" type="pres">
      <dgm:prSet presAssocID="{6C3475B9-7654-45D1-87B4-CA4D0DF9836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FFF64-6F41-496C-940C-1F62F291D02F}" type="pres">
      <dgm:prSet presAssocID="{6C3475B9-7654-45D1-87B4-CA4D0DF9836A}" presName="wedge2" presStyleLbl="node1" presStyleIdx="1" presStyleCnt="3"/>
      <dgm:spPr/>
      <dgm:t>
        <a:bodyPr/>
        <a:lstStyle/>
        <a:p>
          <a:endParaRPr lang="en-US"/>
        </a:p>
      </dgm:t>
    </dgm:pt>
    <dgm:pt modelId="{A14F1A14-08F8-42E2-B65A-B23968B4E19C}" type="pres">
      <dgm:prSet presAssocID="{6C3475B9-7654-45D1-87B4-CA4D0DF9836A}" presName="dummy2a" presStyleCnt="0"/>
      <dgm:spPr/>
    </dgm:pt>
    <dgm:pt modelId="{0D87D15D-AB39-4D71-9226-F292B92CE584}" type="pres">
      <dgm:prSet presAssocID="{6C3475B9-7654-45D1-87B4-CA4D0DF9836A}" presName="dummy2b" presStyleCnt="0"/>
      <dgm:spPr/>
    </dgm:pt>
    <dgm:pt modelId="{2FD142D7-B749-4738-89E9-952F94961AD7}" type="pres">
      <dgm:prSet presAssocID="{6C3475B9-7654-45D1-87B4-CA4D0DF9836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671E5-C907-4B37-9E9D-F3B21CD7CDF7}" type="pres">
      <dgm:prSet presAssocID="{6C3475B9-7654-45D1-87B4-CA4D0DF9836A}" presName="wedge3" presStyleLbl="node1" presStyleIdx="2" presStyleCnt="3" custLinFactNeighborX="428" custLinFactNeighborY="25"/>
      <dgm:spPr/>
      <dgm:t>
        <a:bodyPr/>
        <a:lstStyle/>
        <a:p>
          <a:endParaRPr lang="en-US"/>
        </a:p>
      </dgm:t>
    </dgm:pt>
    <dgm:pt modelId="{A6AF9E16-EE2F-416E-9B63-FD826F6E7670}" type="pres">
      <dgm:prSet presAssocID="{6C3475B9-7654-45D1-87B4-CA4D0DF9836A}" presName="dummy3a" presStyleCnt="0"/>
      <dgm:spPr/>
    </dgm:pt>
    <dgm:pt modelId="{AAECCBB5-95C9-49B0-BD02-64C83183BF4D}" type="pres">
      <dgm:prSet presAssocID="{6C3475B9-7654-45D1-87B4-CA4D0DF9836A}" presName="dummy3b" presStyleCnt="0"/>
      <dgm:spPr/>
    </dgm:pt>
    <dgm:pt modelId="{BA8B191D-A234-499D-B68C-70CDA8F69413}" type="pres">
      <dgm:prSet presAssocID="{6C3475B9-7654-45D1-87B4-CA4D0DF9836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3CC70-58CE-4479-9F29-13D1A401455A}" type="pres">
      <dgm:prSet presAssocID="{D3A1CB98-6970-4C4F-A35C-1D8653CC1C6E}" presName="arrowWedge1" presStyleLbl="fgSibTrans2D1" presStyleIdx="0" presStyleCnt="3"/>
      <dgm:spPr>
        <a:solidFill>
          <a:schemeClr val="accent3">
            <a:lumMod val="50000"/>
          </a:schemeClr>
        </a:solidFill>
      </dgm:spPr>
    </dgm:pt>
    <dgm:pt modelId="{8DAEFA0B-4F2D-4B33-8E1B-E84D7FBDF36E}" type="pres">
      <dgm:prSet presAssocID="{89C9D6C2-D7BB-4CD4-99CF-9F0BADEFB0E9}" presName="arrowWedge2" presStyleLbl="fgSibTrans2D1" presStyleIdx="1" presStyleCnt="3"/>
      <dgm:spPr>
        <a:solidFill>
          <a:schemeClr val="accent2">
            <a:lumMod val="75000"/>
          </a:schemeClr>
        </a:solidFill>
      </dgm:spPr>
    </dgm:pt>
    <dgm:pt modelId="{1D10F14B-2145-467B-8DAD-DD55A90DA636}" type="pres">
      <dgm:prSet presAssocID="{3544DCEF-6BBC-4E75-9546-A578EE33576D}" presName="arrowWedge3" presStyleLbl="fgSibTrans2D1" presStyleIdx="2" presStyleCnt="3"/>
      <dgm:spPr>
        <a:solidFill>
          <a:schemeClr val="accent5">
            <a:lumMod val="50000"/>
          </a:schemeClr>
        </a:solidFill>
      </dgm:spPr>
    </dgm:pt>
  </dgm:ptLst>
  <dgm:cxnLst>
    <dgm:cxn modelId="{992FB8CC-9501-4219-BDFA-C381A9AB5753}" type="presOf" srcId="{A2817C9E-7995-411B-BFCB-B10ED13E383E}" destId="{C41671E5-C907-4B37-9E9D-F3B21CD7CDF7}" srcOrd="0" destOrd="0" presId="urn:microsoft.com/office/officeart/2005/8/layout/cycle8"/>
    <dgm:cxn modelId="{2463BA8E-657B-487E-8FDB-A58E019D5CEA}" srcId="{6C3475B9-7654-45D1-87B4-CA4D0DF9836A}" destId="{A2817C9E-7995-411B-BFCB-B10ED13E383E}" srcOrd="2" destOrd="0" parTransId="{1AD9E5C8-8165-41DF-B990-48EA552EFF5A}" sibTransId="{3544DCEF-6BBC-4E75-9546-A578EE33576D}"/>
    <dgm:cxn modelId="{6C581400-01AE-493D-97CC-8FD36E155149}" srcId="{6C3475B9-7654-45D1-87B4-CA4D0DF9836A}" destId="{1344EB85-E872-4299-B192-0E282ABDE83D}" srcOrd="1" destOrd="0" parTransId="{22652CAB-ED40-4292-B2F9-4D3B2142F991}" sibTransId="{89C9D6C2-D7BB-4CD4-99CF-9F0BADEFB0E9}"/>
    <dgm:cxn modelId="{E0EA6F91-EDEB-44AE-B624-84B44DEE38C8}" type="presOf" srcId="{1344EB85-E872-4299-B192-0E282ABDE83D}" destId="{BB7FFF64-6F41-496C-940C-1F62F291D02F}" srcOrd="0" destOrd="0" presId="urn:microsoft.com/office/officeart/2005/8/layout/cycle8"/>
    <dgm:cxn modelId="{B90B7D74-7AA0-425C-9100-D5BBFA7917E7}" type="presOf" srcId="{1344EB85-E872-4299-B192-0E282ABDE83D}" destId="{2FD142D7-B749-4738-89E9-952F94961AD7}" srcOrd="1" destOrd="0" presId="urn:microsoft.com/office/officeart/2005/8/layout/cycle8"/>
    <dgm:cxn modelId="{CFF06668-9E02-46E9-BF25-2BE876B0BD7B}" type="presOf" srcId="{6C3475B9-7654-45D1-87B4-CA4D0DF9836A}" destId="{C1BFCF1C-EC67-4DA5-B039-6F5E63B7032C}" srcOrd="0" destOrd="0" presId="urn:microsoft.com/office/officeart/2005/8/layout/cycle8"/>
    <dgm:cxn modelId="{DF56219C-6EC5-4B43-9AE3-42C78BB2BD54}" srcId="{6C3475B9-7654-45D1-87B4-CA4D0DF9836A}" destId="{E4A53DA9-7B6D-4A74-82DF-2C8F30141A30}" srcOrd="0" destOrd="0" parTransId="{76F84C06-2841-4E13-86AB-CFF2FC9E12D2}" sibTransId="{D3A1CB98-6970-4C4F-A35C-1D8653CC1C6E}"/>
    <dgm:cxn modelId="{168E2D77-B1E6-4472-8C3F-69435CE0CFD5}" type="presOf" srcId="{E4A53DA9-7B6D-4A74-82DF-2C8F30141A30}" destId="{81441DEF-4CB1-4951-B4D6-C562CE53C36A}" srcOrd="1" destOrd="0" presId="urn:microsoft.com/office/officeart/2005/8/layout/cycle8"/>
    <dgm:cxn modelId="{9DEA9F49-B39F-440A-AFF4-AB3E4E2A1744}" type="presOf" srcId="{E4A53DA9-7B6D-4A74-82DF-2C8F30141A30}" destId="{072F4BA6-584B-4C6F-9CEE-6AFD50DE5E89}" srcOrd="0" destOrd="0" presId="urn:microsoft.com/office/officeart/2005/8/layout/cycle8"/>
    <dgm:cxn modelId="{533A0BEB-BE8A-4650-A544-86AE841C270F}" type="presOf" srcId="{A2817C9E-7995-411B-BFCB-B10ED13E383E}" destId="{BA8B191D-A234-499D-B68C-70CDA8F69413}" srcOrd="1" destOrd="0" presId="urn:microsoft.com/office/officeart/2005/8/layout/cycle8"/>
    <dgm:cxn modelId="{30C03D9E-732C-47EB-9B0B-1F7CF3645666}" type="presParOf" srcId="{C1BFCF1C-EC67-4DA5-B039-6F5E63B7032C}" destId="{072F4BA6-584B-4C6F-9CEE-6AFD50DE5E89}" srcOrd="0" destOrd="0" presId="urn:microsoft.com/office/officeart/2005/8/layout/cycle8"/>
    <dgm:cxn modelId="{99A7085B-ECB4-4671-A302-3035A0864ADE}" type="presParOf" srcId="{C1BFCF1C-EC67-4DA5-B039-6F5E63B7032C}" destId="{4512FBB4-E3F0-453B-B755-3F52D7DA1C0C}" srcOrd="1" destOrd="0" presId="urn:microsoft.com/office/officeart/2005/8/layout/cycle8"/>
    <dgm:cxn modelId="{93D2D16B-6480-4DFC-BA7A-82EE20A10798}" type="presParOf" srcId="{C1BFCF1C-EC67-4DA5-B039-6F5E63B7032C}" destId="{6DA9A116-0E7D-4DF9-A6B6-E83EDFE09368}" srcOrd="2" destOrd="0" presId="urn:microsoft.com/office/officeart/2005/8/layout/cycle8"/>
    <dgm:cxn modelId="{01E726DB-12DB-45D8-8D88-20A0D7334369}" type="presParOf" srcId="{C1BFCF1C-EC67-4DA5-B039-6F5E63B7032C}" destId="{81441DEF-4CB1-4951-B4D6-C562CE53C36A}" srcOrd="3" destOrd="0" presId="urn:microsoft.com/office/officeart/2005/8/layout/cycle8"/>
    <dgm:cxn modelId="{1F339654-1ACB-4587-BD3C-C4790144FFF9}" type="presParOf" srcId="{C1BFCF1C-EC67-4DA5-B039-6F5E63B7032C}" destId="{BB7FFF64-6F41-496C-940C-1F62F291D02F}" srcOrd="4" destOrd="0" presId="urn:microsoft.com/office/officeart/2005/8/layout/cycle8"/>
    <dgm:cxn modelId="{8C0609C8-1AA6-4730-966D-CAD28AB536A8}" type="presParOf" srcId="{C1BFCF1C-EC67-4DA5-B039-6F5E63B7032C}" destId="{A14F1A14-08F8-42E2-B65A-B23968B4E19C}" srcOrd="5" destOrd="0" presId="urn:microsoft.com/office/officeart/2005/8/layout/cycle8"/>
    <dgm:cxn modelId="{9682C5F2-B4B5-4B02-92C1-BDD309DE7FDA}" type="presParOf" srcId="{C1BFCF1C-EC67-4DA5-B039-6F5E63B7032C}" destId="{0D87D15D-AB39-4D71-9226-F292B92CE584}" srcOrd="6" destOrd="0" presId="urn:microsoft.com/office/officeart/2005/8/layout/cycle8"/>
    <dgm:cxn modelId="{6B3089C6-2A85-41B5-8BEB-F4C3466D3E44}" type="presParOf" srcId="{C1BFCF1C-EC67-4DA5-B039-6F5E63B7032C}" destId="{2FD142D7-B749-4738-89E9-952F94961AD7}" srcOrd="7" destOrd="0" presId="urn:microsoft.com/office/officeart/2005/8/layout/cycle8"/>
    <dgm:cxn modelId="{459EB450-4E68-4221-9538-4317627E95FB}" type="presParOf" srcId="{C1BFCF1C-EC67-4DA5-B039-6F5E63B7032C}" destId="{C41671E5-C907-4B37-9E9D-F3B21CD7CDF7}" srcOrd="8" destOrd="0" presId="urn:microsoft.com/office/officeart/2005/8/layout/cycle8"/>
    <dgm:cxn modelId="{2D1E6EED-0D57-4EDA-A0B2-52780908A850}" type="presParOf" srcId="{C1BFCF1C-EC67-4DA5-B039-6F5E63B7032C}" destId="{A6AF9E16-EE2F-416E-9B63-FD826F6E7670}" srcOrd="9" destOrd="0" presId="urn:microsoft.com/office/officeart/2005/8/layout/cycle8"/>
    <dgm:cxn modelId="{DE9B23C4-EB14-49EA-91FD-B30E9A8ADC13}" type="presParOf" srcId="{C1BFCF1C-EC67-4DA5-B039-6F5E63B7032C}" destId="{AAECCBB5-95C9-49B0-BD02-64C83183BF4D}" srcOrd="10" destOrd="0" presId="urn:microsoft.com/office/officeart/2005/8/layout/cycle8"/>
    <dgm:cxn modelId="{7E252572-CC3D-4498-819A-F6DC300FC21C}" type="presParOf" srcId="{C1BFCF1C-EC67-4DA5-B039-6F5E63B7032C}" destId="{BA8B191D-A234-499D-B68C-70CDA8F69413}" srcOrd="11" destOrd="0" presId="urn:microsoft.com/office/officeart/2005/8/layout/cycle8"/>
    <dgm:cxn modelId="{8A9E1BA3-4C06-4B01-ACB1-BA2FECD62900}" type="presParOf" srcId="{C1BFCF1C-EC67-4DA5-B039-6F5E63B7032C}" destId="{86B3CC70-58CE-4479-9F29-13D1A401455A}" srcOrd="12" destOrd="0" presId="urn:microsoft.com/office/officeart/2005/8/layout/cycle8"/>
    <dgm:cxn modelId="{1F4653F2-5429-4563-875D-464A3388F6C9}" type="presParOf" srcId="{C1BFCF1C-EC67-4DA5-B039-6F5E63B7032C}" destId="{8DAEFA0B-4F2D-4B33-8E1B-E84D7FBDF36E}" srcOrd="13" destOrd="0" presId="urn:microsoft.com/office/officeart/2005/8/layout/cycle8"/>
    <dgm:cxn modelId="{714FC8D3-B2B4-4A3D-854F-CD42C4BE6145}" type="presParOf" srcId="{C1BFCF1C-EC67-4DA5-B039-6F5E63B7032C}" destId="{1D10F14B-2145-467B-8DAD-DD55A90DA63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A8BD6-7B2C-450B-91D9-130936588DE3}">
      <dsp:nvSpPr>
        <dsp:cNvPr id="0" name=""/>
        <dsp:cNvSpPr/>
      </dsp:nvSpPr>
      <dsp:spPr>
        <a:xfrm>
          <a:off x="5357" y="2014"/>
          <a:ext cx="10962084" cy="946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bg1"/>
              </a:solidFill>
            </a:rPr>
            <a:t>Coordination (Senior Executives)</a:t>
          </a:r>
          <a:r>
            <a:rPr lang="en-US" sz="2500" kern="1200" dirty="0" smtClean="0">
              <a:solidFill>
                <a:schemeClr val="bg1"/>
              </a:solidFill>
            </a:rPr>
            <a:t> </a:t>
          </a:r>
          <a:br>
            <a:rPr lang="en-US" sz="2500" kern="1200" dirty="0" smtClean="0">
              <a:solidFill>
                <a:schemeClr val="bg1"/>
              </a:solidFill>
            </a:rPr>
          </a:br>
          <a:r>
            <a:rPr lang="en-US" sz="2500" kern="1200" dirty="0" smtClean="0">
              <a:solidFill>
                <a:schemeClr val="bg1"/>
              </a:solidFill>
            </a:rPr>
            <a:t>strategic planning, membership, policy recommendations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33088" y="29745"/>
        <a:ext cx="10906622" cy="891352"/>
      </dsp:txXfrm>
    </dsp:sp>
    <dsp:sp modelId="{770E8524-6691-4AB7-A7B3-C27A984137A3}">
      <dsp:nvSpPr>
        <dsp:cNvPr id="0" name=""/>
        <dsp:cNvSpPr/>
      </dsp:nvSpPr>
      <dsp:spPr>
        <a:xfrm>
          <a:off x="5357" y="1087146"/>
          <a:ext cx="10962084" cy="9468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bg1"/>
              </a:solidFill>
            </a:rPr>
            <a:t>Management &amp; quality assurance (Senior Staff)</a:t>
          </a:r>
          <a:r>
            <a:rPr lang="en-US" sz="2500" kern="1200" dirty="0" smtClean="0">
              <a:solidFill>
                <a:schemeClr val="bg1"/>
              </a:solidFill>
            </a:rPr>
            <a:t> </a:t>
          </a:r>
          <a:br>
            <a:rPr lang="en-US" sz="2500" kern="1200" dirty="0" smtClean="0">
              <a:solidFill>
                <a:schemeClr val="bg1"/>
              </a:solidFill>
            </a:rPr>
          </a:br>
          <a:r>
            <a:rPr lang="en-US" sz="2500" kern="1200" dirty="0" smtClean="0">
              <a:solidFill>
                <a:schemeClr val="bg1"/>
              </a:solidFill>
            </a:rPr>
            <a:t>activity </a:t>
          </a:r>
          <a:r>
            <a:rPr lang="en-US" sz="2500" kern="1200" dirty="0" err="1" smtClean="0">
              <a:solidFill>
                <a:schemeClr val="bg1"/>
              </a:solidFill>
            </a:rPr>
            <a:t>mgt</a:t>
          </a:r>
          <a:r>
            <a:rPr lang="en-US" sz="2500" kern="1200" dirty="0" smtClean="0">
              <a:solidFill>
                <a:schemeClr val="bg1"/>
              </a:solidFill>
            </a:rPr>
            <a:t>, </a:t>
          </a:r>
          <a:r>
            <a:rPr lang="en-US" sz="2500" kern="1200" dirty="0" err="1" smtClean="0">
              <a:solidFill>
                <a:schemeClr val="bg1"/>
              </a:solidFill>
            </a:rPr>
            <a:t>r&amp;a</a:t>
          </a:r>
          <a:r>
            <a:rPr lang="en-US" sz="2500" kern="1200" dirty="0" smtClean="0">
              <a:solidFill>
                <a:schemeClr val="bg1"/>
              </a:solidFill>
            </a:rPr>
            <a:t> assessments, accomplishment recognition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33088" y="1114877"/>
        <a:ext cx="10906622" cy="891352"/>
      </dsp:txXfrm>
    </dsp:sp>
    <dsp:sp modelId="{42C45088-5F72-4FE2-8EF4-2C813D64FF95}">
      <dsp:nvSpPr>
        <dsp:cNvPr id="0" name=""/>
        <dsp:cNvSpPr/>
      </dsp:nvSpPr>
      <dsp:spPr>
        <a:xfrm>
          <a:off x="5357" y="2172278"/>
          <a:ext cx="10962084" cy="9468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bg1"/>
              </a:solidFill>
            </a:rPr>
            <a:t>Knowledge-sharing events (Junior Staff)</a:t>
          </a:r>
          <a:r>
            <a:rPr lang="en-US" sz="2500" kern="1200" dirty="0" smtClean="0">
              <a:solidFill>
                <a:schemeClr val="bg1"/>
              </a:solidFill>
            </a:rPr>
            <a:t> </a:t>
          </a:r>
          <a:br>
            <a:rPr lang="en-US" sz="2500" kern="1200" dirty="0" smtClean="0">
              <a:solidFill>
                <a:schemeClr val="bg1"/>
              </a:solidFill>
            </a:rPr>
          </a:br>
          <a:r>
            <a:rPr lang="en-US" sz="2500" kern="1200" dirty="0" smtClean="0">
              <a:solidFill>
                <a:schemeClr val="bg1"/>
              </a:solidFill>
            </a:rPr>
            <a:t>conferences, meetings, workshops, lessons learned, public affairs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33088" y="2200009"/>
        <a:ext cx="10906622" cy="891352"/>
      </dsp:txXfrm>
    </dsp:sp>
    <dsp:sp modelId="{F5FF9F1D-1894-45B0-9523-52374E9A412B}">
      <dsp:nvSpPr>
        <dsp:cNvPr id="0" name=""/>
        <dsp:cNvSpPr/>
      </dsp:nvSpPr>
      <dsp:spPr>
        <a:xfrm>
          <a:off x="5357" y="3257410"/>
          <a:ext cx="10962084" cy="9468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bg1"/>
              </a:solidFill>
            </a:rPr>
            <a:t>Research &amp; analysis activities (Senior Researchers, Students)</a:t>
          </a:r>
          <a:br>
            <a:rPr lang="en-US" sz="2500" b="1" kern="1200" dirty="0" smtClean="0">
              <a:solidFill>
                <a:schemeClr val="bg1"/>
              </a:solidFill>
            </a:rPr>
          </a:br>
          <a:r>
            <a:rPr lang="en-US" sz="2500" b="0" kern="1200" dirty="0" smtClean="0">
              <a:solidFill>
                <a:schemeClr val="bg1"/>
              </a:solidFill>
            </a:rPr>
            <a:t>operational, technical, human, &amp; industry/regulatory topics</a:t>
          </a:r>
          <a:endParaRPr lang="en-US" sz="2500" b="0" kern="1200" dirty="0">
            <a:solidFill>
              <a:schemeClr val="bg1"/>
            </a:solidFill>
          </a:endParaRPr>
        </a:p>
      </dsp:txBody>
      <dsp:txXfrm>
        <a:off x="33088" y="3285141"/>
        <a:ext cx="10906622" cy="891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F4BA6-584B-4C6F-9CEE-6AFD50DE5E89}">
      <dsp:nvSpPr>
        <dsp:cNvPr id="0" name=""/>
        <dsp:cNvSpPr/>
      </dsp:nvSpPr>
      <dsp:spPr>
        <a:xfrm>
          <a:off x="2296028" y="480110"/>
          <a:ext cx="6204508" cy="6204508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perspectiveHeroicExtremeRightFacing" fov="0" zoom="82000">
            <a:rot lat="0" lon="0" rev="0"/>
          </a:camera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Scientific Discovery</a:t>
          </a:r>
          <a:endParaRPr lang="en-US" sz="3500" b="1" kern="1200" dirty="0"/>
        </a:p>
      </dsp:txBody>
      <dsp:txXfrm>
        <a:off x="5565952" y="1794875"/>
        <a:ext cx="2215896" cy="1846580"/>
      </dsp:txXfrm>
    </dsp:sp>
    <dsp:sp modelId="{BB7FFF64-6F41-496C-940C-1F62F291D02F}">
      <dsp:nvSpPr>
        <dsp:cNvPr id="0" name=""/>
        <dsp:cNvSpPr/>
      </dsp:nvSpPr>
      <dsp:spPr>
        <a:xfrm>
          <a:off x="2168245" y="701700"/>
          <a:ext cx="6204508" cy="6204508"/>
        </a:xfrm>
        <a:prstGeom prst="pie">
          <a:avLst>
            <a:gd name="adj1" fmla="val 1800000"/>
            <a:gd name="adj2" fmla="val 9000000"/>
          </a:avLst>
        </a:prstGeom>
        <a:solidFill>
          <a:schemeClr val="accent2"/>
        </a:solidFill>
        <a:ln>
          <a:noFill/>
        </a:ln>
        <a:effectLst/>
        <a:scene3d>
          <a:camera prst="perspectiveHeroicExtremeRightFacing" fov="0" zoom="82000">
            <a:rot lat="0" lon="0" rev="0"/>
          </a:camera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Product Development</a:t>
          </a:r>
          <a:endParaRPr lang="en-US" sz="3500" b="1" kern="1200" dirty="0"/>
        </a:p>
      </dsp:txBody>
      <dsp:txXfrm>
        <a:off x="3645509" y="4727244"/>
        <a:ext cx="3323843" cy="1624990"/>
      </dsp:txXfrm>
    </dsp:sp>
    <dsp:sp modelId="{C41671E5-C907-4B37-9E9D-F3B21CD7CDF7}">
      <dsp:nvSpPr>
        <dsp:cNvPr id="0" name=""/>
        <dsp:cNvSpPr/>
      </dsp:nvSpPr>
      <dsp:spPr>
        <a:xfrm>
          <a:off x="2067017" y="481661"/>
          <a:ext cx="6204508" cy="6204508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perspectiveHeroicExtremeRightFacing" fov="0" zoom="82000">
            <a:rot lat="0" lon="0" rev="0"/>
          </a:camera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Market Creation</a:t>
          </a:r>
          <a:endParaRPr lang="en-US" sz="3500" b="1" kern="1200" dirty="0"/>
        </a:p>
      </dsp:txBody>
      <dsp:txXfrm>
        <a:off x="2785706" y="1796426"/>
        <a:ext cx="2215896" cy="1846580"/>
      </dsp:txXfrm>
    </dsp:sp>
    <dsp:sp modelId="{86B3CC70-58CE-4479-9F29-13D1A401455A}">
      <dsp:nvSpPr>
        <dsp:cNvPr id="0" name=""/>
        <dsp:cNvSpPr/>
      </dsp:nvSpPr>
      <dsp:spPr>
        <a:xfrm>
          <a:off x="1912452" y="96022"/>
          <a:ext cx="6972686" cy="697268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3">
            <a:lumMod val="50000"/>
          </a:schemeClr>
        </a:solidFill>
        <a:ln>
          <a:noFill/>
        </a:ln>
        <a:effectLst/>
        <a:sp3d z="635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EFA0B-4F2D-4B33-8E1B-E84D7FBDF36E}">
      <dsp:nvSpPr>
        <dsp:cNvPr id="0" name=""/>
        <dsp:cNvSpPr/>
      </dsp:nvSpPr>
      <dsp:spPr>
        <a:xfrm>
          <a:off x="1784156" y="317219"/>
          <a:ext cx="6972686" cy="697268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lumMod val="75000"/>
          </a:schemeClr>
        </a:solidFill>
        <a:ln>
          <a:noFill/>
        </a:ln>
        <a:effectLst/>
        <a:sp3d z="635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10F14B-2145-467B-8DAD-DD55A90DA636}">
      <dsp:nvSpPr>
        <dsp:cNvPr id="0" name=""/>
        <dsp:cNvSpPr/>
      </dsp:nvSpPr>
      <dsp:spPr>
        <a:xfrm>
          <a:off x="1682416" y="97573"/>
          <a:ext cx="6972686" cy="697268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lumMod val="50000"/>
          </a:schemeClr>
        </a:solidFill>
        <a:ln>
          <a:noFill/>
        </a:ln>
        <a:effectLst/>
        <a:sp3d z="635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pattFill prst="wdDnDiag">
            <a:fgClr>
              <a:srgbClr val="EA8B00"/>
            </a:fgClr>
            <a:bgClr>
              <a:schemeClr val="accent5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7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7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5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639169" y="88164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570746AF-799E-4304-9AB1-E6E92B4D8817}" type="slidenum">
              <a:rPr lang="en-US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pPr algn="r"/>
              <a:t>‹#›</a:t>
            </a:fld>
            <a:endParaRPr lang="en-U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45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85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pattFill prst="wdDnDiag">
            <a:fgClr>
              <a:srgbClr val="EA8B00"/>
            </a:fgClr>
            <a:bgClr>
              <a:schemeClr val="accent5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639169" y="88164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570746AF-799E-4304-9AB1-E6E92B4D8817}" type="slidenum">
              <a:rPr lang="en-US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pPr algn="r"/>
              <a:t>‹#›</a:t>
            </a:fld>
            <a:endParaRPr lang="en-U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478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pattFill prst="wdDnDiag">
            <a:fgClr>
              <a:srgbClr val="EA8B00"/>
            </a:fgClr>
            <a:bgClr>
              <a:schemeClr val="accent5"/>
            </a:bgClr>
          </a:patt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639169" y="88164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570746AF-799E-4304-9AB1-E6E92B4D8817}" type="slidenum">
              <a:rPr lang="en-US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pPr algn="r"/>
              <a:t>‹#›</a:t>
            </a:fld>
            <a:endParaRPr lang="en-U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089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pattFill prst="wdDnDiag">
            <a:fgClr>
              <a:srgbClr val="EA8B00"/>
            </a:fgClr>
            <a:bgClr>
              <a:schemeClr val="accent5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639169" y="88164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570746AF-799E-4304-9AB1-E6E92B4D8817}" type="slidenum">
              <a:rPr lang="en-US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pPr algn="r"/>
              <a:t>‹#›</a:t>
            </a:fld>
            <a:endParaRPr lang="en-U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784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pattFill prst="wdDnDiag">
            <a:fgClr>
              <a:srgbClr val="EA8B00"/>
            </a:fgClr>
            <a:bgClr>
              <a:schemeClr val="accent5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639169" y="88164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570746AF-799E-4304-9AB1-E6E92B4D8817}" type="slidenum">
              <a:rPr lang="en-US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pPr algn="r"/>
              <a:t>‹#›</a:t>
            </a:fld>
            <a:endParaRPr lang="en-U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32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pattFill prst="wdDnDiag">
            <a:fgClr>
              <a:srgbClr val="EA8B00"/>
            </a:fgClr>
            <a:bgClr>
              <a:schemeClr val="accent5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639169" y="88164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570746AF-799E-4304-9AB1-E6E92B4D8817}" type="slidenum">
              <a:rPr lang="en-US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pPr algn="r"/>
              <a:t>‹#›</a:t>
            </a:fld>
            <a:endParaRPr lang="en-U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62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9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8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5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639169" y="88164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570746AF-799E-4304-9AB1-E6E92B4D8817}" type="slidenum">
              <a:rPr lang="en-US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pPr algn="r"/>
              <a:t>‹#›</a:t>
            </a:fld>
            <a:endParaRPr lang="en-U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8549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Clr>
          <a:srgbClr val="EA8B00"/>
        </a:buClr>
        <a:buFont typeface="Wingdings 2" charset="2"/>
        <a:buChar char="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Clr>
          <a:srgbClr val="EA8B00"/>
        </a:buClr>
        <a:buFont typeface="Wingdings 2" charset="2"/>
        <a:buChar char="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Clr>
          <a:srgbClr val="EA8B00"/>
        </a:buClr>
        <a:buFont typeface="Wingdings 2" charset="2"/>
        <a:buChar char="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Clr>
          <a:srgbClr val="EA8B00"/>
        </a:buClr>
        <a:buFont typeface="Wingdings 2" charset="2"/>
        <a:buChar char="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Clr>
          <a:srgbClr val="EA8B00"/>
        </a:buClr>
        <a:buFont typeface="Wingdings 2" charset="2"/>
        <a:buChar char="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7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en-US" dirty="0" smtClean="0"/>
              <a:t>Commercial Space </a:t>
            </a:r>
            <a:br>
              <a:rPr lang="en-US" dirty="0" smtClean="0"/>
            </a:br>
            <a:r>
              <a:rPr lang="en-US" dirty="0" smtClean="0"/>
              <a:t>Innovation Initiative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452462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Ken Davidian, Director of Research</a:t>
            </a:r>
            <a:br>
              <a:rPr lang="en-US" sz="2000" dirty="0" smtClean="0"/>
            </a:br>
            <a:r>
              <a:rPr lang="en-US" sz="2000" dirty="0" smtClean="0"/>
              <a:t>Office of Commercial Space Transportation, FAA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Transportation Research Board, Commercial Space Subcommittee Workshop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7 January 2018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080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2540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CSII will draw membership from the commercial space economy, including government, academia, private sector actors.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CSII will strategically coordinate activities designed to stimulate commercial space industry innovation.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FAA AST is ideally situated to coordinate CSII efforts because of its authority to effect technology push *and* pull activities.</a:t>
            </a:r>
          </a:p>
        </p:txBody>
      </p:sp>
    </p:spTree>
    <p:extLst>
      <p:ext uri="{BB962C8B-B14F-4D97-AF65-F5344CB8AC3E}">
        <p14:creationId xmlns:p14="http://schemas.microsoft.com/office/powerpoint/2010/main" val="159135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Information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9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“commercial space”?</a:t>
            </a:r>
            <a:br>
              <a:rPr lang="en-US" dirty="0" smtClean="0"/>
            </a:br>
            <a:r>
              <a:rPr lang="en-US" sz="2800" dirty="0" smtClean="0"/>
              <a:t>How is it different from “space exploration”?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060362"/>
            <a:ext cx="10554574" cy="1854413"/>
          </a:xfrm>
        </p:spPr>
        <p:txBody>
          <a:bodyPr>
            <a:noAutofit/>
          </a:bodyPr>
          <a:lstStyle/>
          <a:p>
            <a:r>
              <a:rPr lang="en-US" sz="2400" dirty="0" smtClean="0"/>
              <a:t>Commercial Space (CS) includes many sectors and sub-sectors</a:t>
            </a:r>
          </a:p>
          <a:p>
            <a:r>
              <a:rPr lang="en-US" sz="2400" dirty="0" smtClean="0"/>
              <a:t>Industries that support CS</a:t>
            </a:r>
          </a:p>
          <a:p>
            <a:r>
              <a:rPr lang="en-US" sz="2400" dirty="0" smtClean="0"/>
              <a:t>CS and space exploration are similar, but different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679" y="3840480"/>
            <a:ext cx="4014642" cy="3017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285750" y="3840480"/>
            <a:ext cx="3737953" cy="301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248" t="10109" r="4823" b="14343"/>
          <a:stretch/>
        </p:blipFill>
        <p:spPr>
          <a:xfrm>
            <a:off x="8910321" y="2810668"/>
            <a:ext cx="2824480" cy="40473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550400" y="2810668"/>
            <a:ext cx="2184401" cy="4047332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70000"/>
                    </a:schemeClr>
                  </a:outerShdw>
                </a:effectLst>
              </a:rPr>
              <a:t>Commercial Space</a:t>
            </a:r>
            <a:endParaRPr lang="en-US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7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10274" y="4297680"/>
            <a:ext cx="640080" cy="2560320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70000"/>
                    </a:schemeClr>
                  </a:outerShdw>
                </a:effectLst>
              </a:rPr>
              <a:t>Space Exploration</a:t>
            </a:r>
            <a:endParaRPr lang="en-US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70000"/>
                  </a:schemeClr>
                </a:outerShdw>
              </a:effectLst>
            </a:endParaRPr>
          </a:p>
        </p:txBody>
      </p:sp>
      <p:sp>
        <p:nvSpPr>
          <p:cNvPr id="10" name="Action Button: Beginning 9">
            <a:hlinkClick r:id="rId5" action="ppaction://hlinksldjump" highlightClick="1"/>
          </p:cNvPr>
          <p:cNvSpPr/>
          <p:nvPr/>
        </p:nvSpPr>
        <p:spPr>
          <a:xfrm>
            <a:off x="11591224" y="6267450"/>
            <a:ext cx="457200" cy="457200"/>
          </a:xfrm>
          <a:prstGeom prst="actionButtonBeginning">
            <a:avLst/>
          </a:prstGeom>
          <a:solidFill>
            <a:srgbClr val="EA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0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innovation? It is a process...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801788" cy="41404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3200" dirty="0" smtClean="0"/>
              <a:t>of </a:t>
            </a:r>
            <a:r>
              <a:rPr lang="en-US" sz="3200" dirty="0"/>
              <a:t>motivating and coordinating </a:t>
            </a:r>
            <a:r>
              <a:rPr lang="en-US" sz="3200" b="1" u="sng" dirty="0" smtClean="0"/>
              <a:t>people</a:t>
            </a:r>
            <a:r>
              <a:rPr lang="en-US" sz="3200" dirty="0" smtClean="0"/>
              <a:t> ...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3200" dirty="0" smtClean="0"/>
              <a:t>to </a:t>
            </a:r>
            <a:r>
              <a:rPr lang="en-US" sz="3200" dirty="0"/>
              <a:t>develop and implement new </a:t>
            </a:r>
            <a:r>
              <a:rPr lang="en-US" sz="3200" b="1" u="sng" dirty="0"/>
              <a:t>ideas</a:t>
            </a:r>
            <a:r>
              <a:rPr lang="en-US" sz="3200" dirty="0"/>
              <a:t> </a:t>
            </a:r>
            <a:r>
              <a:rPr lang="en-US" sz="3200" dirty="0" smtClean="0"/>
              <a:t>...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3200" dirty="0" smtClean="0"/>
              <a:t>by </a:t>
            </a:r>
            <a:r>
              <a:rPr lang="en-US" sz="3200" dirty="0"/>
              <a:t>engaging </a:t>
            </a:r>
            <a:r>
              <a:rPr lang="en-US" sz="3200" dirty="0" smtClean="0"/>
              <a:t>others in </a:t>
            </a:r>
            <a:r>
              <a:rPr lang="en-US" sz="3200" b="1" u="sng" dirty="0"/>
              <a:t>transactions</a:t>
            </a:r>
            <a:r>
              <a:rPr lang="en-US" sz="3200" dirty="0"/>
              <a:t> (or relationships) </a:t>
            </a:r>
            <a:r>
              <a:rPr lang="en-US" sz="3200" dirty="0" smtClean="0"/>
              <a:t>and ...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3200" dirty="0" smtClean="0"/>
              <a:t>making the adaptations to </a:t>
            </a:r>
            <a:r>
              <a:rPr lang="en-US" sz="3200" dirty="0"/>
              <a:t>achieve desired </a:t>
            </a:r>
            <a:r>
              <a:rPr lang="en-US" sz="3200" b="1" u="sng" dirty="0"/>
              <a:t>outcomes</a:t>
            </a:r>
            <a:r>
              <a:rPr lang="en-US" sz="3200" dirty="0"/>
              <a:t> </a:t>
            </a:r>
            <a:r>
              <a:rPr lang="en-US" sz="3200" dirty="0" smtClean="0"/>
              <a:t>...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3200" dirty="0" smtClean="0"/>
              <a:t>within </a:t>
            </a:r>
            <a:r>
              <a:rPr lang="en-US" sz="3200" dirty="0"/>
              <a:t>changing institutional and organizational </a:t>
            </a:r>
            <a:r>
              <a:rPr lang="en-US" sz="3200" b="1" u="sng" dirty="0"/>
              <a:t>contexts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225576" y="1942613"/>
            <a:ext cx="496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(Van de Ven, Angle, and Poole, 2000, p. 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7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607040" cy="970450"/>
          </a:xfrm>
        </p:spPr>
        <p:txBody>
          <a:bodyPr/>
          <a:lstStyle/>
          <a:p>
            <a:pPr algn="l"/>
            <a:r>
              <a:rPr lang="en-US" dirty="0" smtClean="0"/>
              <a:t>... of motivating &amp; coordinating </a:t>
            </a:r>
            <a:r>
              <a:rPr lang="en-US" u="sng" dirty="0" smtClean="0"/>
              <a:t>people</a:t>
            </a:r>
            <a:r>
              <a:rPr lang="en-US" dirty="0" smtClean="0"/>
              <a:t>...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737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People are both contributors and inhibitors of innovation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Organizational context enables and motivates innovation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Pay (a proxy for recognition)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Awards (individual ~ for radical ideas, </a:t>
            </a:r>
            <a:br>
              <a:rPr lang="en-US" dirty="0" smtClean="0"/>
            </a:br>
            <a:r>
              <a:rPr lang="en-US" dirty="0" smtClean="0"/>
              <a:t>group ~ for incremental implementation)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Three phases of innovative group development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euphoric start-up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concerns &amp; transitions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blame or celebration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8150" y="6488668"/>
            <a:ext cx="1175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Another question: How does organizational structure influence innovation?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9735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607040" cy="970450"/>
          </a:xfrm>
        </p:spPr>
        <p:txBody>
          <a:bodyPr/>
          <a:lstStyle/>
          <a:p>
            <a:pPr algn="l"/>
            <a:r>
              <a:rPr lang="en-US" dirty="0" smtClean="0"/>
              <a:t>... to develop and implement new </a:t>
            </a:r>
            <a:r>
              <a:rPr lang="en-US" u="sng" dirty="0" smtClean="0"/>
              <a:t>ideas</a:t>
            </a:r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737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process </a:t>
            </a:r>
            <a:r>
              <a:rPr lang="en-US" sz="2800" dirty="0" smtClean="0"/>
              <a:t>of developing </a:t>
            </a:r>
            <a:r>
              <a:rPr lang="en-US" sz="2800" dirty="0"/>
              <a:t>and implementing a </a:t>
            </a:r>
            <a:r>
              <a:rPr lang="en-US" sz="2800" dirty="0" smtClean="0"/>
              <a:t>new </a:t>
            </a:r>
            <a:r>
              <a:rPr lang="en-US" sz="2800" dirty="0"/>
              <a:t>idea. </a:t>
            </a:r>
            <a:endParaRPr lang="en-US" sz="2800" dirty="0" smtClean="0"/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sz="2600" dirty="0" smtClean="0"/>
              <a:t>a </a:t>
            </a:r>
            <a:r>
              <a:rPr lang="en-US" sz="2600" dirty="0"/>
              <a:t>recombination of old </a:t>
            </a:r>
            <a:r>
              <a:rPr lang="en-US" sz="2600" dirty="0" smtClean="0"/>
              <a:t>ideas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sz="2600" dirty="0" smtClean="0"/>
              <a:t>a </a:t>
            </a:r>
            <a:r>
              <a:rPr lang="en-US" sz="2600" dirty="0"/>
              <a:t>scheme that challenges the present </a:t>
            </a:r>
            <a:r>
              <a:rPr lang="en-US" sz="2600" dirty="0" smtClean="0"/>
              <a:t>order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sz="2600" dirty="0" smtClean="0"/>
              <a:t>a </a:t>
            </a:r>
            <a:r>
              <a:rPr lang="en-US" sz="2600" dirty="0"/>
              <a:t>formula or a unique approach that is perceived as new by the individuals </a:t>
            </a:r>
            <a:r>
              <a:rPr lang="en-US" sz="2600" dirty="0" smtClean="0"/>
              <a:t>involved </a:t>
            </a:r>
            <a:r>
              <a:rPr lang="en-US" sz="1800" dirty="0" smtClean="0"/>
              <a:t>(</a:t>
            </a:r>
            <a:r>
              <a:rPr lang="en-US" sz="1800" dirty="0" err="1"/>
              <a:t>Zaltman</a:t>
            </a:r>
            <a:r>
              <a:rPr lang="en-US" sz="1800" dirty="0"/>
              <a:t>, </a:t>
            </a:r>
            <a:r>
              <a:rPr lang="en-US" sz="1800" dirty="0" smtClean="0"/>
              <a:t>et al., 1973</a:t>
            </a:r>
            <a:r>
              <a:rPr lang="en-US" sz="1800" dirty="0"/>
              <a:t>; Rogers 1982</a:t>
            </a:r>
            <a:r>
              <a:rPr lang="en-US" sz="1800" dirty="0" smtClean="0"/>
              <a:t>)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800" dirty="0" smtClean="0"/>
              <a:t>technical </a:t>
            </a:r>
            <a:r>
              <a:rPr lang="en-US" sz="2800" dirty="0"/>
              <a:t>innovations (new technologies, products, </a:t>
            </a:r>
            <a:r>
              <a:rPr lang="en-US" sz="2800" dirty="0" smtClean="0"/>
              <a:t>and services</a:t>
            </a:r>
            <a:r>
              <a:rPr lang="en-US" sz="2800" dirty="0"/>
              <a:t>) </a:t>
            </a:r>
            <a:endParaRPr lang="en-US" sz="2800" dirty="0" smtClean="0"/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800" dirty="0" smtClean="0"/>
              <a:t>administrative </a:t>
            </a:r>
            <a:r>
              <a:rPr lang="en-US" sz="2800" dirty="0"/>
              <a:t>innovations (new procedures, policies, and organizational forms</a:t>
            </a:r>
            <a:r>
              <a:rPr lang="en-US" sz="2800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8150" y="6488668"/>
            <a:ext cx="1175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Another question: How are innovation ideas developed?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3039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607040" cy="970450"/>
          </a:xfrm>
        </p:spPr>
        <p:txBody>
          <a:bodyPr/>
          <a:lstStyle/>
          <a:p>
            <a:pPr algn="l"/>
            <a:r>
              <a:rPr lang="en-US" dirty="0" smtClean="0"/>
              <a:t>... by engaging others in </a:t>
            </a:r>
            <a:r>
              <a:rPr lang="en-US" u="sng" dirty="0" smtClean="0"/>
              <a:t>transactions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(or relationships)...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73763"/>
          </a:xfrm>
        </p:spPr>
        <p:txBody>
          <a:bodyPr>
            <a:normAutofit/>
          </a:bodyPr>
          <a:lstStyle/>
          <a:p>
            <a:r>
              <a:rPr lang="en-US" dirty="0" smtClean="0"/>
              <a:t>Include</a:t>
            </a:r>
          </a:p>
          <a:p>
            <a:pPr lvl="1"/>
            <a:r>
              <a:rPr lang="en-US" dirty="0" smtClean="0"/>
              <a:t>Collegial </a:t>
            </a:r>
            <a:r>
              <a:rPr lang="en-US" dirty="0"/>
              <a:t>and hierarchical </a:t>
            </a:r>
            <a:r>
              <a:rPr lang="en-US" dirty="0" smtClean="0"/>
              <a:t>relationships</a:t>
            </a:r>
          </a:p>
          <a:p>
            <a:pPr lvl="1"/>
            <a:r>
              <a:rPr lang="en-US" dirty="0" smtClean="0"/>
              <a:t>Resource allocation proposals and commitments</a:t>
            </a:r>
          </a:p>
          <a:p>
            <a:pPr lvl="1"/>
            <a:r>
              <a:rPr lang="en-US" dirty="0" smtClean="0"/>
              <a:t>Quid pro quo arrangements with individuals, units, organizations (subcontracts, co-ventures, etc.)</a:t>
            </a:r>
          </a:p>
          <a:p>
            <a:r>
              <a:rPr lang="en-US" dirty="0" smtClean="0"/>
              <a:t>Stages: negotiations, agreements, and administration</a:t>
            </a:r>
          </a:p>
          <a:p>
            <a:pPr lvl="1"/>
            <a:r>
              <a:rPr lang="en-US" dirty="0" smtClean="0"/>
              <a:t>Progression is non-linear</a:t>
            </a:r>
          </a:p>
          <a:p>
            <a:pPr lvl="1"/>
            <a:r>
              <a:rPr lang="en-US" dirty="0" smtClean="0"/>
              <a:t>Level of novelty</a:t>
            </a:r>
            <a:r>
              <a:rPr lang="en-US" dirty="0"/>
              <a:t> </a:t>
            </a:r>
            <a:r>
              <a:rPr lang="en-US" dirty="0" smtClean="0"/>
              <a:t>and risk affect transaction trust, cost, complexity, chance of success</a:t>
            </a:r>
          </a:p>
        </p:txBody>
      </p:sp>
    </p:spTree>
    <p:extLst>
      <p:ext uri="{BB962C8B-B14F-4D97-AF65-F5344CB8AC3E}">
        <p14:creationId xmlns:p14="http://schemas.microsoft.com/office/powerpoint/2010/main" val="289644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607040" cy="970450"/>
          </a:xfrm>
        </p:spPr>
        <p:txBody>
          <a:bodyPr/>
          <a:lstStyle/>
          <a:p>
            <a:pPr algn="l"/>
            <a:r>
              <a:rPr lang="en-US" dirty="0" smtClean="0"/>
              <a:t>... making the adaptations to achieve desired </a:t>
            </a:r>
            <a:r>
              <a:rPr lang="en-US" u="sng" dirty="0" smtClean="0"/>
              <a:t>outcomes</a:t>
            </a:r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737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successes and mistakes only identifiable ex post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based on changing, contradictory, </a:t>
            </a:r>
            <a:r>
              <a:rPr lang="en-US" dirty="0"/>
              <a:t>and nonlinear </a:t>
            </a:r>
            <a:r>
              <a:rPr lang="en-US" dirty="0" smtClean="0"/>
              <a:t>criteria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resulting in rational and superstitious learning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requiring the “management of paradox” and contradictory organizational reactions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resulting in purposely vague and general goals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8150" y="6488668"/>
            <a:ext cx="1175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Another question: How do innovation outcomes change?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7715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607040" cy="970450"/>
          </a:xfrm>
        </p:spPr>
        <p:txBody>
          <a:bodyPr/>
          <a:lstStyle/>
          <a:p>
            <a:pPr algn="l"/>
            <a:r>
              <a:rPr lang="en-US" dirty="0" smtClean="0"/>
              <a:t>...within changing institutional and organizational  </a:t>
            </a:r>
            <a:r>
              <a:rPr lang="en-US" u="sng" dirty="0" smtClean="0"/>
              <a:t>context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1" y="2222287"/>
            <a:ext cx="10830363" cy="42737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The institutional environment, the larger industry community</a:t>
            </a:r>
          </a:p>
          <a:p>
            <a:pPr lvl="1"/>
            <a:r>
              <a:rPr lang="en-US" dirty="0" smtClean="0"/>
              <a:t>Infrastructure resources created by the public sector, </a:t>
            </a:r>
            <a:br>
              <a:rPr lang="en-US" dirty="0" smtClean="0"/>
            </a:br>
            <a:r>
              <a:rPr lang="en-US" dirty="0" smtClean="0"/>
              <a:t>aka “public goods” (e.g. norms, knowledge, financing, human resources)</a:t>
            </a:r>
          </a:p>
          <a:p>
            <a:pPr lvl="1"/>
            <a:r>
              <a:rPr lang="en-US" dirty="0" smtClean="0"/>
              <a:t>Appropriated and converted by the private sector into </a:t>
            </a:r>
            <a:r>
              <a:rPr lang="en-US" dirty="0"/>
              <a:t>“private </a:t>
            </a:r>
            <a:r>
              <a:rPr lang="en-US" dirty="0" smtClean="0"/>
              <a:t>goods” through innovation</a:t>
            </a:r>
          </a:p>
          <a:p>
            <a:r>
              <a:rPr lang="en-US" dirty="0" smtClean="0"/>
              <a:t>Paradoxes of competition-cooperation, government support-obstruction, technology push-pull</a:t>
            </a:r>
          </a:p>
        </p:txBody>
      </p:sp>
    </p:spTree>
    <p:extLst>
      <p:ext uri="{BB962C8B-B14F-4D97-AF65-F5344CB8AC3E}">
        <p14:creationId xmlns:p14="http://schemas.microsoft.com/office/powerpoint/2010/main" val="232750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and how (by what processes) do innovations </a:t>
            </a:r>
            <a:r>
              <a:rPr lang="en-US" dirty="0"/>
              <a:t>develop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and why do innovations actually develop over time from concept to implemented reality?</a:t>
            </a:r>
          </a:p>
          <a:p>
            <a:r>
              <a:rPr lang="en-US" dirty="0" smtClean="0"/>
              <a:t>What innovation processes lead to successful and unsuccessful outcomes?</a:t>
            </a:r>
          </a:p>
          <a:p>
            <a:r>
              <a:rPr lang="en-US" dirty="0" smtClean="0"/>
              <a:t>To what extent can knowledge about managing innovation and change processes be generalized from one situation to another?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0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181587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dirty="0" smtClean="0"/>
              <a:t>Commercial Space Innovation Initiative</a:t>
            </a:r>
            <a:br>
              <a:rPr lang="en-US" dirty="0" smtClean="0"/>
            </a:b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087" y="2212762"/>
            <a:ext cx="10554574" cy="437853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Assumptions</a:t>
            </a:r>
          </a:p>
          <a:p>
            <a:pPr lvl="1"/>
            <a:r>
              <a:rPr lang="en-US" dirty="0" smtClean="0"/>
              <a:t>We agree on the definition of “Commercial Space.”</a:t>
            </a:r>
          </a:p>
          <a:p>
            <a:pPr lvl="1"/>
            <a:r>
              <a:rPr lang="en-US" dirty="0" smtClean="0"/>
              <a:t>We agree on the definition of “Innovation.”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What is the 2nd "I" in CSII?</a:t>
            </a:r>
          </a:p>
          <a:p>
            <a:r>
              <a:rPr lang="en-US" dirty="0" smtClean="0"/>
              <a:t>Coordinating </a:t>
            </a:r>
            <a:r>
              <a:rPr lang="en-US" dirty="0"/>
              <a:t>Technology Push *and* Pull</a:t>
            </a:r>
          </a:p>
          <a:p>
            <a:pPr>
              <a:spcAft>
                <a:spcPts val="0"/>
              </a:spcAft>
            </a:pPr>
            <a:r>
              <a:rPr lang="en-US" dirty="0"/>
              <a:t>CSII </a:t>
            </a:r>
            <a:r>
              <a:rPr lang="en-US" dirty="0" smtClean="0"/>
              <a:t>value chain diagram of activities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Example CSII activity and research questions</a:t>
            </a:r>
          </a:p>
          <a:p>
            <a:pPr>
              <a:spcAft>
                <a:spcPts val="0"/>
              </a:spcAft>
            </a:pPr>
            <a:r>
              <a:rPr lang="en-US" dirty="0"/>
              <a:t>CSII schedule - notional</a:t>
            </a:r>
          </a:p>
          <a:p>
            <a:pPr>
              <a:spcAft>
                <a:spcPts val="0"/>
              </a:spcAft>
            </a:pPr>
            <a:r>
              <a:rPr lang="en-US" dirty="0"/>
              <a:t>Conclusion</a:t>
            </a:r>
            <a:endParaRPr lang="en-US" sz="2800" dirty="0" smtClean="0"/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10696575" y="2733675"/>
            <a:ext cx="1419225" cy="552450"/>
          </a:xfrm>
          <a:prstGeom prst="rightArrow">
            <a:avLst/>
          </a:prstGeom>
          <a:solidFill>
            <a:srgbClr val="EA8B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More info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9172575" y="3143250"/>
            <a:ext cx="1419225" cy="552450"/>
          </a:xfrm>
          <a:prstGeom prst="rightArrow">
            <a:avLst/>
          </a:prstGeom>
          <a:solidFill>
            <a:srgbClr val="EA8B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More info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447188"/>
            <a:ext cx="11382376" cy="970450"/>
          </a:xfrm>
        </p:spPr>
        <p:txBody>
          <a:bodyPr/>
          <a:lstStyle/>
          <a:p>
            <a:pPr>
              <a:lnSpc>
                <a:spcPct val="75000"/>
              </a:lnSpc>
              <a:tabLst>
                <a:tab pos="2171700" algn="l"/>
              </a:tabLst>
            </a:pP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Innovation assumptions &amp; observations</a:t>
            </a:r>
            <a:endParaRPr lang="en-US" sz="3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137213"/>
              </p:ext>
            </p:extLst>
          </p:nvPr>
        </p:nvGraphicFramePr>
        <p:xfrm>
          <a:off x="60960" y="2355850"/>
          <a:ext cx="12070080" cy="4211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3933231574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1034738956"/>
                    </a:ext>
                  </a:extLst>
                </a:gridCol>
                <a:gridCol w="6949440">
                  <a:extLst>
                    <a:ext uri="{9D8B030D-6E8A-4147-A177-3AD203B41FA5}">
                      <a16:colId xmlns:a16="http://schemas.microsoft.com/office/drawing/2014/main" val="11555667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Concept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What is Assumed...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What is Observed...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949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dirty="0" smtClean="0"/>
                        <a:t>Ideas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dirty="0" smtClean="0"/>
                        <a:t>One invention, operationalized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dirty="0" smtClean="0"/>
                        <a:t>Reinvention, proliferation, reimplementation,</a:t>
                      </a:r>
                      <a:r>
                        <a:rPr lang="en-US" baseline="0" dirty="0" smtClean="0"/>
                        <a:t> discarding, and termination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196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dirty="0" smtClean="0"/>
                        <a:t>People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dirty="0" smtClean="0"/>
                        <a:t>An entrepreneur with fixed set of full-time people over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dirty="0" smtClean="0"/>
                        <a:t>Many entrepreneurs, distracted, fluidly engaging and disengaging over time in a variety of organizational</a:t>
                      </a:r>
                      <a:r>
                        <a:rPr lang="en-US" baseline="0" dirty="0" smtClean="0"/>
                        <a:t> roles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261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dirty="0" smtClean="0"/>
                        <a:t>Transactions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dirty="0" smtClean="0"/>
                        <a:t>Fixed network of people/firms working out details of an idea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dirty="0" smtClean="0"/>
                        <a:t>Expanding and contracting network</a:t>
                      </a:r>
                      <a:r>
                        <a:rPr lang="en-US" baseline="0" dirty="0" smtClean="0"/>
                        <a:t> of partisan stakeholders diverging and converging on ideas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86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dirty="0" smtClean="0"/>
                        <a:t>Context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dirty="0" smtClean="0"/>
                        <a:t>Environment provides opportunities and constraints</a:t>
                      </a:r>
                      <a:r>
                        <a:rPr lang="en-US" baseline="0" dirty="0" smtClean="0"/>
                        <a:t> on innovation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dirty="0" smtClean="0"/>
                        <a:t>Innovation process constrained by and creates multiple enacted environments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798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dirty="0" smtClean="0"/>
                        <a:t>Outcomes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dirty="0" smtClean="0"/>
                        <a:t>Final result orientation;</a:t>
                      </a:r>
                      <a:r>
                        <a:rPr lang="en-US" baseline="0" dirty="0" smtClean="0"/>
                        <a:t> a stable new order comes into being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dirty="0" smtClean="0"/>
                        <a:t>Final result may be indeterminate; multiple in-process assessments and spinoffs; integration of new orders with old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266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dirty="0" smtClean="0"/>
                        <a:t>Process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dirty="0" smtClean="0"/>
                        <a:t>Simple, cumulative sequence of stages or phases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dirty="0" smtClean="0"/>
                        <a:t>From simple to multiple</a:t>
                      </a:r>
                      <a:r>
                        <a:rPr lang="en-US" baseline="0" dirty="0" smtClean="0"/>
                        <a:t> progressions of divergent, parallel, and convergent paths, some of which are related and cumulative, others not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78669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29291" y="1942613"/>
            <a:ext cx="442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(Van de Ven, Angle, and Poole, 2000)</a:t>
            </a:r>
            <a:endParaRPr lang="en-US" dirty="0"/>
          </a:p>
        </p:txBody>
      </p:sp>
      <p:sp>
        <p:nvSpPr>
          <p:cNvPr id="3" name="Action Button: Beginning 2">
            <a:hlinkClick r:id="rId2" action="ppaction://hlinksldjump" highlightClick="1"/>
          </p:cNvPr>
          <p:cNvSpPr/>
          <p:nvPr/>
        </p:nvSpPr>
        <p:spPr>
          <a:xfrm>
            <a:off x="219075" y="6267450"/>
            <a:ext cx="457200" cy="457200"/>
          </a:xfrm>
          <a:prstGeom prst="actionButtonBeginning">
            <a:avLst/>
          </a:prstGeom>
          <a:solidFill>
            <a:srgbClr val="EA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8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447188"/>
            <a:ext cx="11064240" cy="970450"/>
          </a:xfrm>
        </p:spPr>
        <p:txBody>
          <a:bodyPr/>
          <a:lstStyle/>
          <a:p>
            <a:r>
              <a:rPr lang="en-US" dirty="0" smtClean="0"/>
              <a:t>WHO: CSII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008390"/>
            <a:ext cx="10809408" cy="4363835"/>
          </a:xfrm>
        </p:spPr>
        <p:txBody>
          <a:bodyPr anchor="b"/>
          <a:lstStyle/>
          <a:p>
            <a:r>
              <a:rPr lang="en-US" dirty="0"/>
              <a:t>Private-sector </a:t>
            </a:r>
            <a:r>
              <a:rPr lang="en-US" dirty="0" smtClean="0"/>
              <a:t>organizations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Firms, trade organizations, market non-profits</a:t>
            </a:r>
            <a:endParaRPr lang="en-US" dirty="0"/>
          </a:p>
          <a:p>
            <a:r>
              <a:rPr lang="en-US" dirty="0" smtClean="0"/>
              <a:t>Public-sector organizations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US government departments and agencies </a:t>
            </a:r>
            <a:br>
              <a:rPr lang="en-US" dirty="0" smtClean="0"/>
            </a:br>
            <a:r>
              <a:rPr lang="en-US" dirty="0" smtClean="0"/>
              <a:t>(e.g., DOC</a:t>
            </a:r>
            <a:r>
              <a:rPr lang="en-US" dirty="0"/>
              <a:t>, DoD, NASA, </a:t>
            </a:r>
            <a:r>
              <a:rPr lang="en-US" dirty="0" smtClean="0"/>
              <a:t>FCC, FFRDCs, etc.)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State and local government departments and agencies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Universities to conduct CS research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International entities</a:t>
            </a:r>
          </a:p>
          <a:p>
            <a:r>
              <a:rPr lang="en-US" dirty="0" smtClean="0"/>
              <a:t>Include external participants to </a:t>
            </a:r>
            <a:r>
              <a:rPr lang="en-US" dirty="0"/>
              <a:t>counter </a:t>
            </a:r>
            <a:r>
              <a:rPr lang="en-US" dirty="0" smtClean="0"/>
              <a:t>"</a:t>
            </a:r>
            <a:r>
              <a:rPr lang="en-US" dirty="0"/>
              <a:t>groupthink</a:t>
            </a:r>
            <a:r>
              <a:rPr lang="en-US" dirty="0" smtClean="0"/>
              <a:t>"</a:t>
            </a:r>
          </a:p>
        </p:txBody>
      </p:sp>
      <p:sp>
        <p:nvSpPr>
          <p:cNvPr id="5" name="Action Button: Beginning 4">
            <a:hlinkClick r:id="rId2" action="ppaction://hlinksldjump" highlightClick="1"/>
          </p:cNvPr>
          <p:cNvSpPr/>
          <p:nvPr/>
        </p:nvSpPr>
        <p:spPr>
          <a:xfrm>
            <a:off x="11620500" y="6267450"/>
            <a:ext cx="457200" cy="457200"/>
          </a:xfrm>
          <a:prstGeom prst="actionButtonBeginning">
            <a:avLst/>
          </a:prstGeom>
          <a:solidFill>
            <a:srgbClr val="EA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0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CSII Member Locations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199" y="1409072"/>
            <a:ext cx="8572501" cy="5334628"/>
          </a:xfrm>
          <a:prstGeom prst="rect">
            <a:avLst/>
          </a:prstGeom>
          <a:effectLst>
            <a:outerShdw blurRad="25400" dist="38100" dir="5400000" algn="ctr" rotWithShape="0">
              <a:schemeClr val="accent5">
                <a:lumMod val="75000"/>
              </a:schemeClr>
            </a:outerShdw>
          </a:effec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692149"/>
              </p:ext>
            </p:extLst>
          </p:nvPr>
        </p:nvGraphicFramePr>
        <p:xfrm>
          <a:off x="174625" y="5169869"/>
          <a:ext cx="298386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425">
                  <a:extLst>
                    <a:ext uri="{9D8B030D-6E8A-4147-A177-3AD203B41FA5}">
                      <a16:colId xmlns:a16="http://schemas.microsoft.com/office/drawing/2014/main" val="114353498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90286773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898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¨</a:t>
                      </a:r>
                      <a:endParaRPr lang="en-US" b="1" dirty="0">
                        <a:latin typeface="Wingdings" panose="05000000000000000000" pitchFamily="2" charset="2"/>
                      </a:endParaRPr>
                    </a:p>
                  </a:txBody>
                  <a:tcPr>
                    <a:solidFill>
                      <a:srgbClr val="9ECD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CURRENT</a:t>
                      </a:r>
                      <a:endParaRPr lang="en-US" b="1" dirty="0"/>
                    </a:p>
                  </a:txBody>
                  <a:tcPr>
                    <a:solidFill>
                      <a:srgbClr val="9EC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050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¡</a:t>
                      </a:r>
                      <a:endParaRPr lang="en-US" b="1" dirty="0">
                        <a:latin typeface="Wingdings" panose="05000000000000000000" pitchFamily="2" charset="2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COE CST (potential)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91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Other (potential)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643507"/>
                  </a:ext>
                </a:extLst>
              </a:tr>
            </a:tbl>
          </a:graphicData>
        </a:graphic>
      </p:graphicFrame>
      <p:sp>
        <p:nvSpPr>
          <p:cNvPr id="22" name="Oval 21"/>
          <p:cNvSpPr/>
          <p:nvPr/>
        </p:nvSpPr>
        <p:spPr>
          <a:xfrm>
            <a:off x="3892062" y="3927231"/>
            <a:ext cx="457200" cy="457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43601" y="4665785"/>
            <a:ext cx="457200" cy="457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>
          <a:xfrm>
            <a:off x="7568709" y="5580184"/>
            <a:ext cx="457200" cy="457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Oval 24"/>
          <p:cNvSpPr/>
          <p:nvPr/>
        </p:nvSpPr>
        <p:spPr>
          <a:xfrm>
            <a:off x="6096000" y="3661917"/>
            <a:ext cx="457200" cy="457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218127" y="5700506"/>
            <a:ext cx="457200" cy="457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Action Button: Beginning 11">
            <a:hlinkClick r:id="rId3" action="ppaction://hlinksldjump" highlightClick="1"/>
          </p:cNvPr>
          <p:cNvSpPr/>
          <p:nvPr/>
        </p:nvSpPr>
        <p:spPr>
          <a:xfrm>
            <a:off x="11620500" y="6267450"/>
            <a:ext cx="457200" cy="457200"/>
          </a:xfrm>
          <a:prstGeom prst="actionButtonBeginning">
            <a:avLst/>
          </a:prstGeom>
          <a:solidFill>
            <a:srgbClr val="EA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75327" y="3607462"/>
            <a:ext cx="457200" cy="457200"/>
          </a:xfrm>
          <a:prstGeom prst="rect">
            <a:avLst/>
          </a:prstGeom>
          <a:solidFill>
            <a:srgbClr val="9ECD3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09942" y="4929555"/>
            <a:ext cx="457200" cy="457200"/>
          </a:xfrm>
          <a:prstGeom prst="rect">
            <a:avLst/>
          </a:prstGeom>
          <a:solidFill>
            <a:srgbClr val="9ECD3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389077" y="6372154"/>
            <a:ext cx="208800" cy="208800"/>
          </a:xfrm>
          <a:prstGeom prst="triangle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4120662" y="4384431"/>
            <a:ext cx="457200" cy="457200"/>
          </a:xfrm>
          <a:prstGeom prst="triangl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18" name="Isosceles Triangle 17"/>
          <p:cNvSpPr/>
          <p:nvPr/>
        </p:nvSpPr>
        <p:spPr>
          <a:xfrm>
            <a:off x="7086598" y="5304693"/>
            <a:ext cx="457200" cy="457200"/>
          </a:xfrm>
          <a:prstGeom prst="triangl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9438542" y="5076093"/>
            <a:ext cx="457200" cy="457200"/>
          </a:xfrm>
          <a:prstGeom prst="triangl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20" name="Isosceles Triangle 19"/>
          <p:cNvSpPr/>
          <p:nvPr/>
        </p:nvSpPr>
        <p:spPr>
          <a:xfrm>
            <a:off x="10446727" y="5993503"/>
            <a:ext cx="457200" cy="457200"/>
          </a:xfrm>
          <a:prstGeom prst="triangl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387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47188"/>
            <a:ext cx="12001500" cy="970450"/>
          </a:xfrm>
        </p:spPr>
        <p:txBody>
          <a:bodyPr/>
          <a:lstStyle/>
          <a:p>
            <a:r>
              <a:rPr lang="en-US" dirty="0" smtClean="0"/>
              <a:t>Innovation modeled as simple phases or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941845"/>
          </a:xfrm>
        </p:spPr>
        <p:txBody>
          <a:bodyPr/>
          <a:lstStyle/>
          <a:p>
            <a:r>
              <a:rPr lang="en-US" dirty="0" smtClean="0"/>
              <a:t>Commercial development is built upon three phases: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basic research (discovery of scientific knowledge)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</a:t>
            </a:r>
            <a:r>
              <a:rPr lang="en-US" dirty="0" smtClean="0"/>
              <a:t>he creation of a product (the innovation process)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offering that product for sale (diffusion).</a:t>
            </a:r>
          </a:p>
          <a:p>
            <a:r>
              <a:rPr lang="en-US" dirty="0" smtClean="0"/>
              <a:t>These are the three phases of industry development</a:t>
            </a:r>
            <a:r>
              <a:rPr lang="en-US" baseline="30000" dirty="0" smtClean="0"/>
              <a:t>5</a:t>
            </a:r>
          </a:p>
          <a:p>
            <a:r>
              <a:rPr lang="en-US" dirty="0" smtClean="0"/>
              <a:t>Commercialization can be impacted by different policies, activities, and events, undertaken by all CS economy actors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96390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100" dirty="0"/>
              <a:t>5</a:t>
            </a:r>
            <a:r>
              <a:rPr lang="en-US" sz="1100" dirty="0" smtClean="0"/>
              <a:t>. </a:t>
            </a:r>
            <a:r>
              <a:rPr lang="en-US" sz="1100" dirty="0"/>
              <a:t>Schumpeter, J. A. (1934). The theory of economic development. Cambridge. </a:t>
            </a:r>
            <a:r>
              <a:rPr lang="en-US" sz="1100" i="1" dirty="0"/>
              <a:t>MA: Harvard</a:t>
            </a:r>
            <a:r>
              <a:rPr lang="en-US" sz="1100" dirty="0"/>
              <a:t>.</a:t>
            </a:r>
            <a:endParaRPr lang="en-US" sz="1100" baseline="30000" dirty="0"/>
          </a:p>
        </p:txBody>
      </p:sp>
      <p:sp>
        <p:nvSpPr>
          <p:cNvPr id="8" name="Action Button: Beginning 7">
            <a:hlinkClick r:id="rId2" action="ppaction://hlinksldjump" highlightClick="1"/>
          </p:cNvPr>
          <p:cNvSpPr/>
          <p:nvPr/>
        </p:nvSpPr>
        <p:spPr>
          <a:xfrm>
            <a:off x="11620500" y="6267450"/>
            <a:ext cx="457200" cy="457200"/>
          </a:xfrm>
          <a:prstGeom prst="actionButtonBeginning">
            <a:avLst/>
          </a:prstGeom>
          <a:solidFill>
            <a:srgbClr val="EA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427113"/>
            <a:ext cx="1148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100" dirty="0" smtClean="0"/>
              <a:t>6. E.g., Rogers</a:t>
            </a:r>
            <a:r>
              <a:rPr lang="en-US" sz="1100" dirty="0"/>
              <a:t>, E. (2003). </a:t>
            </a:r>
            <a:r>
              <a:rPr lang="en-US" sz="1100" i="1" dirty="0"/>
              <a:t>Diffusion of innovation</a:t>
            </a:r>
            <a:r>
              <a:rPr lang="en-US" sz="1100" dirty="0"/>
              <a:t> (5th ed.). New York, NY: New York: Free Press.</a:t>
            </a:r>
          </a:p>
          <a:p>
            <a:pPr marL="228600" indent="-228600"/>
            <a:r>
              <a:rPr lang="en-US" sz="1100" dirty="0" smtClean="0"/>
              <a:t>7. </a:t>
            </a:r>
            <a:r>
              <a:rPr lang="en-US" sz="1100" i="1" dirty="0"/>
              <a:t>Van de Ven, A. H., &amp; Johnson, P. E. (2006). Knowledge for theory and practice. Academy of Management Review, 31(4), 802–821.</a:t>
            </a:r>
            <a:endParaRPr lang="en-US" sz="1400" baseline="300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454740978"/>
              </p:ext>
            </p:extLst>
          </p:nvPr>
        </p:nvGraphicFramePr>
        <p:xfrm>
          <a:off x="1574800" y="0"/>
          <a:ext cx="10541000" cy="738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ounded Rectangular Callout 14"/>
          <p:cNvSpPr/>
          <p:nvPr/>
        </p:nvSpPr>
        <p:spPr>
          <a:xfrm>
            <a:off x="9301480" y="980588"/>
            <a:ext cx="2743200" cy="1890620"/>
          </a:xfrm>
          <a:prstGeom prst="wedgeRoundRectCallout">
            <a:avLst>
              <a:gd name="adj1" fmla="val -74530"/>
              <a:gd name="adj2" fmla="val 3343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SCIENTIFIC DISCOVERY is the result of non-proprietary research activities.</a:t>
            </a:r>
            <a:endParaRPr lang="en-US" sz="2400" b="1" baseline="300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49860" y="1507546"/>
            <a:ext cx="4053840" cy="1371600"/>
          </a:xfrm>
          <a:prstGeom prst="wedgeRoundRectCallout">
            <a:avLst>
              <a:gd name="adj1" fmla="val 65588"/>
              <a:gd name="adj2" fmla="val 40163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MARKET CREATION includes marketing, demonstrations, change agents, education, </a:t>
            </a:r>
            <a:r>
              <a:rPr lang="en-US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etc.</a:t>
            </a:r>
            <a:r>
              <a:rPr lang="en-US" sz="2400" b="1" baseline="300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6</a:t>
            </a:r>
            <a:endParaRPr lang="en-US" sz="2400" b="1" baseline="300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789940" y="2956590"/>
            <a:ext cx="3291840" cy="1645920"/>
          </a:xfrm>
          <a:prstGeom prst="wedgeRoundRectCallout">
            <a:avLst>
              <a:gd name="adj1" fmla="val 64211"/>
              <a:gd name="adj2" fmla="val 75559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What happens when PRODUCT DEVELOPMENT cannot succeed in MARKET CREATION?</a:t>
            </a:r>
            <a:endParaRPr lang="en-US" sz="2400" b="1" baseline="300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5227320" y="47744"/>
            <a:ext cx="5120640" cy="731520"/>
          </a:xfrm>
          <a:prstGeom prst="wedgeRoundRectCallout">
            <a:avLst>
              <a:gd name="adj1" fmla="val -18589"/>
              <a:gd name="adj2" fmla="val 88827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How can market information impact SCIENTIFIC DISCOVERY?</a:t>
            </a:r>
            <a:endParaRPr lang="en-US" sz="2400" b="1" baseline="300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49860" y="4669751"/>
            <a:ext cx="3931920" cy="1737360"/>
          </a:xfrm>
          <a:prstGeom prst="wedgeRoundRectCallout">
            <a:avLst>
              <a:gd name="adj1" fmla="val 88202"/>
              <a:gd name="adj2" fmla="val 73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PRODUCT </a:t>
            </a:r>
            <a:r>
              <a:rPr lang="en-US" sz="2400" b="1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DEVELOPMENT </a:t>
            </a:r>
            <a:r>
              <a:rPr lang="en-US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is conducted during the pre-production phase involving </a:t>
            </a:r>
            <a:r>
              <a:rPr lang="en-US" sz="2400" b="1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proprietary research activities.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392920" y="3167836"/>
            <a:ext cx="2651760" cy="3474720"/>
          </a:xfrm>
          <a:prstGeom prst="wedgeRoundRectCallout">
            <a:avLst>
              <a:gd name="adj1" fmla="val -61139"/>
              <a:gd name="adj2" fmla="val 745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Three types of problems may exist between SCIENTIFIC </a:t>
            </a:r>
            <a:r>
              <a:rPr lang="en-US" sz="2400" b="1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DISCOVERY and </a:t>
            </a:r>
            <a:r>
              <a:rPr lang="en-US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PRODUCT DEVELOPMENT: problems </a:t>
            </a:r>
            <a:r>
              <a:rPr lang="en-US" sz="2400" b="1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of knowledge transfer, type, or </a:t>
            </a:r>
            <a:r>
              <a:rPr lang="en-US" sz="2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production.</a:t>
            </a:r>
            <a:r>
              <a:rPr lang="en-US" sz="2400" b="1" baseline="300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7</a:t>
            </a:r>
            <a:endParaRPr lang="en-US" sz="2400" b="1" baseline="300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18" name="Action Button: Beginning 17">
            <a:hlinkClick r:id="rId7" action="ppaction://hlinksldjump" highlightClick="1"/>
          </p:cNvPr>
          <p:cNvSpPr/>
          <p:nvPr/>
        </p:nvSpPr>
        <p:spPr>
          <a:xfrm>
            <a:off x="11749812" y="6496050"/>
            <a:ext cx="327888" cy="327888"/>
          </a:xfrm>
          <a:prstGeom prst="actionButtonBeginning">
            <a:avLst/>
          </a:prstGeom>
          <a:solidFill>
            <a:srgbClr val="EA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8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7" grpId="0" animBg="1"/>
      <p:bldP spid="16" grpId="0" animBg="1"/>
      <p:bldP spid="14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5320" y="447188"/>
            <a:ext cx="10881360" cy="695812"/>
          </a:xfrm>
        </p:spPr>
        <p:txBody>
          <a:bodyPr/>
          <a:lstStyle/>
          <a:p>
            <a:r>
              <a:rPr lang="en-US" dirty="0" smtClean="0"/>
              <a:t>Theory: From discovery to diffusion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211669"/>
            <a:ext cx="1162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400" dirty="0" smtClean="0"/>
              <a:t>The discovery/invention (blue), innovation (orange) , diffusion (green) model presented here is just one of many depictions.”</a:t>
            </a:r>
            <a:r>
              <a:rPr lang="en-US" sz="1400" baseline="30000" dirty="0"/>
              <a:t>8</a:t>
            </a:r>
            <a:endParaRPr lang="en-US" sz="1400" baseline="30000" dirty="0" smtClean="0"/>
          </a:p>
          <a:p>
            <a:pPr marL="173038" indent="-173038"/>
            <a:r>
              <a:rPr lang="en-US" sz="1100" dirty="0" smtClean="0"/>
              <a:t>8. </a:t>
            </a:r>
            <a:r>
              <a:rPr lang="en-US" sz="1100" dirty="0" err="1"/>
              <a:t>Debackere</a:t>
            </a:r>
            <a:r>
              <a:rPr lang="en-US" sz="1100" dirty="0"/>
              <a:t>, K., </a:t>
            </a:r>
            <a:r>
              <a:rPr lang="en-US" sz="1100" dirty="0" err="1"/>
              <a:t>Clarysse</a:t>
            </a:r>
            <a:r>
              <a:rPr lang="en-US" sz="1100" dirty="0"/>
              <a:t>, B., </a:t>
            </a:r>
            <a:r>
              <a:rPr lang="en-US" sz="1100" dirty="0" err="1"/>
              <a:t>Wijneberg</a:t>
            </a:r>
            <a:r>
              <a:rPr lang="en-US" sz="1100" dirty="0"/>
              <a:t>, N. M., &amp; </a:t>
            </a:r>
            <a:r>
              <a:rPr lang="en-US" sz="1100" dirty="0" err="1"/>
              <a:t>Rappa</a:t>
            </a:r>
            <a:r>
              <a:rPr lang="en-US" sz="1100" dirty="0"/>
              <a:t>, M. A. (1994). Science and industry: a theory of networks and paradigms. Technology Analysis &amp; Strategic Management, 6(1), 21–38</a:t>
            </a:r>
            <a:r>
              <a:rPr lang="en-US" sz="1100" dirty="0" smtClean="0"/>
              <a:t>.</a:t>
            </a:r>
            <a:endParaRPr lang="en-US" sz="1100" dirty="0"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06" y="1417639"/>
            <a:ext cx="10689989" cy="4794030"/>
          </a:xfrm>
          <a:prstGeom prst="rect">
            <a:avLst/>
          </a:prstGeom>
        </p:spPr>
      </p:pic>
      <p:sp>
        <p:nvSpPr>
          <p:cNvPr id="10" name="Action Button: Beginning 9">
            <a:hlinkClick r:id="rId3" action="ppaction://hlinksldjump" highlightClick="1"/>
          </p:cNvPr>
          <p:cNvSpPr/>
          <p:nvPr/>
        </p:nvSpPr>
        <p:spPr>
          <a:xfrm>
            <a:off x="11620500" y="6267450"/>
            <a:ext cx="457200" cy="457200"/>
          </a:xfrm>
          <a:prstGeom prst="actionButtonBeginning">
            <a:avLst/>
          </a:prstGeom>
          <a:solidFill>
            <a:srgbClr val="EA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Thoughts...</a:t>
            </a:r>
            <a:br>
              <a:rPr lang="en-US" dirty="0" smtClean="0"/>
            </a:br>
            <a:r>
              <a:rPr lang="en-US" sz="1200" dirty="0"/>
              <a:t>Van de Ven, A. H., &amp; Poole, M. S. (2000). An introduction to the Minnesota innovation research program. In A. H. Van de Ven, H. L. Angle, &amp; M. S. Poole (Eds.), </a:t>
            </a:r>
            <a:r>
              <a:rPr lang="en-US" sz="1200" i="1" dirty="0"/>
              <a:t>Methods for studying innovation process</a:t>
            </a:r>
            <a:r>
              <a:rPr lang="en-US" sz="1200" dirty="0"/>
              <a:t> (pp. 3–30). New York, NY: Oxford University Press on Demand</a:t>
            </a:r>
            <a:r>
              <a:rPr lang="en-US" sz="1200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1" y="2222287"/>
            <a:ext cx="10887513" cy="4435688"/>
          </a:xfrm>
        </p:spPr>
        <p:txBody>
          <a:bodyPr/>
          <a:lstStyle/>
          <a:p>
            <a:r>
              <a:rPr lang="en-US" dirty="0" smtClean="0"/>
              <a:t>“As </a:t>
            </a:r>
            <a:r>
              <a:rPr lang="en-US" dirty="0" err="1"/>
              <a:t>Teece</a:t>
            </a:r>
            <a:r>
              <a:rPr lang="en-US" dirty="0"/>
              <a:t> (1987: 3) argues,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‘at </a:t>
            </a:r>
            <a:r>
              <a:rPr lang="en-US" i="1" dirty="0"/>
              <a:t>a time when so much attention is given to innovation and entrepreneurship, it is rather pathetic that </a:t>
            </a:r>
            <a:r>
              <a:rPr lang="en-US" b="1" i="1" dirty="0" smtClean="0"/>
              <a:t>a </a:t>
            </a:r>
            <a:r>
              <a:rPr lang="en-US" b="1" i="1" dirty="0"/>
              <a:t>deep understanding of the process is lacking. </a:t>
            </a:r>
            <a:r>
              <a:rPr lang="en-US" i="1" dirty="0" smtClean="0"/>
              <a:t>It </a:t>
            </a:r>
            <a:r>
              <a:rPr lang="en-US" i="1" dirty="0"/>
              <a:t>is no wonder that </a:t>
            </a:r>
            <a:r>
              <a:rPr lang="en-US" b="1" i="1" dirty="0"/>
              <a:t>firms and governments have difficulty trying to stimulate [and manage] innovation </a:t>
            </a:r>
            <a:r>
              <a:rPr lang="en-US" i="1" dirty="0"/>
              <a:t>when</a:t>
            </a:r>
            <a:r>
              <a:rPr lang="en-US" b="1" i="1" dirty="0"/>
              <a:t> </a:t>
            </a:r>
            <a:r>
              <a:rPr lang="en-US" b="1" i="1" dirty="0" smtClean="0"/>
              <a:t>its </a:t>
            </a:r>
            <a:r>
              <a:rPr lang="en-US" b="1" i="1" dirty="0"/>
              <a:t>fundamental processes are so poorly understood</a:t>
            </a:r>
            <a:r>
              <a:rPr lang="en-US" b="1" i="1" dirty="0" smtClean="0"/>
              <a:t>.’</a:t>
            </a:r>
            <a:r>
              <a:rPr lang="en-US" i="1" dirty="0" smtClean="0"/>
              <a:t>” (p. 1).</a:t>
            </a:r>
            <a:endParaRPr lang="en-US" i="1" dirty="0" smtClean="0"/>
          </a:p>
          <a:p>
            <a:r>
              <a:rPr lang="en-US" i="1" dirty="0" smtClean="0"/>
              <a:t>“</a:t>
            </a:r>
            <a:r>
              <a:rPr lang="en-US" i="1" dirty="0" err="1" smtClean="0"/>
              <a:t>Tornatzky</a:t>
            </a:r>
            <a:r>
              <a:rPr lang="en-US" i="1" dirty="0" smtClean="0"/>
              <a:t> </a:t>
            </a:r>
            <a:r>
              <a:rPr lang="en-US" i="1" dirty="0"/>
              <a:t>et al. (1983) point out that while many studies have examined the antecedents (facilitators/inhibitors) to or consequences (outcomes) of innovation, very few have directly examined </a:t>
            </a:r>
            <a:r>
              <a:rPr lang="en-US" b="1" i="1" dirty="0"/>
              <a:t>how and why innovations actually emerge, develop, grow, or terminate over </a:t>
            </a:r>
            <a:r>
              <a:rPr lang="en-US" b="1" i="1" dirty="0" smtClean="0"/>
              <a:t>time</a:t>
            </a:r>
            <a:r>
              <a:rPr lang="en-US" i="1" dirty="0" smtClean="0"/>
              <a:t>” (p. 4).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4335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1" y="2222287"/>
            <a:ext cx="10887513" cy="4511888"/>
          </a:xfrm>
        </p:spPr>
        <p:txBody>
          <a:bodyPr/>
          <a:lstStyle/>
          <a:p>
            <a:r>
              <a:rPr lang="en-US" i="1" dirty="0" smtClean="0"/>
              <a:t>“the </a:t>
            </a:r>
            <a:r>
              <a:rPr lang="en-US" i="1" dirty="0"/>
              <a:t>innovation manager needs a </a:t>
            </a:r>
            <a:r>
              <a:rPr lang="en-US" i="1" dirty="0" smtClean="0"/>
              <a:t>‘road map’ </a:t>
            </a:r>
            <a:r>
              <a:rPr lang="en-US" i="1" dirty="0"/>
              <a:t>that indicates how and why the innovating journey unfolds and what paths are likely to lead to success or </a:t>
            </a:r>
            <a:r>
              <a:rPr lang="en-US" i="1" dirty="0" smtClean="0"/>
              <a:t>failure” (p. 4).</a:t>
            </a:r>
            <a:endParaRPr lang="en-US" i="1" dirty="0" smtClean="0"/>
          </a:p>
          <a:p>
            <a:r>
              <a:rPr lang="en-US" i="1" dirty="0" smtClean="0"/>
              <a:t>“Although </a:t>
            </a:r>
            <a:r>
              <a:rPr lang="en-US" i="1" dirty="0"/>
              <a:t>such a process theory may never reach the precision to tell managers exactly what to do and how an innovation will turn out, it may produce some fundamental </a:t>
            </a:r>
            <a:r>
              <a:rPr lang="en-US" i="1" dirty="0" smtClean="0"/>
              <a:t>‘laws </a:t>
            </a:r>
            <a:r>
              <a:rPr lang="en-US" i="1" dirty="0"/>
              <a:t>of </a:t>
            </a:r>
            <a:r>
              <a:rPr lang="en-US" i="1" dirty="0" smtClean="0"/>
              <a:t>innovating’ </a:t>
            </a:r>
            <a:r>
              <a:rPr lang="en-US" i="1" dirty="0"/>
              <a:t>useful for describing and explaining a broad class of processes, sequences, and performance conditions central to the management of </a:t>
            </a:r>
            <a:r>
              <a:rPr lang="en-US" i="1" dirty="0" smtClean="0"/>
              <a:t>innovation” (p. 4).</a:t>
            </a:r>
            <a:endParaRPr lang="en-US" i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dirty="0" smtClean="0"/>
              <a:t>Final Thoughts...</a:t>
            </a:r>
            <a:br>
              <a:rPr lang="en-US" dirty="0" smtClean="0"/>
            </a:br>
            <a:r>
              <a:rPr lang="en-US" sz="1200" dirty="0"/>
              <a:t>Van de Ven, A. H., &amp; Poole, M. S. (2000). An introduction to the Minnesota innovation research program. In A. H. Van de Ven, H. L. Angle, &amp; M. S. Poole (Eds.), </a:t>
            </a:r>
            <a:r>
              <a:rPr lang="en-US" sz="1200" i="1" dirty="0"/>
              <a:t>Methods for studying innovation process</a:t>
            </a:r>
            <a:r>
              <a:rPr lang="en-US" sz="1200" dirty="0"/>
              <a:t> (pp. 3–30). New York, NY: Oxford University Press on Demand</a:t>
            </a:r>
            <a:r>
              <a:rPr lang="en-US" sz="12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1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2nd “I” in CSII?</a:t>
            </a:r>
            <a:br>
              <a:rPr lang="en-US" dirty="0" smtClean="0"/>
            </a:br>
            <a:r>
              <a:rPr lang="en-US" sz="3200" dirty="0" smtClean="0"/>
              <a:t>Strategic management of innovation activities.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992288" cy="4149938"/>
          </a:xfrm>
        </p:spPr>
        <p:txBody>
          <a:bodyPr/>
          <a:lstStyle/>
          <a:p>
            <a:r>
              <a:rPr lang="en-US" dirty="0" smtClean="0"/>
              <a:t>Why (Goals)</a:t>
            </a:r>
            <a:r>
              <a:rPr lang="en-US" baseline="30000" dirty="0" smtClean="0"/>
              <a:t>1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Encourage, </a:t>
            </a:r>
            <a:r>
              <a:rPr lang="en-US" dirty="0" smtClean="0"/>
              <a:t>facilitate and </a:t>
            </a:r>
            <a:r>
              <a:rPr lang="en-US" u="sng" dirty="0" smtClean="0"/>
              <a:t>promote innovative </a:t>
            </a:r>
            <a:r>
              <a:rPr lang="en-US" u="sng" dirty="0"/>
              <a:t>processes &amp; technologies </a:t>
            </a:r>
            <a:r>
              <a:rPr lang="en-US" dirty="0"/>
              <a:t>in supporting the advancement of US commercial space </a:t>
            </a:r>
            <a:r>
              <a:rPr lang="en-US" dirty="0" smtClean="0"/>
              <a:t>transportation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Inform a compelling vision of the future of commercial space as a thriving and self-sustaining economic engine</a:t>
            </a:r>
          </a:p>
          <a:p>
            <a:pPr lvl="2"/>
            <a:r>
              <a:rPr lang="en-US" dirty="0" smtClean="0"/>
              <a:t>“Beyond information and data...”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Enable a vision of affordable and reliable spaceflight</a:t>
            </a:r>
          </a:p>
          <a:p>
            <a:pPr lvl="2"/>
            <a:r>
              <a:rPr lang="en-US" dirty="0" smtClean="0"/>
              <a:t>“Safe, regular, and routine access, to, from and through space.”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96390"/>
            <a:ext cx="1148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100" dirty="0" smtClean="0"/>
              <a:t>1. From 28 July 2017 CSII Meeting Minutes taken by Aerospace Corp.</a:t>
            </a:r>
            <a:endParaRPr lang="en-US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6567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2nd “I” in CSII?</a:t>
            </a:r>
            <a:br>
              <a:rPr lang="en-US" dirty="0" smtClean="0"/>
            </a:br>
            <a:r>
              <a:rPr lang="en-US" sz="3200" dirty="0" smtClean="0"/>
              <a:t>Strategic management of innovation activities.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2222287"/>
            <a:ext cx="11258550" cy="4149938"/>
          </a:xfrm>
        </p:spPr>
        <p:txBody>
          <a:bodyPr/>
          <a:lstStyle/>
          <a:p>
            <a:r>
              <a:rPr lang="en-US" dirty="0" smtClean="0"/>
              <a:t>How (Processes)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Partnering of government, academic, private organizations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Selected activities of industry development in targeted areas of resource under-investment.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Performance goal primacy </a:t>
            </a:r>
            <a:br>
              <a:rPr lang="en-US" dirty="0" smtClean="0"/>
            </a:br>
            <a:r>
              <a:rPr lang="en-US" dirty="0" smtClean="0"/>
              <a:t>(i.e., technical</a:t>
            </a:r>
            <a:r>
              <a:rPr lang="en-US" dirty="0"/>
              <a:t>, economic, </a:t>
            </a:r>
            <a:r>
              <a:rPr lang="en-US" dirty="0" smtClean="0"/>
              <a:t>academic goals over political</a:t>
            </a:r>
            <a:r>
              <a:rPr lang="en-US" dirty="0"/>
              <a:t>, ego, </a:t>
            </a:r>
            <a:r>
              <a:rPr lang="en-US" dirty="0" smtClean="0"/>
              <a:t>parochial goals)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Management of innovation process paradoxes</a:t>
            </a:r>
            <a:br>
              <a:rPr lang="en-US" dirty="0" smtClean="0"/>
            </a:br>
            <a:r>
              <a:rPr lang="en-US" sz="2000" dirty="0" smtClean="0"/>
              <a:t>competition-cooperation / government support-obstruction / </a:t>
            </a:r>
            <a:r>
              <a:rPr lang="en-US" sz="2000" dirty="0">
                <a:solidFill>
                  <a:srgbClr val="FFC000"/>
                </a:solidFill>
              </a:rPr>
              <a:t>technology </a:t>
            </a:r>
            <a:r>
              <a:rPr lang="en-US" sz="2000" dirty="0" smtClean="0">
                <a:solidFill>
                  <a:srgbClr val="FFC000"/>
                </a:solidFill>
              </a:rPr>
              <a:t>push-pull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10696575" y="2486025"/>
            <a:ext cx="1419225" cy="552450"/>
          </a:xfrm>
          <a:prstGeom prst="rightArrow">
            <a:avLst/>
          </a:prstGeom>
          <a:solidFill>
            <a:srgbClr val="EA8B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Who?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4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Coordinating technology push *and* pull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212" y="2222287"/>
            <a:ext cx="10554574" cy="43975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Increased regulatory sophistication (e.g., streamlining)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Increased research in focused areas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Maximum effectiveness through coordinated activities</a:t>
            </a:r>
          </a:p>
          <a:p>
            <a:pPr marL="457200" lvl="1" indent="0">
              <a:buNone/>
            </a:pPr>
            <a:r>
              <a:rPr lang="en-US" sz="2000" i="1" dirty="0" smtClean="0"/>
              <a:t>“Unless </a:t>
            </a:r>
            <a:r>
              <a:rPr lang="en-US" sz="2000" i="1" dirty="0"/>
              <a:t>the government coordinates its technology push and pull initiatives through </a:t>
            </a:r>
            <a:r>
              <a:rPr lang="en-US" sz="2000" i="1" u="sng" dirty="0"/>
              <a:t>some form of project organization that cuts across several of its agencies and departments</a:t>
            </a:r>
            <a:r>
              <a:rPr lang="en-US" sz="2000" i="1" dirty="0"/>
              <a:t>, its intervention </a:t>
            </a:r>
            <a:r>
              <a:rPr lang="en-US" sz="2000" i="1" dirty="0" smtClean="0"/>
              <a:t>can </a:t>
            </a:r>
            <a:r>
              <a:rPr lang="en-US" sz="2000" i="1" dirty="0"/>
              <a:t>never be tailored to the risk context of an emerging industry</a:t>
            </a:r>
            <a:r>
              <a:rPr lang="en-US" sz="2000" i="1" dirty="0" smtClean="0"/>
              <a:t>.”</a:t>
            </a:r>
            <a:r>
              <a:rPr lang="en-US" sz="2000" i="1" baseline="30000" dirty="0" smtClean="0"/>
              <a:t>2</a:t>
            </a:r>
            <a:endParaRPr lang="en-US" sz="1600" baseline="30000" dirty="0"/>
          </a:p>
          <a:p>
            <a:pPr>
              <a:spcBef>
                <a:spcPts val="1200"/>
              </a:spcBef>
            </a:pPr>
            <a:r>
              <a:rPr lang="en-US" b="1" u="sng" dirty="0" smtClean="0"/>
              <a:t>This is why FAA AST is uniquely situated to lead the CSII.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6" y="3371826"/>
            <a:ext cx="914055" cy="891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933" flipH="1">
            <a:off x="10517362" y="2996350"/>
            <a:ext cx="853937" cy="8539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636401"/>
            <a:ext cx="12192000" cy="2215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80000"/>
              </a:lnSpc>
            </a:pPr>
            <a:r>
              <a:rPr lang="en-US" sz="1050" i="1" dirty="0" smtClean="0"/>
              <a:t>2. Chakravarthy</a:t>
            </a:r>
            <a:r>
              <a:rPr lang="en-US" sz="1050" i="1" dirty="0"/>
              <a:t>, B. S. (1985). Business-government partnership in emerging industries: Lessons from the American </a:t>
            </a:r>
            <a:r>
              <a:rPr lang="en-US" sz="1050" i="1" dirty="0" err="1"/>
              <a:t>synfuels</a:t>
            </a:r>
            <a:r>
              <a:rPr lang="en-US" sz="1050" i="1" dirty="0"/>
              <a:t> experience. Advances in Strategic Management, 3, 257–275</a:t>
            </a:r>
            <a:r>
              <a:rPr lang="en-US" sz="1050" i="1" dirty="0" smtClean="0"/>
              <a:t>.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409800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7188"/>
            <a:ext cx="11582400" cy="970450"/>
          </a:xfrm>
        </p:spPr>
        <p:txBody>
          <a:bodyPr/>
          <a:lstStyle/>
          <a:p>
            <a:r>
              <a:rPr lang="en-US" dirty="0" smtClean="0"/>
              <a:t>CSII value chain diagram of activities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sz="3200" dirty="0" smtClean="0"/>
              <a:t>Activities provide the bridge to implementation”</a:t>
            </a:r>
            <a:r>
              <a:rPr lang="en-US" sz="3200" baseline="30000" dirty="0" smtClean="0"/>
              <a:t>3</a:t>
            </a:r>
            <a:endParaRPr lang="en-US" sz="3200" baseline="30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656907"/>
              </p:ext>
            </p:extLst>
          </p:nvPr>
        </p:nvGraphicFramePr>
        <p:xfrm>
          <a:off x="1019175" y="2237350"/>
          <a:ext cx="10972800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0" y="5551880"/>
            <a:ext cx="914055" cy="891710"/>
          </a:xfrm>
          <a:prstGeom prst="rect">
            <a:avLst/>
          </a:prstGeom>
          <a:effectLst>
            <a:glow rad="12700">
              <a:schemeClr val="tx1">
                <a:alpha val="6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6" y="2332285"/>
            <a:ext cx="853937" cy="8539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0" y="4489911"/>
            <a:ext cx="914055" cy="891710"/>
          </a:xfrm>
          <a:prstGeom prst="rect">
            <a:avLst/>
          </a:prstGeom>
          <a:effectLst>
            <a:glow rad="12700">
              <a:schemeClr val="tx1">
                <a:alpha val="6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0" y="6596390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100" dirty="0" smtClean="0"/>
              <a:t>3. </a:t>
            </a:r>
            <a:r>
              <a:rPr lang="en-US" sz="1100" dirty="0"/>
              <a:t>Porter, M. E. (1985). Competitive advantage: creating and sustaining superior performance. New York, NY: Free Press.</a:t>
            </a:r>
          </a:p>
        </p:txBody>
      </p:sp>
    </p:spTree>
    <p:extLst>
      <p:ext uri="{BB962C8B-B14F-4D97-AF65-F5344CB8AC3E}">
        <p14:creationId xmlns:p14="http://schemas.microsoft.com/office/powerpoint/2010/main" val="38163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463" y="447188"/>
            <a:ext cx="11552537" cy="970450"/>
          </a:xfrm>
        </p:spPr>
        <p:txBody>
          <a:bodyPr/>
          <a:lstStyle/>
          <a:p>
            <a:r>
              <a:rPr lang="en-US" dirty="0" smtClean="0"/>
              <a:t>Example CSII activity and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 smtClean="0"/>
              <a:t>Industry Phase Problems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931016"/>
          </a:xfrm>
        </p:spPr>
        <p:txBody>
          <a:bodyPr>
            <a:normAutofit/>
          </a:bodyPr>
          <a:lstStyle/>
          <a:p>
            <a:pPr marL="344487" indent="-339725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Phase </a:t>
            </a:r>
            <a:r>
              <a:rPr lang="en-US" sz="2400" dirty="0"/>
              <a:t>1 - Scientific Discovery (invention): What technologies or models need to be developed? How to develop them?</a:t>
            </a:r>
          </a:p>
          <a:p>
            <a:pPr marL="344487" indent="-339725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Phase 2 - Product Development (innovation): What are the processes and determinants of this phase?</a:t>
            </a:r>
          </a:p>
          <a:p>
            <a:pPr marL="344487" indent="-339725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Phase 3 - Market Creation (diffusion): What are the processes and determinants of this phase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dirty="0"/>
              <a:t>Phase Interface </a:t>
            </a:r>
            <a:r>
              <a:rPr lang="en-US" sz="2800" b="1" dirty="0" smtClean="0"/>
              <a:t>Problems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931016"/>
          </a:xfrm>
        </p:spPr>
        <p:txBody>
          <a:bodyPr/>
          <a:lstStyle/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Phase </a:t>
            </a:r>
            <a:r>
              <a:rPr lang="en-US" sz="2400" dirty="0"/>
              <a:t>1 to 2: What are the processes of this transition? Are these problems of knowledge transfer, type, or production?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sz="2400" dirty="0"/>
              <a:t>Phase 2 to 3: What are the processes of this transition? How can the probability of transition success be maximized?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sz="2400" dirty="0"/>
              <a:t>Phase 3 to 1: What are the processes of this transition? </a:t>
            </a:r>
          </a:p>
          <a:p>
            <a:endParaRPr lang="en-US" sz="2400" dirty="0"/>
          </a:p>
        </p:txBody>
      </p:sp>
      <p:sp>
        <p:nvSpPr>
          <p:cNvPr id="7" name="Action Button: Help 6">
            <a:hlinkClick r:id="rId2" action="ppaction://hlinksldjump" highlightClick="1"/>
          </p:cNvPr>
          <p:cNvSpPr/>
          <p:nvPr/>
        </p:nvSpPr>
        <p:spPr>
          <a:xfrm>
            <a:off x="11449050" y="6219825"/>
            <a:ext cx="457200" cy="457200"/>
          </a:xfrm>
          <a:prstGeom prst="actionButtonHelp">
            <a:avLst/>
          </a:prstGeom>
          <a:solidFill>
            <a:srgbClr val="EA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6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CSII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212" y="2222287"/>
            <a:ext cx="10554574" cy="43975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Tangible Products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New technologies (e.g., prototypes)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New knowledge (e.g., journal articles)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Intangible Products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Creating an interdisciplinary research forum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L</a:t>
            </a:r>
            <a:r>
              <a:rPr lang="en-US" dirty="0" smtClean="0"/>
              <a:t>everaging activities of others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Mentoring </a:t>
            </a:r>
            <a:r>
              <a:rPr lang="en-US" dirty="0"/>
              <a:t>and </a:t>
            </a:r>
            <a:r>
              <a:rPr lang="en-US" dirty="0" smtClean="0"/>
              <a:t>developing industry members </a:t>
            </a:r>
            <a:br>
              <a:rPr lang="en-US" dirty="0" smtClean="0"/>
            </a:br>
            <a:r>
              <a:rPr lang="en-US" dirty="0" smtClean="0"/>
              <a:t>(incl. faculty, students, employees, managers)</a:t>
            </a:r>
          </a:p>
        </p:txBody>
      </p:sp>
    </p:spTree>
    <p:extLst>
      <p:ext uri="{BB962C8B-B14F-4D97-AF65-F5344CB8AC3E}">
        <p14:creationId xmlns:p14="http://schemas.microsoft.com/office/powerpoint/2010/main" val="116169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CSII schedule – notional</a:t>
            </a:r>
            <a:r>
              <a:rPr lang="en-US" baseline="30000" dirty="0" smtClean="0"/>
              <a:t>4</a:t>
            </a:r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596390"/>
            <a:ext cx="1148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100" dirty="0" smtClean="0"/>
              <a:t>4. From 28 July 2017 CSII Meeting Minutes taken by Aerospace Corp.</a:t>
            </a:r>
            <a:endParaRPr lang="en-US" sz="1400" baseline="30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806469"/>
              </p:ext>
            </p:extLst>
          </p:nvPr>
        </p:nvGraphicFramePr>
        <p:xfrm>
          <a:off x="655320" y="2338234"/>
          <a:ext cx="10881360" cy="41833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368935395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34840317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92455169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3670136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33961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Initial Planning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Coordination with Initial Members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Public Announcement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Phase 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Future Phases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70669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dirty="0" smtClean="0"/>
                        <a:t>August 2017</a:t>
                      </a:r>
                    </a:p>
                    <a:p>
                      <a:pPr marL="114300" indent="-114300" algn="l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Framework Template</a:t>
                      </a:r>
                    </a:p>
                    <a:p>
                      <a:pPr marL="114300" indent="-114300" algn="l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FAA approval on:</a:t>
                      </a:r>
                    </a:p>
                    <a:p>
                      <a:pPr marL="285750" lvl="1" indent="-171450" algn="l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Vision</a:t>
                      </a:r>
                    </a:p>
                    <a:p>
                      <a:pPr marL="285750" lvl="1" indent="-171450" algn="l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Story</a:t>
                      </a:r>
                    </a:p>
                    <a:p>
                      <a:pPr marL="285750" lvl="1" indent="-171450" algn="l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Goals</a:t>
                      </a:r>
                    </a:p>
                    <a:p>
                      <a:pPr marL="285750" lvl="1" indent="-171450" algn="l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Tenets</a:t>
                      </a:r>
                    </a:p>
                    <a:p>
                      <a:pPr marL="285750" lvl="1" indent="-171450" algn="l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Members</a:t>
                      </a:r>
                    </a:p>
                    <a:p>
                      <a:pPr marL="285750" lvl="1" indent="-171450" algn="l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MOU scope</a:t>
                      </a:r>
                    </a:p>
                    <a:p>
                      <a:pPr marL="114300" lvl="0" indent="-114300" algn="l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Program Plan</a:t>
                      </a:r>
                    </a:p>
                    <a:p>
                      <a:pPr marL="285750" lvl="1" indent="-171450" algn="l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Define schedule &amp; execution</a:t>
                      </a:r>
                      <a:r>
                        <a:rPr lang="en-US" baseline="0" dirty="0" smtClean="0"/>
                        <a:t> plan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dirty="0" smtClean="0"/>
                        <a:t>Sept 2017</a:t>
                      </a:r>
                    </a:p>
                    <a:p>
                      <a:pPr marL="114300" indent="-114300" algn="l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mtClean="0"/>
                        <a:t>Initial Framework </a:t>
                      </a:r>
                      <a:r>
                        <a:rPr lang="en-US" dirty="0" smtClean="0"/>
                        <a:t>Template</a:t>
                      </a:r>
                    </a:p>
                    <a:p>
                      <a:pPr marL="114300" indent="-114300" algn="l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FAA approval on:</a:t>
                      </a:r>
                    </a:p>
                    <a:p>
                      <a:pPr marL="285750" lvl="1" indent="-171450" algn="l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Vision</a:t>
                      </a:r>
                    </a:p>
                    <a:p>
                      <a:pPr marL="285750" lvl="1" indent="-171450" algn="l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Story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dirty="0" smtClean="0"/>
                        <a:t>Late Sept – Early Oct 2017</a:t>
                      </a:r>
                    </a:p>
                    <a:p>
                      <a:pPr marL="114300" indent="-114300" algn="l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Framework Template</a:t>
                      </a:r>
                    </a:p>
                    <a:p>
                      <a:pPr marL="114300" indent="-114300" algn="l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FAA approval on:</a:t>
                      </a:r>
                    </a:p>
                    <a:p>
                      <a:pPr marL="285750" lvl="1" indent="-171450" algn="l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Vision</a:t>
                      </a:r>
                    </a:p>
                    <a:p>
                      <a:pPr marL="285750" lvl="1" indent="-171450" algn="l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Story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dirty="0" smtClean="0"/>
                        <a:t>Nov 2017 – Feb 2018</a:t>
                      </a:r>
                    </a:p>
                    <a:p>
                      <a:pPr marL="114300" indent="-114300" algn="l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Framework Template</a:t>
                      </a:r>
                    </a:p>
                    <a:p>
                      <a:pPr marL="114300" indent="-114300" algn="l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FAA approval on:</a:t>
                      </a:r>
                    </a:p>
                    <a:p>
                      <a:pPr marL="285750" lvl="1" indent="-171450" algn="l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Vision</a:t>
                      </a:r>
                    </a:p>
                    <a:p>
                      <a:pPr marL="285750" lvl="1" indent="-171450" algn="l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Story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dirty="0" smtClean="0"/>
                        <a:t>FY2019</a:t>
                      </a:r>
                    </a:p>
                    <a:p>
                      <a:pPr marL="114300" indent="-114300" algn="l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Framework Template</a:t>
                      </a:r>
                    </a:p>
                    <a:p>
                      <a:pPr marL="114300" indent="-114300" algn="l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FAA approval on:</a:t>
                      </a:r>
                    </a:p>
                    <a:p>
                      <a:pPr marL="285750" lvl="1" indent="-171450" algn="l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Vision</a:t>
                      </a:r>
                    </a:p>
                    <a:p>
                      <a:pPr marL="285750" lvl="1" indent="-171450" algn="l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Story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578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dirty="0" smtClean="0"/>
                        <a:t>Oct 2017</a:t>
                      </a:r>
                      <a:r>
                        <a:rPr lang="en-US" baseline="0" dirty="0" smtClean="0"/>
                        <a:t> – Aug 2017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dirty="0" smtClean="0"/>
                        <a:t>March 2018 – Sept 2018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28095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20700000">
            <a:off x="596741" y="2105564"/>
            <a:ext cx="1099852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 WORK...</a:t>
            </a:r>
            <a:endParaRPr lang="en-US" sz="1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33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1244</TotalTime>
  <Words>1785</Words>
  <Application>Microsoft Office PowerPoint</Application>
  <PresentationFormat>Widescreen</PresentationFormat>
  <Paragraphs>240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Wingdings</vt:lpstr>
      <vt:lpstr>Wingdings 2</vt:lpstr>
      <vt:lpstr>Quotable</vt:lpstr>
      <vt:lpstr>Commercial Space  Innovation Initiative</vt:lpstr>
      <vt:lpstr>Commercial Space Innovation Initiative Agenda</vt:lpstr>
      <vt:lpstr>What is the 2nd “I” in CSII? Strategic management of innovation activities.</vt:lpstr>
      <vt:lpstr>What is the 2nd “I” in CSII? Strategic management of innovation activities.</vt:lpstr>
      <vt:lpstr>Coordinating technology push *and* pull</vt:lpstr>
      <vt:lpstr>CSII value chain diagram of activities “Activities provide the bridge to implementation”3</vt:lpstr>
      <vt:lpstr>Example CSII activity and research questions</vt:lpstr>
      <vt:lpstr>CSII outcomes</vt:lpstr>
      <vt:lpstr>CSII schedule – notional4</vt:lpstr>
      <vt:lpstr>Conclusion</vt:lpstr>
      <vt:lpstr>Backup Information</vt:lpstr>
      <vt:lpstr>What is “commercial space”? How is it different from “space exploration”?</vt:lpstr>
      <vt:lpstr>What is innovation? It is a process...</vt:lpstr>
      <vt:lpstr>... of motivating &amp; coordinating people...</vt:lpstr>
      <vt:lpstr>... to develop and implement new ideas...</vt:lpstr>
      <vt:lpstr>... by engaging others in transactions  (or relationships)...</vt:lpstr>
      <vt:lpstr>... making the adaptations to achieve desired outcomes...</vt:lpstr>
      <vt:lpstr>...within changing institutional and organizational  context.</vt:lpstr>
      <vt:lpstr>Why and how (by what processes) do innovations develop?</vt:lpstr>
      <vt:lpstr> Innovation assumptions &amp; observations</vt:lpstr>
      <vt:lpstr>WHO: CSII Membership</vt:lpstr>
      <vt:lpstr>CSII Member Locations</vt:lpstr>
      <vt:lpstr>Innovation modeled as simple phases or stages</vt:lpstr>
      <vt:lpstr>PowerPoint Presentation</vt:lpstr>
      <vt:lpstr>Theory: From discovery to diffusion </vt:lpstr>
      <vt:lpstr>Final Thoughts... Van de Ven, A. H., &amp; Poole, M. S. (2000). An introduction to the Minnesota innovation research program. In A. H. Van de Ven, H. L. Angle, &amp; M. S. Poole (Eds.), Methods for studying innovation process (pp. 3–30). New York, NY: Oxford University Press on Demand.</vt:lpstr>
      <vt:lpstr>Final Thoughts... Van de Ven, A. H., &amp; Poole, M. S. (2000). An introduction to the Minnesota innovation research program. In A. H. Van de Ven, H. L. Angle, &amp; M. S. Poole (Eds.), Methods for studying innovation process (pp. 3–30). New York, NY: Oxford University Press on Demand.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Commercial Space  Innovation Initiative</dc:title>
  <dc:creator>Davidian, Ken (FAA)</dc:creator>
  <cp:lastModifiedBy>Davidian, Ken (FAA)</cp:lastModifiedBy>
  <cp:revision>221</cp:revision>
  <dcterms:created xsi:type="dcterms:W3CDTF">2017-11-13T21:58:27Z</dcterms:created>
  <dcterms:modified xsi:type="dcterms:W3CDTF">2018-01-05T16:30:01Z</dcterms:modified>
</cp:coreProperties>
</file>