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71" r:id="rId3"/>
    <p:sldMasterId id="2147483679" r:id="rId4"/>
  </p:sldMasterIdLst>
  <p:notesMasterIdLst>
    <p:notesMasterId r:id="rId25"/>
  </p:notesMasterIdLst>
  <p:handoutMasterIdLst>
    <p:handoutMasterId r:id="rId26"/>
  </p:handoutMasterIdLst>
  <p:sldIdLst>
    <p:sldId id="279" r:id="rId5"/>
    <p:sldId id="281" r:id="rId6"/>
    <p:sldId id="303" r:id="rId7"/>
    <p:sldId id="291" r:id="rId8"/>
    <p:sldId id="292" r:id="rId9"/>
    <p:sldId id="290" r:id="rId10"/>
    <p:sldId id="288" r:id="rId11"/>
    <p:sldId id="293" r:id="rId12"/>
    <p:sldId id="294" r:id="rId13"/>
    <p:sldId id="296" r:id="rId14"/>
    <p:sldId id="295" r:id="rId15"/>
    <p:sldId id="297" r:id="rId16"/>
    <p:sldId id="298" r:id="rId17"/>
    <p:sldId id="284" r:id="rId18"/>
    <p:sldId id="305" r:id="rId19"/>
    <p:sldId id="299" r:id="rId20"/>
    <p:sldId id="300" r:id="rId21"/>
    <p:sldId id="301" r:id="rId22"/>
    <p:sldId id="287" r:id="rId23"/>
    <p:sldId id="302" r:id="rId2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13">
          <p15:clr>
            <a:srgbClr val="A4A3A4"/>
          </p15:clr>
        </p15:guide>
        <p15:guide id="2" pos="2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F9933"/>
    <a:srgbClr val="856024"/>
    <a:srgbClr val="B1810B"/>
    <a:srgbClr val="A3792C"/>
    <a:srgbClr val="D19B23"/>
    <a:srgbClr val="756C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p:restoredTop sz="84239" autoAdjust="0"/>
  </p:normalViewPr>
  <p:slideViewPr>
    <p:cSldViewPr snapToGrid="0" snapToObjects="1">
      <p:cViewPr varScale="1">
        <p:scale>
          <a:sx n="69" d="100"/>
          <a:sy n="69" d="100"/>
        </p:scale>
        <p:origin x="1229" y="62"/>
      </p:cViewPr>
      <p:guideLst>
        <p:guide orient="horz" pos="1013"/>
        <p:guide pos="287"/>
      </p:guideLst>
    </p:cSldViewPr>
  </p:slideViewPr>
  <p:notesTextViewPr>
    <p:cViewPr>
      <p:scale>
        <a:sx n="100" d="100"/>
        <a:sy n="100" d="100"/>
      </p:scale>
      <p:origin x="0" y="0"/>
    </p:cViewPr>
  </p:notesTextViewPr>
  <p:sorterViewPr>
    <p:cViewPr>
      <p:scale>
        <a:sx n="66" d="100"/>
        <a:sy n="66" d="100"/>
      </p:scale>
      <p:origin x="0" y="-28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6FD6843-F5DA-4645-B791-637ACF3CEA2E}" type="datetimeFigureOut">
              <a:rPr lang="en-US" smtClean="0"/>
              <a:t>1/5/2018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358746D-BA56-407F-A3A8-0699B2B7D878}" type="slidenum">
              <a:rPr lang="en-US" smtClean="0"/>
              <a:t>‹#›</a:t>
            </a:fld>
            <a:endParaRPr lang="en-US"/>
          </a:p>
        </p:txBody>
      </p:sp>
    </p:spTree>
    <p:extLst>
      <p:ext uri="{BB962C8B-B14F-4D97-AF65-F5344CB8AC3E}">
        <p14:creationId xmlns:p14="http://schemas.microsoft.com/office/powerpoint/2010/main" val="30835589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2AE9AF-5B02-A343-87BA-BF97CE0E58AE}" type="datetimeFigureOut">
              <a:rPr lang="en-US" smtClean="0"/>
              <a:t>1/5/2018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C696C59-4C62-F748-9189-0658811B1DC6}" type="slidenum">
              <a:rPr lang="en-US" smtClean="0"/>
              <a:t>‹#›</a:t>
            </a:fld>
            <a:endParaRPr lang="en-US"/>
          </a:p>
        </p:txBody>
      </p:sp>
    </p:spTree>
    <p:extLst>
      <p:ext uri="{BB962C8B-B14F-4D97-AF65-F5344CB8AC3E}">
        <p14:creationId xmlns:p14="http://schemas.microsoft.com/office/powerpoint/2010/main" val="197501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A century of progress and</a:t>
            </a:r>
            <a:r>
              <a:rPr lang="en-US" sz="1200" b="0" i="0" u="none" strike="noStrike" kern="1200" baseline="0" dirty="0" smtClean="0">
                <a:solidFill>
                  <a:schemeClr val="tx1"/>
                </a:solidFill>
                <a:effectLst/>
                <a:latin typeface="+mn-lt"/>
                <a:ea typeface="+mn-ea"/>
                <a:cs typeface="+mn-cs"/>
              </a:rPr>
              <a:t> the US airport system has evolved from municipally funded airports to a structured national system of thousands of airports across the country.</a:t>
            </a:r>
          </a:p>
          <a:p>
            <a:r>
              <a:rPr lang="en-US" sz="1200" b="0" i="0" u="none" strike="noStrike" kern="1200" dirty="0" smtClean="0">
                <a:solidFill>
                  <a:schemeClr val="tx1"/>
                </a:solidFill>
                <a:effectLst/>
                <a:latin typeface="+mn-lt"/>
                <a:ea typeface="+mn-ea"/>
                <a:cs typeface="+mn-cs"/>
              </a:rPr>
              <a:t>Currently, FAA licenses</a:t>
            </a:r>
            <a:r>
              <a:rPr lang="en-US" sz="1200" b="0" i="0" u="none" strike="noStrike" kern="1200" baseline="0" dirty="0" smtClean="0">
                <a:solidFill>
                  <a:schemeClr val="tx1"/>
                </a:solidFill>
                <a:effectLst/>
                <a:latin typeface="+mn-lt"/>
                <a:ea typeface="+mn-ea"/>
                <a:cs typeface="+mn-cs"/>
              </a:rPr>
              <a:t> airports under Part 139, Airport Certification for airports that serve commercial service</a:t>
            </a:r>
            <a:endParaRPr lang="en-US" sz="1200" b="0" i="0" u="none" strike="noStrike" kern="1200" dirty="0" smtClean="0">
              <a:solidFill>
                <a:schemeClr val="tx1"/>
              </a:solidFill>
              <a:effectLst/>
              <a:latin typeface="+mn-lt"/>
              <a:ea typeface="+mn-ea"/>
              <a:cs typeface="+mn-cs"/>
            </a:endParaRPr>
          </a:p>
          <a:p>
            <a:r>
              <a:rPr lang="en-US" sz="1200" b="1" i="0" u="none" strike="noStrike" kern="1200" dirty="0" smtClean="0">
                <a:solidFill>
                  <a:schemeClr val="tx1"/>
                </a:solidFill>
                <a:effectLst/>
                <a:latin typeface="+mn-lt"/>
                <a:ea typeface="+mn-ea"/>
                <a:cs typeface="+mn-cs"/>
              </a:rPr>
              <a:t>Photo:  THE EARLY YEARS OF ATLANTA AIRPORT : 1920s - 1930s</a:t>
            </a:r>
            <a:endParaRPr lang="en-US" sz="1200" b="1"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 first scheduled airline service from Atlanta occurred on September 15, 1926 when a Florida Airways plane departed for Jacksonville and Miami. A crowd of 15,000 turned up to witness the historic event. Unfortunately, the airline quietly ceased operations only 9 months later leaving Atlanta and its new airport without airline service. In August 1927, New Orleans-based St. Tammany - Gulf Coast Airways began airline service to Atlanta followed by Pitcairn Aviation in 1928. Pitcairn would eventually become Eastern Air Lines which, along with Delta, dominated Atlanta Airport for more than 6 decades.</a:t>
            </a:r>
            <a:br>
              <a:rPr lang="en-US" sz="1200" b="0" i="0"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
            </a:r>
            <a:br>
              <a:rPr lang="en-US" sz="1200" b="0" i="0"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Charles Lindbergh visited Atlanta Airport on October 11, 1927 during a cross-country tour following his solo flight across the Atlantic. The aircraft in the foreground is a Ryan B-1 similar to the "Spirit of St. Louis". The actual "Spirit of St. Louis" lacked cockpit and cabin windows due to extra fuel tanks that were installed for the trans-Atlantic flight. During his visit to Atlanta Lindbergh ended up ankle deep in mud after his aircraft became stuck in the wet Georgia red clay.</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3</a:t>
            </a:fld>
            <a:endParaRPr lang="en-US"/>
          </a:p>
        </p:txBody>
      </p:sp>
    </p:spTree>
    <p:extLst>
      <p:ext uri="{BB962C8B-B14F-4D97-AF65-F5344CB8AC3E}">
        <p14:creationId xmlns:p14="http://schemas.microsoft.com/office/powerpoint/2010/main" val="3325944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1935:  SFO airfield</a:t>
            </a:r>
            <a:r>
              <a:rPr lang="en-US" baseline="0" dirty="0" smtClean="0"/>
              <a:t> expansion, 1933, SF voters approve $260k in airport development funds</a:t>
            </a:r>
          </a:p>
          <a:p>
            <a:r>
              <a:rPr lang="en-US" baseline="0" dirty="0" smtClean="0"/>
              <a:t>1970 view of SFO</a:t>
            </a:r>
          </a:p>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12</a:t>
            </a:fld>
            <a:endParaRPr lang="en-US"/>
          </a:p>
        </p:txBody>
      </p:sp>
    </p:spTree>
    <p:extLst>
      <p:ext uri="{BB962C8B-B14F-4D97-AF65-F5344CB8AC3E}">
        <p14:creationId xmlns:p14="http://schemas.microsoft.com/office/powerpoint/2010/main" val="2583803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Oklahoma spaceflight</a:t>
            </a:r>
            <a:r>
              <a:rPr lang="en-US" baseline="0" smtClean="0"/>
              <a:t> </a:t>
            </a:r>
            <a:r>
              <a:rPr lang="en-US" smtClean="0"/>
              <a:t>corridor </a:t>
            </a:r>
            <a:r>
              <a:rPr lang="en-US" dirty="0" smtClean="0"/>
              <a:t>is 152-mile-long and 50-mile-wide</a:t>
            </a:r>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13</a:t>
            </a:fld>
            <a:endParaRPr lang="en-US"/>
          </a:p>
        </p:txBody>
      </p:sp>
    </p:spTree>
    <p:extLst>
      <p:ext uri="{BB962C8B-B14F-4D97-AF65-F5344CB8AC3E}">
        <p14:creationId xmlns:p14="http://schemas.microsoft.com/office/powerpoint/2010/main" val="2015198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15</a:t>
            </a:fld>
            <a:endParaRPr lang="en-US"/>
          </a:p>
        </p:txBody>
      </p:sp>
    </p:spTree>
    <p:extLst>
      <p:ext uri="{BB962C8B-B14F-4D97-AF65-F5344CB8AC3E}">
        <p14:creationId xmlns:p14="http://schemas.microsoft.com/office/powerpoint/2010/main" val="10892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of these are licensed</a:t>
            </a:r>
            <a:r>
              <a:rPr lang="en-US" baseline="0" dirty="0" smtClean="0"/>
              <a:t> under CFR Part 420</a:t>
            </a:r>
          </a:p>
          <a:p>
            <a:r>
              <a:rPr lang="en-US" baseline="0" dirty="0" smtClean="0"/>
              <a:t>This discussion focuses on commercial spaceports, rather than private facilities that provide launches for a single company</a:t>
            </a:r>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4</a:t>
            </a:fld>
            <a:endParaRPr lang="en-US"/>
          </a:p>
        </p:txBody>
      </p:sp>
    </p:spTree>
    <p:extLst>
      <p:ext uri="{BB962C8B-B14F-4D97-AF65-F5344CB8AC3E}">
        <p14:creationId xmlns:p14="http://schemas.microsoft.com/office/powerpoint/2010/main" val="2535595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say when you know one airport, you know one airport, because</a:t>
            </a:r>
            <a:r>
              <a:rPr lang="en-US" baseline="0" dirty="0" smtClean="0"/>
              <a:t> each </a:t>
            </a:r>
            <a:r>
              <a:rPr lang="en-US" baseline="0" dirty="0" err="1" smtClean="0"/>
              <a:t>aiprot</a:t>
            </a:r>
            <a:r>
              <a:rPr lang="en-US" baseline="0" dirty="0" smtClean="0"/>
              <a:t> is unique.  We could say the same thing about commercial launch sites.  Each one has unique capabilities and a unique history.</a:t>
            </a:r>
            <a:endParaRPr lang="en-US" dirty="0" smtClean="0"/>
          </a:p>
          <a:p>
            <a:r>
              <a:rPr lang="en-US" dirty="0" smtClean="0"/>
              <a:t>Some evolved from previous federal launch sites, such as Cape Canaveral,</a:t>
            </a:r>
            <a:r>
              <a:rPr lang="en-US" baseline="0" dirty="0" smtClean="0"/>
              <a:t> which is one of the most active sites and was used by both NASA and the Air Force.</a:t>
            </a:r>
          </a:p>
          <a:p>
            <a:r>
              <a:rPr lang="en-US" baseline="0" dirty="0" smtClean="0"/>
              <a:t>The Mid-Atlantic Regional Spaceport is collocated with NASA’s Wallops Flight Facility, and serves NASA through a contract with Orbital ATK.</a:t>
            </a:r>
          </a:p>
          <a:p>
            <a:r>
              <a:rPr lang="en-US" baseline="0" dirty="0" smtClean="0"/>
              <a:t>Some launch sites are co-located with military facilities, such as the California Spaceport, which is collocated with Vandenberg Air Force Base, and was the first to be licensed by FAA in 1996 and become operational in 1999.</a:t>
            </a:r>
          </a:p>
          <a:p>
            <a:r>
              <a:rPr lang="en-US" baseline="0" dirty="0" smtClean="0"/>
              <a:t>The first commercial spaceport not collocated on a federal range is the Pacific Spaceport Complex in Alaska, which is operated by the Alaska Aerospace Corporation, part of the Alaska Department of Military and Veterans Affairs.</a:t>
            </a:r>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5</a:t>
            </a:fld>
            <a:endParaRPr lang="en-US"/>
          </a:p>
        </p:txBody>
      </p:sp>
    </p:spTree>
    <p:extLst>
      <p:ext uri="{BB962C8B-B14F-4D97-AF65-F5344CB8AC3E}">
        <p14:creationId xmlns:p14="http://schemas.microsoft.com/office/powerpoint/2010/main" val="3070959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Mojave Air and Space Port was the first spaceport</a:t>
            </a:r>
            <a:r>
              <a:rPr lang="en-US" baseline="0" dirty="0" smtClean="0"/>
              <a:t> collocated with a civil airport in 2004, and the first facility in the US licensed for the horizontal launch of reusable spacecraft.  This has been an active spaceport, serving more than sixty companies, one of which was Scaled Composites, with </a:t>
            </a:r>
            <a:r>
              <a:rPr lang="en-US" baseline="0" dirty="0" err="1" smtClean="0"/>
              <a:t>SpaceShipOne</a:t>
            </a:r>
            <a:r>
              <a:rPr lang="en-US" baseline="0" dirty="0" smtClean="0"/>
              <a:t>,,the first privately funded human sub-orbital flight in 2004 and the winner of the $10M Ansari X prize.  Sadly this was also the site of the fatality with SpaceShipTwo following the launch in 2014.</a:t>
            </a:r>
          </a:p>
          <a:p>
            <a:r>
              <a:rPr lang="en-US" baseline="0" dirty="0" smtClean="0"/>
              <a:t>The Oklahoma Spaceport is also state supported and collocated with an airport and industrial park at the former Air Force Base (Clinton Sherman).  Intended for space tourism, R&amp;D, military and civilian uses, this spaceport has a spaceflight corridor free of restricted airspace and Military Operations Areas, but has not yet been sued for a launch.  </a:t>
            </a:r>
          </a:p>
          <a:p>
            <a:r>
              <a:rPr lang="en-US" baseline="0" dirty="0" smtClean="0"/>
              <a:t>Spaceport America is a well-known icon and was the first purpose built commercial spaceport with a 12,000 </a:t>
            </a:r>
            <a:r>
              <a:rPr lang="en-US" baseline="0" dirty="0" err="1" smtClean="0"/>
              <a:t>ft</a:t>
            </a:r>
            <a:r>
              <a:rPr lang="en-US" baseline="0" dirty="0" smtClean="0"/>
              <a:t> </a:t>
            </a:r>
            <a:r>
              <a:rPr lang="en-US" baseline="0" dirty="0" err="1" smtClean="0"/>
              <a:t>spaceway</a:t>
            </a:r>
            <a:r>
              <a:rPr lang="en-US" baseline="0" dirty="0" smtClean="0"/>
              <a:t> next to the White Sands Missile Range.  Primarily funded by the New Mexico taxpayers, there has been some activity but it has not yet lived up to the expectations. </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6</a:t>
            </a:fld>
            <a:endParaRPr lang="en-US"/>
          </a:p>
        </p:txBody>
      </p:sp>
    </p:spTree>
    <p:extLst>
      <p:ext uri="{BB962C8B-B14F-4D97-AF65-F5344CB8AC3E}">
        <p14:creationId xmlns:p14="http://schemas.microsoft.com/office/powerpoint/2010/main" val="1566358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Cecil</a:t>
            </a:r>
            <a:r>
              <a:rPr lang="en-US" baseline="0" dirty="0" smtClean="0"/>
              <a:t> Field is collocated with Cecil Airport, a joint-use civilian and military airport, and is the only site licensed for both horizontal launch and recovery on the east coast.</a:t>
            </a:r>
          </a:p>
          <a:p>
            <a:r>
              <a:rPr lang="en-US" baseline="0" dirty="0" smtClean="0"/>
              <a:t>Midland is also collocated with an airport, and is licensed to serve commercial human spaceflight as well as airline flights.  Midland is also near multiple private launch sites.</a:t>
            </a:r>
          </a:p>
          <a:p>
            <a:r>
              <a:rPr lang="en-US" dirty="0" smtClean="0"/>
              <a:t>Ellington</a:t>
            </a:r>
            <a:r>
              <a:rPr lang="en-US" baseline="0" dirty="0" smtClean="0"/>
              <a:t> Field in Houston is part of the Houston Airport System.  The FAA has approved the application, and the City Council has allocated almost $7M for development, to support the estimated cost which will potentially exceed $120M, which will hopefully be funded by a partnership.</a:t>
            </a:r>
          </a:p>
          <a:p>
            <a:r>
              <a:rPr lang="en-US" baseline="0" dirty="0" smtClean="0"/>
              <a:t>Clearly the </a:t>
            </a:r>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7</a:t>
            </a:fld>
            <a:endParaRPr lang="en-US"/>
          </a:p>
        </p:txBody>
      </p:sp>
    </p:spTree>
    <p:extLst>
      <p:ext uri="{BB962C8B-B14F-4D97-AF65-F5344CB8AC3E}">
        <p14:creationId xmlns:p14="http://schemas.microsoft.com/office/powerpoint/2010/main" val="2957632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list may not be complete.  It does not include spaceport’s airspace standards which</a:t>
            </a:r>
            <a:r>
              <a:rPr lang="en-US" baseline="0" dirty="0" smtClean="0"/>
              <a:t> is obviously critical for safe launches.</a:t>
            </a:r>
          </a:p>
          <a:p>
            <a:r>
              <a:rPr lang="en-US" baseline="0" dirty="0" smtClean="0"/>
              <a:t>This </a:t>
            </a:r>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8</a:t>
            </a:fld>
            <a:endParaRPr lang="en-US"/>
          </a:p>
        </p:txBody>
      </p:sp>
    </p:spTree>
    <p:extLst>
      <p:ext uri="{BB962C8B-B14F-4D97-AF65-F5344CB8AC3E}">
        <p14:creationId xmlns:p14="http://schemas.microsoft.com/office/powerpoint/2010/main" val="63973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references financial market but similar concept </a:t>
            </a:r>
            <a:r>
              <a:rPr lang="en-US" dirty="0" err="1" smtClean="0"/>
              <a:t>wrt</a:t>
            </a:r>
            <a:r>
              <a:rPr lang="en-US" dirty="0" smtClean="0"/>
              <a:t> interoperability for commercial</a:t>
            </a:r>
            <a:r>
              <a:rPr lang="en-US" baseline="0" dirty="0" smtClean="0"/>
              <a:t> space launches</a:t>
            </a:r>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9</a:t>
            </a:fld>
            <a:endParaRPr lang="en-US"/>
          </a:p>
        </p:txBody>
      </p:sp>
    </p:spTree>
    <p:extLst>
      <p:ext uri="{BB962C8B-B14F-4D97-AF65-F5344CB8AC3E}">
        <p14:creationId xmlns:p14="http://schemas.microsoft.com/office/powerpoint/2010/main" val="2649049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10</a:t>
            </a:fld>
            <a:endParaRPr lang="en-US"/>
          </a:p>
        </p:txBody>
      </p:sp>
    </p:spTree>
    <p:extLst>
      <p:ext uri="{BB962C8B-B14F-4D97-AF65-F5344CB8AC3E}">
        <p14:creationId xmlns:p14="http://schemas.microsoft.com/office/powerpoint/2010/main" val="3839873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t>11</a:t>
            </a:fld>
            <a:endParaRPr lang="en-US"/>
          </a:p>
        </p:txBody>
      </p:sp>
    </p:spTree>
    <p:extLst>
      <p:ext uri="{BB962C8B-B14F-4D97-AF65-F5344CB8AC3E}">
        <p14:creationId xmlns:p14="http://schemas.microsoft.com/office/powerpoint/2010/main" val="3147943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457183" y="6074953"/>
            <a:ext cx="1368555" cy="425699"/>
          </a:xfrm>
          <a:prstGeom prst="rect">
            <a:avLst/>
          </a:prstGeom>
        </p:spPr>
      </p:pic>
      <p:sp>
        <p:nvSpPr>
          <p:cNvPr id="14" name="Rectangle 13"/>
          <p:cNvSpPr/>
          <p:nvPr userDrawn="1"/>
        </p:nvSpPr>
        <p:spPr>
          <a:xfrm>
            <a:off x="0" y="157185"/>
            <a:ext cx="9144000" cy="11745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p:cNvPicPr>
          <p:nvPr userDrawn="1"/>
        </p:nvPicPr>
        <p:blipFill rotWithShape="1">
          <a:blip r:embed="rId3" cstate="hqprint">
            <a:extLst>
              <a:ext uri="{BEBA8EAE-BF5A-486C-A8C5-ECC9F3942E4B}">
                <a14:imgProps xmlns:a14="http://schemas.microsoft.com/office/drawing/2010/main">
                  <a14:imgLayer r:embed="rId4">
                    <a14:imgEffect>
                      <a14:brightnessContrast bright="2000" contrast="35000"/>
                    </a14:imgEffect>
                  </a14:imgLayer>
                </a14:imgProps>
              </a:ext>
              <a:ext uri="{28A0092B-C50C-407E-A947-70E740481C1C}">
                <a14:useLocalDpi xmlns:a14="http://schemas.microsoft.com/office/drawing/2010/main"/>
              </a:ext>
            </a:extLst>
          </a:blip>
          <a:srcRect/>
          <a:stretch/>
        </p:blipFill>
        <p:spPr>
          <a:xfrm>
            <a:off x="5740247" y="3967105"/>
            <a:ext cx="3403753" cy="2890896"/>
          </a:xfrm>
          <a:prstGeom prst="rect">
            <a:avLst/>
          </a:prstGeom>
        </p:spPr>
      </p:pic>
      <p:sp>
        <p:nvSpPr>
          <p:cNvPr id="15" name="Title 14"/>
          <p:cNvSpPr>
            <a:spLocks noGrp="1"/>
          </p:cNvSpPr>
          <p:nvPr>
            <p:ph type="title" hasCustomPrompt="1"/>
          </p:nvPr>
        </p:nvSpPr>
        <p:spPr>
          <a:xfrm>
            <a:off x="1371603" y="1078552"/>
            <a:ext cx="7515071" cy="748782"/>
          </a:xfrm>
          <a:prstGeom prst="rect">
            <a:avLst/>
          </a:prstGeom>
        </p:spPr>
        <p:txBody>
          <a:bodyPr anchor="t">
            <a:noAutofit/>
          </a:bodyPr>
          <a:lstStyle>
            <a:lvl1pPr>
              <a:lnSpc>
                <a:spcPct val="90000"/>
              </a:lnSpc>
              <a:defRPr sz="5200" cap="none" baseline="0">
                <a:ln>
                  <a:noFill/>
                </a:ln>
                <a:solidFill>
                  <a:schemeClr val="tx1"/>
                </a:solidFill>
              </a:defRPr>
            </a:lvl1pPr>
          </a:lstStyle>
          <a:p>
            <a:r>
              <a:rPr lang="en-US" dirty="0" smtClean="0"/>
              <a:t>Click to edit Master Title</a:t>
            </a:r>
            <a:endParaRPr lang="en-US" dirty="0"/>
          </a:p>
        </p:txBody>
      </p:sp>
      <p:sp>
        <p:nvSpPr>
          <p:cNvPr id="3" name="Subtitle 2"/>
          <p:cNvSpPr>
            <a:spLocks noGrp="1"/>
          </p:cNvSpPr>
          <p:nvPr>
            <p:ph type="subTitle" idx="1" hasCustomPrompt="1"/>
          </p:nvPr>
        </p:nvSpPr>
        <p:spPr>
          <a:xfrm>
            <a:off x="1371601" y="1786845"/>
            <a:ext cx="7515073" cy="1460826"/>
          </a:xfrm>
        </p:spPr>
        <p:txBody>
          <a:bodyPr anchor="t">
            <a:noAutofit/>
          </a:bodyPr>
          <a:lstStyle>
            <a:lvl1pPr marL="0" indent="0" algn="l">
              <a:lnSpc>
                <a:spcPct val="90000"/>
              </a:lnSpc>
              <a:spcBef>
                <a:spcPts val="0"/>
              </a:spcBef>
              <a:buNone/>
              <a:defRPr sz="5200" cap="none" baseline="0">
                <a:ln>
                  <a:noFill/>
                </a:ln>
                <a:solidFill>
                  <a:srgbClr val="B1810B"/>
                </a:solidFill>
                <a:latin typeface="Impact"/>
                <a:cs typeface="Impac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 Line</a:t>
            </a:r>
            <a:br>
              <a:rPr lang="en-US" dirty="0" smtClean="0"/>
            </a:br>
            <a:r>
              <a:rPr lang="en-US" dirty="0" smtClean="0"/>
              <a:t>Third Line</a:t>
            </a:r>
            <a:endParaRPr lang="en-US" dirty="0"/>
          </a:p>
        </p:txBody>
      </p:sp>
      <p:sp>
        <p:nvSpPr>
          <p:cNvPr id="20" name="Text Placeholder 19"/>
          <p:cNvSpPr>
            <a:spLocks noGrp="1"/>
          </p:cNvSpPr>
          <p:nvPr>
            <p:ph type="body" sz="quarter" idx="14" hasCustomPrompt="1"/>
          </p:nvPr>
        </p:nvSpPr>
        <p:spPr>
          <a:xfrm>
            <a:off x="1371600" y="3625729"/>
            <a:ext cx="7514523" cy="311740"/>
          </a:xfrm>
        </p:spPr>
        <p:txBody>
          <a:bodyPr>
            <a:noAutofit/>
          </a:bodyPr>
          <a:lstStyle>
            <a:lvl1pPr>
              <a:defRPr sz="1800" b="1">
                <a:solidFill>
                  <a:schemeClr val="bg1">
                    <a:lumMod val="50000"/>
                  </a:schemeClr>
                </a:solidFill>
              </a:defRPr>
            </a:lvl1pPr>
          </a:lstStyle>
          <a:p>
            <a:pPr lvl="0"/>
            <a:r>
              <a:rPr lang="en-US" dirty="0" smtClean="0"/>
              <a:t>Presenter Name</a:t>
            </a:r>
            <a:endParaRPr lang="en-US" dirty="0"/>
          </a:p>
        </p:txBody>
      </p:sp>
      <p:sp>
        <p:nvSpPr>
          <p:cNvPr id="22" name="Text Placeholder 21"/>
          <p:cNvSpPr>
            <a:spLocks noGrp="1"/>
          </p:cNvSpPr>
          <p:nvPr>
            <p:ph type="body" sz="quarter" idx="15" hasCustomPrompt="1"/>
          </p:nvPr>
        </p:nvSpPr>
        <p:spPr>
          <a:xfrm>
            <a:off x="1371600" y="3904451"/>
            <a:ext cx="7514524" cy="289256"/>
          </a:xfrm>
        </p:spPr>
        <p:txBody>
          <a:bodyPr anchor="t">
            <a:noAutofit/>
          </a:bodyPr>
          <a:lstStyle>
            <a:lvl1pPr>
              <a:lnSpc>
                <a:spcPct val="90000"/>
              </a:lnSpc>
              <a:defRPr sz="1300">
                <a:solidFill>
                  <a:schemeClr val="bg1">
                    <a:lumMod val="50000"/>
                  </a:schemeClr>
                </a:solidFill>
              </a:defRPr>
            </a:lvl1pPr>
          </a:lstStyle>
          <a:p>
            <a:pPr lvl="0"/>
            <a:r>
              <a:rPr lang="en-US" dirty="0" smtClean="0"/>
              <a:t>Presenter title</a:t>
            </a:r>
            <a:endParaRPr lang="en-US" dirty="0"/>
          </a:p>
        </p:txBody>
      </p:sp>
      <p:sp>
        <p:nvSpPr>
          <p:cNvPr id="13" name="Text Placeholder 19"/>
          <p:cNvSpPr>
            <a:spLocks noGrp="1"/>
          </p:cNvSpPr>
          <p:nvPr>
            <p:ph type="body" sz="quarter" idx="16" hasCustomPrompt="1"/>
          </p:nvPr>
        </p:nvSpPr>
        <p:spPr>
          <a:xfrm>
            <a:off x="1371599" y="4587631"/>
            <a:ext cx="7514523" cy="311740"/>
          </a:xfrm>
        </p:spPr>
        <p:txBody>
          <a:bodyPr>
            <a:noAutofit/>
          </a:bodyPr>
          <a:lstStyle>
            <a:lvl1pPr>
              <a:defRPr sz="1800" b="1" baseline="0">
                <a:solidFill>
                  <a:schemeClr val="bg1">
                    <a:lumMod val="50000"/>
                  </a:schemeClr>
                </a:solidFill>
              </a:defRPr>
            </a:lvl1pPr>
          </a:lstStyle>
          <a:p>
            <a:pPr lvl="0"/>
            <a:r>
              <a:rPr lang="en-US" dirty="0" smtClean="0"/>
              <a:t>Event Name, if applicable</a:t>
            </a:r>
            <a:endParaRPr lang="en-US" dirty="0"/>
          </a:p>
        </p:txBody>
      </p:sp>
      <p:sp>
        <p:nvSpPr>
          <p:cNvPr id="16" name="Text Placeholder 21"/>
          <p:cNvSpPr>
            <a:spLocks noGrp="1"/>
          </p:cNvSpPr>
          <p:nvPr>
            <p:ph type="body" sz="quarter" idx="17" hasCustomPrompt="1"/>
          </p:nvPr>
        </p:nvSpPr>
        <p:spPr>
          <a:xfrm>
            <a:off x="1371599" y="4866353"/>
            <a:ext cx="7514524" cy="283041"/>
          </a:xfrm>
        </p:spPr>
        <p:txBody>
          <a:bodyPr anchor="t">
            <a:noAutofit/>
          </a:bodyPr>
          <a:lstStyle>
            <a:lvl1pPr>
              <a:lnSpc>
                <a:spcPct val="90000"/>
              </a:lnSpc>
              <a:defRPr sz="1300" b="1" i="0" baseline="0">
                <a:solidFill>
                  <a:srgbClr val="B1810B"/>
                </a:solidFill>
              </a:defRPr>
            </a:lvl1pPr>
          </a:lstStyle>
          <a:p>
            <a:pPr lvl="0"/>
            <a:r>
              <a:rPr lang="en-US" dirty="0" smtClean="0"/>
              <a:t>Month day, year</a:t>
            </a:r>
            <a:endParaRPr lang="en-US" dirty="0"/>
          </a:p>
        </p:txBody>
      </p:sp>
    </p:spTree>
    <p:extLst>
      <p:ext uri="{BB962C8B-B14F-4D97-AF65-F5344CB8AC3E}">
        <p14:creationId xmlns:p14="http://schemas.microsoft.com/office/powerpoint/2010/main" val="33300451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lt Text Only">
    <p:spTree>
      <p:nvGrpSpPr>
        <p:cNvPr id="1" name=""/>
        <p:cNvGrpSpPr/>
        <p:nvPr/>
      </p:nvGrpSpPr>
      <p:grpSpPr>
        <a:xfrm>
          <a:off x="0" y="0"/>
          <a:ext cx="0" cy="0"/>
          <a:chOff x="0" y="0"/>
          <a:chExt cx="0" cy="0"/>
        </a:xfrm>
      </p:grpSpPr>
      <p:sp>
        <p:nvSpPr>
          <p:cNvPr id="7" name="Text Placeholder 6"/>
          <p:cNvSpPr>
            <a:spLocks noGrp="1"/>
          </p:cNvSpPr>
          <p:nvPr>
            <p:ph type="body" idx="12"/>
          </p:nvPr>
        </p:nvSpPr>
        <p:spPr>
          <a:xfrm>
            <a:off x="367130" y="1608139"/>
            <a:ext cx="8326019" cy="44592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9" name="Text Placeholder 18"/>
          <p:cNvSpPr>
            <a:spLocks noGrp="1"/>
          </p:cNvSpPr>
          <p:nvPr>
            <p:ph type="body" sz="quarter" idx="14"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30376925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lt Text &amp;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5"/>
          <p:cNvSpPr>
            <a:spLocks noGrp="1"/>
          </p:cNvSpPr>
          <p:nvPr>
            <p:ph type="pic" sz="quarter" idx="14"/>
          </p:nvPr>
        </p:nvSpPr>
        <p:spPr>
          <a:xfrm>
            <a:off x="4671604" y="1600373"/>
            <a:ext cx="4015195" cy="4525790"/>
          </a:xfrm>
        </p:spPr>
        <p:txBody>
          <a:bodyPr/>
          <a:lstStyle/>
          <a:p>
            <a:endParaRPr lang="en-US"/>
          </a:p>
        </p:txBody>
      </p:sp>
      <p:sp>
        <p:nvSpPr>
          <p:cNvPr id="8"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0" name="Text Placeholder 18"/>
          <p:cNvSpPr>
            <a:spLocks noGrp="1"/>
          </p:cNvSpPr>
          <p:nvPr>
            <p:ph type="body" sz="quarter" idx="15"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22872987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lt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0" name="Text Placeholder 18"/>
          <p:cNvSpPr>
            <a:spLocks noGrp="1"/>
          </p:cNvSpPr>
          <p:nvPr>
            <p:ph type="body" sz="quarter" idx="14"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25484160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9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900" y="2174875"/>
            <a:ext cx="4040188"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0" name="Text Placeholder 18"/>
          <p:cNvSpPr>
            <a:spLocks noGrp="1"/>
          </p:cNvSpPr>
          <p:nvPr>
            <p:ph type="body" sz="quarter" idx="14"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41367370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SocialMedia">
    <p:spTree>
      <p:nvGrpSpPr>
        <p:cNvPr id="1" name=""/>
        <p:cNvGrpSpPr/>
        <p:nvPr/>
      </p:nvGrpSpPr>
      <p:grpSpPr>
        <a:xfrm>
          <a:off x="0" y="0"/>
          <a:ext cx="0" cy="0"/>
          <a:chOff x="0" y="0"/>
          <a:chExt cx="0" cy="0"/>
        </a:xfrm>
      </p:grpSpPr>
      <p:sp>
        <p:nvSpPr>
          <p:cNvPr id="7" name="Text Placeholder 6"/>
          <p:cNvSpPr>
            <a:spLocks noGrp="1"/>
          </p:cNvSpPr>
          <p:nvPr>
            <p:ph type="body" idx="12"/>
          </p:nvPr>
        </p:nvSpPr>
        <p:spPr>
          <a:xfrm>
            <a:off x="367130" y="1608139"/>
            <a:ext cx="8326019" cy="44592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9" name="Text Placeholder 18"/>
          <p:cNvSpPr>
            <a:spLocks noGrp="1"/>
          </p:cNvSpPr>
          <p:nvPr>
            <p:ph type="body" sz="quarter" idx="14"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40773489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mp; Picture+SocialMedi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5"/>
          <p:cNvSpPr>
            <a:spLocks noGrp="1"/>
          </p:cNvSpPr>
          <p:nvPr>
            <p:ph type="pic" sz="quarter" idx="14"/>
          </p:nvPr>
        </p:nvSpPr>
        <p:spPr>
          <a:xfrm>
            <a:off x="4671604" y="1600373"/>
            <a:ext cx="4015195" cy="4525790"/>
          </a:xfrm>
        </p:spPr>
        <p:txBody>
          <a:bodyPr/>
          <a:lstStyle/>
          <a:p>
            <a:endParaRPr lang="en-US"/>
          </a:p>
        </p:txBody>
      </p:sp>
      <p:sp>
        <p:nvSpPr>
          <p:cNvPr id="8"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0" name="Text Placeholder 18"/>
          <p:cNvSpPr>
            <a:spLocks noGrp="1"/>
          </p:cNvSpPr>
          <p:nvPr>
            <p:ph type="body" sz="quarter" idx="15"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34299173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SocialMedi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0" name="Text Placeholder 18"/>
          <p:cNvSpPr>
            <a:spLocks noGrp="1"/>
          </p:cNvSpPr>
          <p:nvPr>
            <p:ph type="body" sz="quarter" idx="14"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21128284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SocialMedi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9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900" y="2174875"/>
            <a:ext cx="4040188"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0" name="Text Placeholder 18"/>
          <p:cNvSpPr>
            <a:spLocks noGrp="1"/>
          </p:cNvSpPr>
          <p:nvPr>
            <p:ph type="body" sz="quarter" idx="14"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259856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SocialMedia">
    <p:spTree>
      <p:nvGrpSpPr>
        <p:cNvPr id="1" name=""/>
        <p:cNvGrpSpPr/>
        <p:nvPr/>
      </p:nvGrpSpPr>
      <p:grpSpPr>
        <a:xfrm>
          <a:off x="0" y="0"/>
          <a:ext cx="0" cy="0"/>
          <a:chOff x="0" y="0"/>
          <a:chExt cx="0" cy="0"/>
        </a:xfrm>
      </p:grpSpPr>
      <p:sp>
        <p:nvSpPr>
          <p:cNvPr id="6" name="Rectangle 5"/>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52975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 Text Only+SocialMedia">
    <p:spTree>
      <p:nvGrpSpPr>
        <p:cNvPr id="1" name=""/>
        <p:cNvGrpSpPr/>
        <p:nvPr/>
      </p:nvGrpSpPr>
      <p:grpSpPr>
        <a:xfrm>
          <a:off x="0" y="0"/>
          <a:ext cx="0" cy="0"/>
          <a:chOff x="0" y="0"/>
          <a:chExt cx="0" cy="0"/>
        </a:xfrm>
      </p:grpSpPr>
      <p:sp>
        <p:nvSpPr>
          <p:cNvPr id="7" name="Text Placeholder 6"/>
          <p:cNvSpPr>
            <a:spLocks noGrp="1"/>
          </p:cNvSpPr>
          <p:nvPr>
            <p:ph type="body" idx="12"/>
          </p:nvPr>
        </p:nvSpPr>
        <p:spPr>
          <a:xfrm>
            <a:off x="367130" y="1608139"/>
            <a:ext cx="8326019" cy="44592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9" name="Text Placeholder 18"/>
          <p:cNvSpPr>
            <a:spLocks noGrp="1"/>
          </p:cNvSpPr>
          <p:nvPr>
            <p:ph type="body" sz="quarter" idx="14"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17965948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Rectangle 13"/>
          <p:cNvSpPr/>
          <p:nvPr userDrawn="1"/>
        </p:nvSpPr>
        <p:spPr>
          <a:xfrm>
            <a:off x="0" y="157185"/>
            <a:ext cx="9144000" cy="11745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p:cNvPicPr>
          <p:nvPr userDrawn="1"/>
        </p:nvPicPr>
        <p:blipFill rotWithShape="1">
          <a:blip r:embed="rId2" cstate="hqprint">
            <a:extLst>
              <a:ext uri="{BEBA8EAE-BF5A-486C-A8C5-ECC9F3942E4B}">
                <a14:imgProps xmlns:a14="http://schemas.microsoft.com/office/drawing/2010/main">
                  <a14:imgLayer r:embed="rId3">
                    <a14:imgEffect>
                      <a14:brightnessContrast bright="2000" contrast="35000"/>
                    </a14:imgEffect>
                  </a14:imgLayer>
                </a14:imgProps>
              </a:ext>
              <a:ext uri="{28A0092B-C50C-407E-A947-70E740481C1C}">
                <a14:useLocalDpi xmlns:a14="http://schemas.microsoft.com/office/drawing/2010/main"/>
              </a:ext>
            </a:extLst>
          </a:blip>
          <a:srcRect/>
          <a:stretch/>
        </p:blipFill>
        <p:spPr>
          <a:xfrm>
            <a:off x="5740247" y="3967105"/>
            <a:ext cx="3403753" cy="2890896"/>
          </a:xfrm>
          <a:prstGeom prst="rect">
            <a:avLst/>
          </a:prstGeom>
        </p:spPr>
      </p:pic>
      <p:sp>
        <p:nvSpPr>
          <p:cNvPr id="15" name="Title 14"/>
          <p:cNvSpPr>
            <a:spLocks noGrp="1"/>
          </p:cNvSpPr>
          <p:nvPr>
            <p:ph type="title" hasCustomPrompt="1"/>
          </p:nvPr>
        </p:nvSpPr>
        <p:spPr>
          <a:xfrm>
            <a:off x="1362779" y="1286037"/>
            <a:ext cx="7515071" cy="748782"/>
          </a:xfrm>
          <a:prstGeom prst="rect">
            <a:avLst/>
          </a:prstGeom>
        </p:spPr>
        <p:txBody>
          <a:bodyPr anchor="t">
            <a:noAutofit/>
          </a:bodyPr>
          <a:lstStyle>
            <a:lvl1pPr>
              <a:lnSpc>
                <a:spcPct val="90000"/>
              </a:lnSpc>
              <a:defRPr sz="5200" cap="none" baseline="0">
                <a:ln>
                  <a:noFill/>
                </a:ln>
                <a:solidFill>
                  <a:srgbClr val="B1810B"/>
                </a:solidFill>
              </a:defRPr>
            </a:lvl1pPr>
          </a:lstStyle>
          <a:p>
            <a:r>
              <a:rPr lang="en-US" dirty="0" smtClean="0"/>
              <a:t>Section Title</a:t>
            </a:r>
            <a:endParaRPr lang="en-US" dirty="0"/>
          </a:p>
        </p:txBody>
      </p:sp>
      <p:sp>
        <p:nvSpPr>
          <p:cNvPr id="3" name="Subtitle 2"/>
          <p:cNvSpPr>
            <a:spLocks noGrp="1"/>
          </p:cNvSpPr>
          <p:nvPr>
            <p:ph type="subTitle" idx="1" hasCustomPrompt="1"/>
          </p:nvPr>
        </p:nvSpPr>
        <p:spPr>
          <a:xfrm>
            <a:off x="1362777" y="1994330"/>
            <a:ext cx="7515073" cy="1460826"/>
          </a:xfrm>
        </p:spPr>
        <p:txBody>
          <a:bodyPr anchor="t">
            <a:noAutofit/>
          </a:bodyPr>
          <a:lstStyle>
            <a:lvl1pPr marL="0" indent="0" algn="l">
              <a:lnSpc>
                <a:spcPct val="90000"/>
              </a:lnSpc>
              <a:spcBef>
                <a:spcPts val="0"/>
              </a:spcBef>
              <a:buNone/>
              <a:defRPr sz="3200" cap="none" baseline="0">
                <a:ln>
                  <a:noFill/>
                </a:ln>
                <a:solidFill>
                  <a:schemeClr val="tx1"/>
                </a:solidFill>
                <a:latin typeface="Impact"/>
                <a:cs typeface="Impac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Second Line</a:t>
            </a:r>
            <a:endParaRPr lang="en-US" dirty="0"/>
          </a:p>
        </p:txBody>
      </p:sp>
      <p:pic>
        <p:nvPicPr>
          <p:cNvPr id="7" name="Picture 6"/>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457183" y="6074953"/>
            <a:ext cx="1368555" cy="425699"/>
          </a:xfrm>
          <a:prstGeom prst="rect">
            <a:avLst/>
          </a:prstGeom>
        </p:spPr>
      </p:pic>
    </p:spTree>
    <p:extLst>
      <p:ext uri="{BB962C8B-B14F-4D97-AF65-F5344CB8AC3E}">
        <p14:creationId xmlns:p14="http://schemas.microsoft.com/office/powerpoint/2010/main" val="42383729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 Text &amp; Picture+SocialMedi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5"/>
          <p:cNvSpPr>
            <a:spLocks noGrp="1"/>
          </p:cNvSpPr>
          <p:nvPr>
            <p:ph type="pic" sz="quarter" idx="14"/>
          </p:nvPr>
        </p:nvSpPr>
        <p:spPr>
          <a:xfrm>
            <a:off x="4671604" y="1600373"/>
            <a:ext cx="4015195" cy="4525790"/>
          </a:xfrm>
        </p:spPr>
        <p:txBody>
          <a:bodyPr/>
          <a:lstStyle/>
          <a:p>
            <a:endParaRPr lang="en-US"/>
          </a:p>
        </p:txBody>
      </p:sp>
      <p:sp>
        <p:nvSpPr>
          <p:cNvPr id="8"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0" name="Text Placeholder 18"/>
          <p:cNvSpPr>
            <a:spLocks noGrp="1"/>
          </p:cNvSpPr>
          <p:nvPr>
            <p:ph type="body" sz="quarter" idx="15"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41457924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lt Two Content+SocialMedia">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0" name="Text Placeholder 18"/>
          <p:cNvSpPr>
            <a:spLocks noGrp="1"/>
          </p:cNvSpPr>
          <p:nvPr>
            <p:ph type="body" sz="quarter" idx="14"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41884337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t Comparison+SocialMedi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9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900" y="2174875"/>
            <a:ext cx="4040188"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0" name="Text Placeholder 18"/>
          <p:cNvSpPr>
            <a:spLocks noGrp="1"/>
          </p:cNvSpPr>
          <p:nvPr>
            <p:ph type="body" sz="quarter" idx="14"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41311706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blank)">
    <p:spTree>
      <p:nvGrpSpPr>
        <p:cNvPr id="1" name=""/>
        <p:cNvGrpSpPr/>
        <p:nvPr/>
      </p:nvGrpSpPr>
      <p:grpSpPr>
        <a:xfrm>
          <a:off x="0" y="0"/>
          <a:ext cx="0" cy="0"/>
          <a:chOff x="0" y="0"/>
          <a:chExt cx="0" cy="0"/>
        </a:xfrm>
      </p:grpSpPr>
      <p:sp>
        <p:nvSpPr>
          <p:cNvPr id="7" name="Text Placeholder 6"/>
          <p:cNvSpPr>
            <a:spLocks noGrp="1"/>
          </p:cNvSpPr>
          <p:nvPr>
            <p:ph type="body" idx="12"/>
          </p:nvPr>
        </p:nvSpPr>
        <p:spPr>
          <a:xfrm>
            <a:off x="367130" y="1608139"/>
            <a:ext cx="8326019" cy="44592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9" name="Text Placeholder 18"/>
          <p:cNvSpPr>
            <a:spLocks noGrp="1"/>
          </p:cNvSpPr>
          <p:nvPr>
            <p:ph type="body" sz="quarter" idx="14"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14671700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5"/>
          <p:cNvSpPr>
            <a:spLocks noGrp="1"/>
          </p:cNvSpPr>
          <p:nvPr>
            <p:ph type="pic" sz="quarter" idx="14"/>
          </p:nvPr>
        </p:nvSpPr>
        <p:spPr>
          <a:xfrm>
            <a:off x="4671604" y="1600373"/>
            <a:ext cx="4015195" cy="4525790"/>
          </a:xfrm>
        </p:spPr>
        <p:txBody>
          <a:bodyPr/>
          <a:lstStyle/>
          <a:p>
            <a:endParaRPr lang="en-US"/>
          </a:p>
        </p:txBody>
      </p:sp>
      <p:sp>
        <p:nvSpPr>
          <p:cNvPr id="8"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0" name="Text Placeholder 18"/>
          <p:cNvSpPr>
            <a:spLocks noGrp="1"/>
          </p:cNvSpPr>
          <p:nvPr>
            <p:ph type="body" sz="quarter" idx="15"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28877933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713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0" name="Text Placeholder 18"/>
          <p:cNvSpPr>
            <a:spLocks noGrp="1"/>
          </p:cNvSpPr>
          <p:nvPr>
            <p:ph type="body" sz="quarter" idx="14"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40835355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59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65900" y="2174875"/>
            <a:ext cx="4040188"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6"/>
          <p:cNvSpPr>
            <a:spLocks noGrp="1"/>
          </p:cNvSpPr>
          <p:nvPr>
            <p:ph type="body" sz="quarter" idx="13" hasCustomPrompt="1"/>
          </p:nvPr>
        </p:nvSpPr>
        <p:spPr>
          <a:xfrm>
            <a:off x="366713" y="188065"/>
            <a:ext cx="8326437" cy="692150"/>
          </a:xfrm>
        </p:spPr>
        <p:txBody>
          <a:bodyPr>
            <a:noAutofit/>
          </a:bodyPr>
          <a:lstStyle>
            <a:lvl1pPr>
              <a:defRPr sz="4400" cap="all" baseline="0">
                <a:ln>
                  <a:noFill/>
                </a:ln>
                <a:solidFill>
                  <a:schemeClr val="tx1"/>
                </a:solidFill>
                <a:latin typeface="Impact" panose="020B0806030902050204" pitchFamily="34" charset="0"/>
              </a:defRPr>
            </a:lvl1pPr>
          </a:lstStyle>
          <a:p>
            <a:pPr lvl="0"/>
            <a:r>
              <a:rPr lang="en-US" dirty="0" smtClean="0"/>
              <a:t>Slide Title</a:t>
            </a:r>
            <a:endParaRPr lang="en-US" dirty="0"/>
          </a:p>
        </p:txBody>
      </p:sp>
      <p:sp>
        <p:nvSpPr>
          <p:cNvPr id="10" name="Text Placeholder 18"/>
          <p:cNvSpPr>
            <a:spLocks noGrp="1"/>
          </p:cNvSpPr>
          <p:nvPr>
            <p:ph type="body" sz="quarter" idx="14" hasCustomPrompt="1"/>
          </p:nvPr>
        </p:nvSpPr>
        <p:spPr>
          <a:xfrm>
            <a:off x="366713" y="879475"/>
            <a:ext cx="8326437" cy="438150"/>
          </a:xfrm>
        </p:spPr>
        <p:txBody>
          <a:bodyPr>
            <a:normAutofit/>
          </a:bodyPr>
          <a:lstStyle>
            <a:lvl1pPr>
              <a:defRPr sz="1800" b="1" i="0" cap="all" baseline="0">
                <a:ln>
                  <a:noFill/>
                </a:ln>
                <a:solidFill>
                  <a:schemeClr val="tx1">
                    <a:lumMod val="75000"/>
                    <a:lumOff val="25000"/>
                  </a:schemeClr>
                </a:solidFill>
                <a:latin typeface="Impact" panose="020B0806030902050204" pitchFamily="34" charset="0"/>
              </a:defRPr>
            </a:lvl1pPr>
          </a:lstStyle>
          <a:p>
            <a:pPr lvl="0"/>
            <a:r>
              <a:rPr lang="en-US" dirty="0" smtClean="0"/>
              <a:t>Subtitle</a:t>
            </a:r>
            <a:endParaRPr lang="en-US" dirty="0"/>
          </a:p>
        </p:txBody>
      </p:sp>
    </p:spTree>
    <p:extLst>
      <p:ext uri="{BB962C8B-B14F-4D97-AF65-F5344CB8AC3E}">
        <p14:creationId xmlns:p14="http://schemas.microsoft.com/office/powerpoint/2010/main" val="19237007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lain + Nodes">
    <p:spTree>
      <p:nvGrpSpPr>
        <p:cNvPr id="1" name=""/>
        <p:cNvGrpSpPr/>
        <p:nvPr/>
      </p:nvGrpSpPr>
      <p:grpSpPr>
        <a:xfrm>
          <a:off x="0" y="0"/>
          <a:ext cx="0" cy="0"/>
          <a:chOff x="0" y="0"/>
          <a:chExt cx="0" cy="0"/>
        </a:xfrm>
      </p:grpSpPr>
      <p:sp>
        <p:nvSpPr>
          <p:cNvPr id="14" name="Rectangle 13"/>
          <p:cNvSpPr/>
          <p:nvPr userDrawn="1"/>
        </p:nvSpPr>
        <p:spPr>
          <a:xfrm>
            <a:off x="0" y="157185"/>
            <a:ext cx="9144000" cy="11745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illustration - no words-04.png"/>
          <p:cNvPicPr>
            <a:picLocks noChangeAspect="1"/>
          </p:cNvPicPr>
          <p:nvPr userDrawn="1"/>
        </p:nvPicPr>
        <p:blipFill rotWithShape="1">
          <a:blip r:embed="rId2">
            <a:alphaModFix amt="22000"/>
            <a:extLst>
              <a:ext uri="{28A0092B-C50C-407E-A947-70E740481C1C}">
                <a14:useLocalDpi xmlns:a14="http://schemas.microsoft.com/office/drawing/2010/main"/>
              </a:ext>
            </a:extLst>
          </a:blip>
          <a:srcRect/>
          <a:stretch/>
        </p:blipFill>
        <p:spPr>
          <a:xfrm>
            <a:off x="4702848" y="0"/>
            <a:ext cx="4441151" cy="3475719"/>
          </a:xfrm>
          <a:prstGeom prst="rect">
            <a:avLst/>
          </a:prstGeom>
        </p:spPr>
      </p:pic>
      <p:sp>
        <p:nvSpPr>
          <p:cNvPr id="9" name="Text Placeholder 6"/>
          <p:cNvSpPr>
            <a:spLocks noGrp="1"/>
          </p:cNvSpPr>
          <p:nvPr>
            <p:ph type="body" idx="12"/>
          </p:nvPr>
        </p:nvSpPr>
        <p:spPr>
          <a:xfrm>
            <a:off x="367130" y="1608139"/>
            <a:ext cx="8326019" cy="44592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16"/>
          <p:cNvSpPr>
            <a:spLocks noGrp="1"/>
          </p:cNvSpPr>
          <p:nvPr>
            <p:ph type="body" sz="quarter" idx="13" hasCustomPrompt="1"/>
          </p:nvPr>
        </p:nvSpPr>
        <p:spPr>
          <a:xfrm>
            <a:off x="366713" y="188065"/>
            <a:ext cx="8326437" cy="692150"/>
          </a:xfrm>
        </p:spPr>
        <p:txBody>
          <a:bodyPr>
            <a:noAutofit/>
          </a:bodyPr>
          <a:lstStyle>
            <a:lvl1pPr>
              <a:defRPr sz="4400" cap="none" baseline="0">
                <a:ln>
                  <a:noFill/>
                </a:ln>
                <a:solidFill>
                  <a:schemeClr val="tx1"/>
                </a:solidFill>
                <a:latin typeface="+mn-lt"/>
              </a:defRPr>
            </a:lvl1pPr>
          </a:lstStyle>
          <a:p>
            <a:pPr lvl="0"/>
            <a:r>
              <a:rPr lang="en-US" dirty="0" smtClean="0"/>
              <a:t>Slide Title</a:t>
            </a:r>
            <a:endParaRPr lang="en-US" dirty="0"/>
          </a:p>
        </p:txBody>
      </p:sp>
      <p:sp>
        <p:nvSpPr>
          <p:cNvPr id="12" name="Text Placeholder 18"/>
          <p:cNvSpPr>
            <a:spLocks noGrp="1"/>
          </p:cNvSpPr>
          <p:nvPr>
            <p:ph type="body" sz="quarter" idx="14" hasCustomPrompt="1"/>
          </p:nvPr>
        </p:nvSpPr>
        <p:spPr>
          <a:xfrm>
            <a:off x="366713" y="879475"/>
            <a:ext cx="8326437" cy="438150"/>
          </a:xfrm>
        </p:spPr>
        <p:txBody>
          <a:bodyPr>
            <a:normAutofit/>
          </a:bodyPr>
          <a:lstStyle>
            <a:lvl1pPr>
              <a:defRPr sz="1800" b="1" i="0" cap="none" baseline="0">
                <a:ln>
                  <a:noFill/>
                </a:ln>
                <a:solidFill>
                  <a:schemeClr val="tx1">
                    <a:lumMod val="75000"/>
                    <a:lumOff val="25000"/>
                  </a:schemeClr>
                </a:solidFill>
                <a:latin typeface="+mn-lt"/>
              </a:defRPr>
            </a:lvl1pPr>
          </a:lstStyle>
          <a:p>
            <a:pPr lvl="0"/>
            <a:r>
              <a:rPr lang="en-US" dirty="0" smtClean="0"/>
              <a:t>Subtitle</a:t>
            </a:r>
            <a:endParaRPr lang="en-US" dirty="0"/>
          </a:p>
        </p:txBody>
      </p:sp>
    </p:spTree>
    <p:extLst>
      <p:ext uri="{BB962C8B-B14F-4D97-AF65-F5344CB8AC3E}">
        <p14:creationId xmlns:p14="http://schemas.microsoft.com/office/powerpoint/2010/main" val="5621687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48477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14" name="Rectangle 13"/>
          <p:cNvSpPr/>
          <p:nvPr userDrawn="1"/>
        </p:nvSpPr>
        <p:spPr>
          <a:xfrm>
            <a:off x="0" y="157185"/>
            <a:ext cx="9144000" cy="11745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p:cNvPicPr>
          <p:nvPr userDrawn="1"/>
        </p:nvPicPr>
        <p:blipFill rotWithShape="1">
          <a:blip r:embed="rId2" cstate="hqprint">
            <a:extLst>
              <a:ext uri="{BEBA8EAE-BF5A-486C-A8C5-ECC9F3942E4B}">
                <a14:imgProps xmlns:a14="http://schemas.microsoft.com/office/drawing/2010/main">
                  <a14:imgLayer r:embed="rId3">
                    <a14:imgEffect>
                      <a14:brightnessContrast bright="2000" contrast="35000"/>
                    </a14:imgEffect>
                  </a14:imgLayer>
                </a14:imgProps>
              </a:ext>
              <a:ext uri="{28A0092B-C50C-407E-A947-70E740481C1C}">
                <a14:useLocalDpi xmlns:a14="http://schemas.microsoft.com/office/drawing/2010/main"/>
              </a:ext>
            </a:extLst>
          </a:blip>
          <a:srcRect/>
          <a:stretch/>
        </p:blipFill>
        <p:spPr>
          <a:xfrm>
            <a:off x="5740247" y="3967105"/>
            <a:ext cx="3403753" cy="2890896"/>
          </a:xfrm>
          <a:prstGeom prst="rect">
            <a:avLst/>
          </a:prstGeom>
        </p:spPr>
      </p:pic>
      <p:sp>
        <p:nvSpPr>
          <p:cNvPr id="20" name="Text Placeholder 19"/>
          <p:cNvSpPr>
            <a:spLocks noGrp="1"/>
          </p:cNvSpPr>
          <p:nvPr>
            <p:ph type="body" sz="quarter" idx="14" hasCustomPrompt="1"/>
          </p:nvPr>
        </p:nvSpPr>
        <p:spPr>
          <a:xfrm>
            <a:off x="1362777" y="1571854"/>
            <a:ext cx="7514523" cy="484131"/>
          </a:xfrm>
        </p:spPr>
        <p:txBody>
          <a:bodyPr>
            <a:noAutofit/>
          </a:bodyPr>
          <a:lstStyle>
            <a:lvl1pPr>
              <a:defRPr sz="1800" b="1">
                <a:solidFill>
                  <a:schemeClr val="bg1">
                    <a:lumMod val="50000"/>
                  </a:schemeClr>
                </a:solidFill>
              </a:defRPr>
            </a:lvl1pPr>
          </a:lstStyle>
          <a:p>
            <a:pPr lvl="0"/>
            <a:r>
              <a:rPr lang="en-US" dirty="0" smtClean="0"/>
              <a:t>Your Name</a:t>
            </a:r>
            <a:endParaRPr lang="en-US" dirty="0"/>
          </a:p>
        </p:txBody>
      </p:sp>
      <p:sp>
        <p:nvSpPr>
          <p:cNvPr id="22" name="Text Placeholder 21"/>
          <p:cNvSpPr>
            <a:spLocks noGrp="1"/>
          </p:cNvSpPr>
          <p:nvPr>
            <p:ph type="body" sz="quarter" idx="15" hasCustomPrompt="1"/>
          </p:nvPr>
        </p:nvSpPr>
        <p:spPr>
          <a:xfrm>
            <a:off x="1362777" y="2055985"/>
            <a:ext cx="7514524" cy="276647"/>
          </a:xfrm>
        </p:spPr>
        <p:txBody>
          <a:bodyPr anchor="t">
            <a:noAutofit/>
          </a:bodyPr>
          <a:lstStyle>
            <a:lvl1pPr>
              <a:lnSpc>
                <a:spcPct val="90000"/>
              </a:lnSpc>
              <a:defRPr sz="1300">
                <a:solidFill>
                  <a:schemeClr val="bg1">
                    <a:lumMod val="50000"/>
                  </a:schemeClr>
                </a:solidFill>
              </a:defRPr>
            </a:lvl1pPr>
          </a:lstStyle>
          <a:p>
            <a:pPr lvl="0"/>
            <a:r>
              <a:rPr lang="en-US" dirty="0" smtClean="0"/>
              <a:t>Your title</a:t>
            </a:r>
            <a:endParaRPr lang="en-US" dirty="0"/>
          </a:p>
        </p:txBody>
      </p:sp>
      <p:sp>
        <p:nvSpPr>
          <p:cNvPr id="12" name="Text Placeholder 21"/>
          <p:cNvSpPr>
            <a:spLocks noGrp="1"/>
          </p:cNvSpPr>
          <p:nvPr>
            <p:ph type="body" sz="quarter" idx="16" hasCustomPrompt="1"/>
          </p:nvPr>
        </p:nvSpPr>
        <p:spPr>
          <a:xfrm>
            <a:off x="1362777" y="2346708"/>
            <a:ext cx="7514524" cy="276647"/>
          </a:xfrm>
        </p:spPr>
        <p:txBody>
          <a:bodyPr anchor="t">
            <a:noAutofit/>
          </a:bodyPr>
          <a:lstStyle>
            <a:lvl1pPr>
              <a:lnSpc>
                <a:spcPct val="90000"/>
              </a:lnSpc>
              <a:defRPr sz="1300">
                <a:solidFill>
                  <a:schemeClr val="bg1">
                    <a:lumMod val="50000"/>
                  </a:schemeClr>
                </a:solidFill>
              </a:defRPr>
            </a:lvl1pPr>
          </a:lstStyle>
          <a:p>
            <a:pPr lvl="0"/>
            <a:r>
              <a:rPr lang="en-US" dirty="0" smtClean="0"/>
              <a:t>Your school/department</a:t>
            </a:r>
            <a:endParaRPr lang="en-US" dirty="0"/>
          </a:p>
        </p:txBody>
      </p:sp>
      <p:sp>
        <p:nvSpPr>
          <p:cNvPr id="13" name="Text Placeholder 21"/>
          <p:cNvSpPr>
            <a:spLocks noGrp="1"/>
          </p:cNvSpPr>
          <p:nvPr>
            <p:ph type="body" sz="quarter" idx="17" hasCustomPrompt="1"/>
          </p:nvPr>
        </p:nvSpPr>
        <p:spPr>
          <a:xfrm>
            <a:off x="1362777" y="2637431"/>
            <a:ext cx="7514524" cy="276647"/>
          </a:xfrm>
        </p:spPr>
        <p:txBody>
          <a:bodyPr anchor="t">
            <a:noAutofit/>
          </a:bodyPr>
          <a:lstStyle>
            <a:lvl1pPr>
              <a:lnSpc>
                <a:spcPct val="90000"/>
              </a:lnSpc>
              <a:defRPr sz="1300" b="1">
                <a:solidFill>
                  <a:srgbClr val="B1810B"/>
                </a:solidFill>
              </a:defRPr>
            </a:lvl1pPr>
          </a:lstStyle>
          <a:p>
            <a:pPr lvl="0"/>
            <a:r>
              <a:rPr lang="en-US" dirty="0" err="1" smtClean="0"/>
              <a:t>emailaddress</a:t>
            </a:r>
            <a:endParaRPr lang="en-US" dirty="0"/>
          </a:p>
        </p:txBody>
      </p:sp>
      <p:pic>
        <p:nvPicPr>
          <p:cNvPr id="9" name="Picture 8"/>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457183" y="6074953"/>
            <a:ext cx="1368555" cy="425699"/>
          </a:xfrm>
          <a:prstGeom prst="rect">
            <a:avLst/>
          </a:prstGeom>
        </p:spPr>
      </p:pic>
    </p:spTree>
    <p:extLst>
      <p:ext uri="{BB962C8B-B14F-4D97-AF65-F5344CB8AC3E}">
        <p14:creationId xmlns:p14="http://schemas.microsoft.com/office/powerpoint/2010/main" val="42232849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11" Type="http://schemas.openxmlformats.org/officeDocument/2006/relationships/image" Target="../media/image8.png"/><Relationship Id="rId5" Type="http://schemas.openxmlformats.org/officeDocument/2006/relationships/slideLayout" Target="../slideLayouts/slideLayout18.xml"/><Relationship Id="rId10" Type="http://schemas.openxmlformats.org/officeDocument/2006/relationships/image" Target="../media/image7.png"/><Relationship Id="rId4" Type="http://schemas.openxmlformats.org/officeDocument/2006/relationships/slideLayout" Target="../slideLayouts/slideLayout17.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1.xml"/><Relationship Id="rId7"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png"/><Relationship Id="rId11" Type="http://schemas.openxmlformats.org/officeDocument/2006/relationships/image" Target="../media/image4.png"/><Relationship Id="rId5" Type="http://schemas.openxmlformats.org/officeDocument/2006/relationships/theme" Target="../theme/theme4.xml"/><Relationship Id="rId10" Type="http://schemas.openxmlformats.org/officeDocument/2006/relationships/image" Target="../media/image8.png"/><Relationship Id="rId4" Type="http://schemas.openxmlformats.org/officeDocument/2006/relationships/slideLayout" Target="../slideLayouts/slideLayout22.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1" cstate="hqprint">
            <a:extLst>
              <a:ext uri="{28A0092B-C50C-407E-A947-70E740481C1C}">
                <a14:useLocalDpi xmlns:a14="http://schemas.microsoft.com/office/drawing/2010/main"/>
              </a:ext>
            </a:extLst>
          </a:blip>
          <a:stretch>
            <a:fillRect/>
          </a:stretch>
        </p:blipFill>
        <p:spPr>
          <a:xfrm>
            <a:off x="7222363" y="6074954"/>
            <a:ext cx="1368555" cy="425699"/>
          </a:xfrm>
          <a:prstGeom prst="rect">
            <a:avLst/>
          </a:prstGeom>
        </p:spPr>
      </p:pic>
      <p:sp>
        <p:nvSpPr>
          <p:cNvPr id="2" name="Rectangle 1"/>
          <p:cNvSpPr/>
          <p:nvPr userDrawn="1"/>
        </p:nvSpPr>
        <p:spPr>
          <a:xfrm>
            <a:off x="0" y="126613"/>
            <a:ext cx="9143999" cy="7453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67130" y="1621330"/>
            <a:ext cx="8326020" cy="4501718"/>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
        <p:nvSpPr>
          <p:cNvPr id="7" name="Rectangle 6"/>
          <p:cNvSpPr/>
          <p:nvPr userDrawn="1"/>
        </p:nvSpPr>
        <p:spPr>
          <a:xfrm>
            <a:off x="-1" y="0"/>
            <a:ext cx="9144000" cy="120316"/>
          </a:xfrm>
          <a:prstGeom prst="rect">
            <a:avLst/>
          </a:prstGeom>
          <a:solidFill>
            <a:srgbClr val="B181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userDrawn="1"/>
        </p:nvSpPr>
        <p:spPr>
          <a:xfrm>
            <a:off x="886500" y="652005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658" r:id="rId1"/>
    <p:sldLayoutId id="2147483670" r:id="rId2"/>
    <p:sldLayoutId id="2147483667" r:id="rId3"/>
    <p:sldLayoutId id="2147483657" r:id="rId4"/>
    <p:sldLayoutId id="2147483652" r:id="rId5"/>
    <p:sldLayoutId id="2147483653" r:id="rId6"/>
    <p:sldLayoutId id="2147483691" r:id="rId7"/>
    <p:sldLayoutId id="2147483655" r:id="rId8"/>
    <p:sldLayoutId id="2147483669" r:id="rId9"/>
  </p:sldLayoutIdLst>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xStyles>
    <p:titleStyle>
      <a:lvl1pPr algn="l" defTabSz="457200" rtl="0" eaLnBrk="1" latinLnBrk="0" hangingPunct="1">
        <a:spcBef>
          <a:spcPct val="0"/>
        </a:spcBef>
        <a:buNone/>
        <a:defRPr sz="4400" kern="1200" cap="none" baseline="0">
          <a:ln>
            <a:solidFill>
              <a:schemeClr val="bg1">
                <a:alpha val="50000"/>
              </a:schemeClr>
            </a:solidFill>
          </a:ln>
          <a:solidFill>
            <a:srgbClr val="D19B23"/>
          </a:solidFill>
          <a:effectLst/>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7222363" y="6074954"/>
            <a:ext cx="1368555" cy="425699"/>
          </a:xfrm>
          <a:prstGeom prst="rect">
            <a:avLst/>
          </a:prstGeom>
        </p:spPr>
      </p:pic>
      <p:sp>
        <p:nvSpPr>
          <p:cNvPr id="2" name="Rectangle 1"/>
          <p:cNvSpPr/>
          <p:nvPr userDrawn="1"/>
        </p:nvSpPr>
        <p:spPr>
          <a:xfrm>
            <a:off x="0" y="126613"/>
            <a:ext cx="9143999" cy="7453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67130" y="1621330"/>
            <a:ext cx="8326020" cy="4501718"/>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
        <p:nvSpPr>
          <p:cNvPr id="7" name="Rectangle 6"/>
          <p:cNvSpPr/>
          <p:nvPr userDrawn="1"/>
        </p:nvSpPr>
        <p:spPr>
          <a:xfrm>
            <a:off x="-1" y="0"/>
            <a:ext cx="9144000" cy="120316"/>
          </a:xfrm>
          <a:prstGeom prst="rect">
            <a:avLst/>
          </a:prstGeom>
          <a:solidFill>
            <a:srgbClr val="B181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userDrawn="1"/>
        </p:nvSpPr>
        <p:spPr>
          <a:xfrm>
            <a:off x="886500" y="6520051"/>
            <a:ext cx="184666" cy="369332"/>
          </a:xfrm>
          <a:prstGeom prst="rect">
            <a:avLst/>
          </a:prstGeom>
          <a:noFill/>
        </p:spPr>
        <p:txBody>
          <a:bodyPr wrap="none" rtlCol="0">
            <a:spAutoFit/>
          </a:bodyPr>
          <a:lstStyle/>
          <a:p>
            <a:endParaRPr lang="en-US" dirty="0"/>
          </a:p>
        </p:txBody>
      </p:sp>
      <p:pic>
        <p:nvPicPr>
          <p:cNvPr id="8" name="Picture 7"/>
          <p:cNvPicPr>
            <a:picLocks/>
          </p:cNvPicPr>
          <p:nvPr userDrawn="1"/>
        </p:nvPicPr>
        <p:blipFill rotWithShape="1">
          <a:blip r:embed="rId7">
            <a:extLst>
              <a:ext uri="{28A0092B-C50C-407E-A947-70E740481C1C}">
                <a14:useLocalDpi xmlns:a14="http://schemas.microsoft.com/office/drawing/2010/main"/>
              </a:ext>
            </a:extLst>
          </a:blip>
          <a:srcRect/>
          <a:stretch/>
        </p:blipFill>
        <p:spPr>
          <a:xfrm>
            <a:off x="0" y="138323"/>
            <a:ext cx="9144000" cy="741152"/>
          </a:xfrm>
          <a:prstGeom prst="rect">
            <a:avLst/>
          </a:prstGeom>
          <a:solidFill>
            <a:schemeClr val="bg1"/>
          </a:solidFill>
        </p:spPr>
      </p:pic>
    </p:spTree>
    <p:extLst>
      <p:ext uri="{BB962C8B-B14F-4D97-AF65-F5344CB8AC3E}">
        <p14:creationId xmlns:p14="http://schemas.microsoft.com/office/powerpoint/2010/main" val="286422353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xStyles>
    <p:titleStyle>
      <a:lvl1pPr algn="l" defTabSz="457200" rtl="0" eaLnBrk="1" latinLnBrk="0" hangingPunct="1">
        <a:spcBef>
          <a:spcPct val="0"/>
        </a:spcBef>
        <a:buNone/>
        <a:defRPr sz="4400" kern="1200" cap="none" baseline="0">
          <a:ln>
            <a:solidFill>
              <a:schemeClr val="bg1">
                <a:alpha val="50000"/>
              </a:schemeClr>
            </a:solidFill>
          </a:ln>
          <a:solidFill>
            <a:srgbClr val="D19B23"/>
          </a:solidFill>
          <a:effectLst/>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7222363" y="6074954"/>
            <a:ext cx="1368555" cy="425699"/>
          </a:xfrm>
          <a:prstGeom prst="rect">
            <a:avLst/>
          </a:prstGeom>
        </p:spPr>
      </p:pic>
      <p:sp>
        <p:nvSpPr>
          <p:cNvPr id="2" name="Rectangle 1"/>
          <p:cNvSpPr/>
          <p:nvPr userDrawn="1"/>
        </p:nvSpPr>
        <p:spPr>
          <a:xfrm>
            <a:off x="0" y="126613"/>
            <a:ext cx="9143999" cy="7453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67130" y="1621330"/>
            <a:ext cx="8326020" cy="4501718"/>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
        <p:nvSpPr>
          <p:cNvPr id="7" name="Rectangle 6"/>
          <p:cNvSpPr/>
          <p:nvPr userDrawn="1"/>
        </p:nvSpPr>
        <p:spPr>
          <a:xfrm>
            <a:off x="-1" y="0"/>
            <a:ext cx="9144000" cy="120316"/>
          </a:xfrm>
          <a:prstGeom prst="rect">
            <a:avLst/>
          </a:prstGeom>
          <a:solidFill>
            <a:srgbClr val="B181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userDrawn="1"/>
        </p:nvSpPr>
        <p:spPr>
          <a:xfrm>
            <a:off x="886500" y="6520051"/>
            <a:ext cx="184666" cy="369332"/>
          </a:xfrm>
          <a:prstGeom prst="rect">
            <a:avLst/>
          </a:prstGeom>
          <a:noFill/>
        </p:spPr>
        <p:txBody>
          <a:bodyPr wrap="none" rtlCol="0">
            <a:spAutoFit/>
          </a:bodyPr>
          <a:lstStyle/>
          <a:p>
            <a:endParaRPr lang="en-US" dirty="0"/>
          </a:p>
        </p:txBody>
      </p:sp>
      <p:sp>
        <p:nvSpPr>
          <p:cNvPr id="8" name="TextBox 7"/>
          <p:cNvSpPr txBox="1"/>
          <p:nvPr userDrawn="1"/>
        </p:nvSpPr>
        <p:spPr>
          <a:xfrm>
            <a:off x="367130" y="6255980"/>
            <a:ext cx="6687150" cy="246221"/>
          </a:xfrm>
          <a:prstGeom prst="rect">
            <a:avLst/>
          </a:prstGeom>
          <a:noFill/>
        </p:spPr>
        <p:txBody>
          <a:bodyPr wrap="square" rtlCol="0">
            <a:spAutoFit/>
          </a:bodyPr>
          <a:lstStyle/>
          <a:p>
            <a:pPr>
              <a:tabLst>
                <a:tab pos="1427163" algn="l"/>
                <a:tab pos="2917825" algn="l"/>
                <a:tab pos="3771900" algn="l"/>
                <a:tab pos="3998913" algn="l"/>
              </a:tabLst>
            </a:pPr>
            <a:r>
              <a:rPr lang="en-US" sz="1000" dirty="0" smtClean="0">
                <a:solidFill>
                  <a:schemeClr val="tx1">
                    <a:lumMod val="50000"/>
                    <a:lumOff val="50000"/>
                  </a:schemeClr>
                </a:solidFill>
                <a:latin typeface="Arial"/>
              </a:rPr>
              <a:t>polytechnic.purdue.edu		/</a:t>
            </a:r>
            <a:r>
              <a:rPr lang="en-US" sz="1000" baseline="0" dirty="0" smtClean="0">
                <a:solidFill>
                  <a:schemeClr val="tx1">
                    <a:lumMod val="50000"/>
                    <a:lumOff val="50000"/>
                  </a:schemeClr>
                </a:solidFill>
                <a:latin typeface="Arial"/>
              </a:rPr>
              <a:t> TechPurdue		#PurduePolytechnic</a:t>
            </a:r>
            <a:endParaRPr lang="en-US" sz="1000" dirty="0">
              <a:solidFill>
                <a:schemeClr val="tx1">
                  <a:lumMod val="50000"/>
                  <a:lumOff val="50000"/>
                </a:schemeClr>
              </a:solidFill>
              <a:latin typeface="Arial"/>
            </a:endParaRPr>
          </a:p>
        </p:txBody>
      </p:sp>
      <p:grpSp>
        <p:nvGrpSpPr>
          <p:cNvPr id="9" name="Group 8"/>
          <p:cNvGrpSpPr/>
          <p:nvPr userDrawn="1"/>
        </p:nvGrpSpPr>
        <p:grpSpPr>
          <a:xfrm>
            <a:off x="2152259" y="6255981"/>
            <a:ext cx="1150965" cy="251730"/>
            <a:chOff x="2152259" y="6255981"/>
            <a:chExt cx="1150965" cy="251730"/>
          </a:xfrm>
        </p:grpSpPr>
        <p:pic>
          <p:nvPicPr>
            <p:cNvPr id="10" name="Picture 2"/>
            <p:cNvPicPr>
              <a:picLocks noChangeAspect="1" noChangeArrowheads="1"/>
            </p:cNvPicPr>
            <p:nvPr/>
          </p:nvPicPr>
          <p:blipFill>
            <a:blip r:embed="rId8">
              <a:alphaModFix amt="40000"/>
              <a:extLst>
                <a:ext uri="{28A0092B-C50C-407E-A947-70E740481C1C}">
                  <a14:useLocalDpi xmlns:a14="http://schemas.microsoft.com/office/drawing/2010/main"/>
                </a:ext>
              </a:extLst>
            </a:blip>
            <a:srcRect/>
            <a:stretch>
              <a:fillRect/>
            </a:stretch>
          </p:blipFill>
          <p:spPr bwMode="auto">
            <a:xfrm>
              <a:off x="2152259" y="6255981"/>
              <a:ext cx="251730" cy="251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9">
              <a:alphaModFix amt="40000"/>
              <a:extLst>
                <a:ext uri="{28A0092B-C50C-407E-A947-70E740481C1C}">
                  <a14:useLocalDpi xmlns:a14="http://schemas.microsoft.com/office/drawing/2010/main"/>
                </a:ext>
              </a:extLst>
            </a:blip>
            <a:srcRect/>
            <a:stretch>
              <a:fillRect/>
            </a:stretch>
          </p:blipFill>
          <p:spPr bwMode="auto">
            <a:xfrm>
              <a:off x="2452876" y="6255981"/>
              <a:ext cx="251730" cy="251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10">
              <a:alphaModFix amt="40000"/>
              <a:extLst>
                <a:ext uri="{28A0092B-C50C-407E-A947-70E740481C1C}">
                  <a14:useLocalDpi xmlns:a14="http://schemas.microsoft.com/office/drawing/2010/main"/>
                </a:ext>
              </a:extLst>
            </a:blip>
            <a:srcRect/>
            <a:stretch>
              <a:fillRect/>
            </a:stretch>
          </p:blipFill>
          <p:spPr bwMode="auto">
            <a:xfrm>
              <a:off x="2753494" y="6255981"/>
              <a:ext cx="251730" cy="251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11">
              <a:alphaModFix amt="40000"/>
              <a:extLst>
                <a:ext uri="{28A0092B-C50C-407E-A947-70E740481C1C}">
                  <a14:useLocalDpi xmlns:a14="http://schemas.microsoft.com/office/drawing/2010/main"/>
                </a:ext>
              </a:extLst>
            </a:blip>
            <a:stretch>
              <a:fillRect/>
            </a:stretch>
          </p:blipFill>
          <p:spPr>
            <a:xfrm>
              <a:off x="3051494" y="6255981"/>
              <a:ext cx="251730" cy="251730"/>
            </a:xfrm>
            <a:prstGeom prst="rect">
              <a:avLst/>
            </a:prstGeom>
          </p:spPr>
        </p:pic>
      </p:grpSp>
    </p:spTree>
    <p:extLst>
      <p:ext uri="{BB962C8B-B14F-4D97-AF65-F5344CB8AC3E}">
        <p14:creationId xmlns:p14="http://schemas.microsoft.com/office/powerpoint/2010/main" val="21786946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xStyles>
    <p:titleStyle>
      <a:lvl1pPr algn="l" defTabSz="457200" rtl="0" eaLnBrk="1" latinLnBrk="0" hangingPunct="1">
        <a:spcBef>
          <a:spcPct val="0"/>
        </a:spcBef>
        <a:buNone/>
        <a:defRPr sz="4400" kern="1200" cap="none" baseline="0">
          <a:ln>
            <a:solidFill>
              <a:schemeClr val="bg1">
                <a:alpha val="50000"/>
              </a:schemeClr>
            </a:solidFill>
          </a:ln>
          <a:solidFill>
            <a:srgbClr val="D19B23"/>
          </a:solidFill>
          <a:effectLst/>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7222363" y="6074954"/>
            <a:ext cx="1368555" cy="425699"/>
          </a:xfrm>
          <a:prstGeom prst="rect">
            <a:avLst/>
          </a:prstGeom>
        </p:spPr>
      </p:pic>
      <p:sp>
        <p:nvSpPr>
          <p:cNvPr id="2" name="Rectangle 1"/>
          <p:cNvSpPr/>
          <p:nvPr userDrawn="1"/>
        </p:nvSpPr>
        <p:spPr>
          <a:xfrm>
            <a:off x="0" y="126613"/>
            <a:ext cx="9143999" cy="7453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367130" y="1621330"/>
            <a:ext cx="8326020" cy="4501718"/>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
        <p:nvSpPr>
          <p:cNvPr id="7" name="Rectangle 6"/>
          <p:cNvSpPr/>
          <p:nvPr userDrawn="1"/>
        </p:nvSpPr>
        <p:spPr>
          <a:xfrm>
            <a:off x="-1" y="0"/>
            <a:ext cx="9144000" cy="120316"/>
          </a:xfrm>
          <a:prstGeom prst="rect">
            <a:avLst/>
          </a:prstGeom>
          <a:solidFill>
            <a:srgbClr val="B1810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userDrawn="1"/>
        </p:nvSpPr>
        <p:spPr>
          <a:xfrm>
            <a:off x="886500" y="6520051"/>
            <a:ext cx="184666" cy="369332"/>
          </a:xfrm>
          <a:prstGeom prst="rect">
            <a:avLst/>
          </a:prstGeom>
          <a:noFill/>
        </p:spPr>
        <p:txBody>
          <a:bodyPr wrap="none" rtlCol="0">
            <a:spAutoFit/>
          </a:bodyPr>
          <a:lstStyle/>
          <a:p>
            <a:endParaRPr lang="en-US" dirty="0"/>
          </a:p>
        </p:txBody>
      </p:sp>
      <p:sp>
        <p:nvSpPr>
          <p:cNvPr id="8" name="TextBox 7"/>
          <p:cNvSpPr txBox="1"/>
          <p:nvPr userDrawn="1"/>
        </p:nvSpPr>
        <p:spPr>
          <a:xfrm>
            <a:off x="367130" y="6255980"/>
            <a:ext cx="6687150" cy="246221"/>
          </a:xfrm>
          <a:prstGeom prst="rect">
            <a:avLst/>
          </a:prstGeom>
          <a:noFill/>
        </p:spPr>
        <p:txBody>
          <a:bodyPr wrap="square" rtlCol="0">
            <a:spAutoFit/>
          </a:bodyPr>
          <a:lstStyle/>
          <a:p>
            <a:pPr>
              <a:tabLst>
                <a:tab pos="1427163" algn="l"/>
                <a:tab pos="2917825" algn="l"/>
                <a:tab pos="3771900" algn="l"/>
                <a:tab pos="3998913" algn="l"/>
              </a:tabLst>
            </a:pPr>
            <a:r>
              <a:rPr lang="en-US" sz="1000" dirty="0" smtClean="0">
                <a:solidFill>
                  <a:schemeClr val="tx1">
                    <a:lumMod val="50000"/>
                    <a:lumOff val="50000"/>
                  </a:schemeClr>
                </a:solidFill>
                <a:latin typeface="Arial"/>
              </a:rPr>
              <a:t>polytechnic.purdue.edu		/</a:t>
            </a:r>
            <a:r>
              <a:rPr lang="en-US" sz="1000" baseline="0" dirty="0" smtClean="0">
                <a:solidFill>
                  <a:schemeClr val="tx1">
                    <a:lumMod val="50000"/>
                    <a:lumOff val="50000"/>
                  </a:schemeClr>
                </a:solidFill>
                <a:latin typeface="Arial"/>
              </a:rPr>
              <a:t> TechPurdue		#PurduePolytechnic</a:t>
            </a:r>
            <a:endParaRPr lang="en-US" sz="1000" dirty="0">
              <a:solidFill>
                <a:schemeClr val="tx1">
                  <a:lumMod val="50000"/>
                  <a:lumOff val="50000"/>
                </a:schemeClr>
              </a:solidFill>
              <a:latin typeface="Arial"/>
            </a:endParaRPr>
          </a:p>
        </p:txBody>
      </p:sp>
      <p:grpSp>
        <p:nvGrpSpPr>
          <p:cNvPr id="9" name="Group 8"/>
          <p:cNvGrpSpPr/>
          <p:nvPr userDrawn="1"/>
        </p:nvGrpSpPr>
        <p:grpSpPr>
          <a:xfrm>
            <a:off x="2152259" y="6255981"/>
            <a:ext cx="1150965" cy="251730"/>
            <a:chOff x="2152259" y="6255981"/>
            <a:chExt cx="1150965" cy="251730"/>
          </a:xfrm>
        </p:grpSpPr>
        <p:pic>
          <p:nvPicPr>
            <p:cNvPr id="10" name="Picture 2"/>
            <p:cNvPicPr>
              <a:picLocks noChangeAspect="1" noChangeArrowheads="1"/>
            </p:cNvPicPr>
            <p:nvPr/>
          </p:nvPicPr>
          <p:blipFill>
            <a:blip r:embed="rId7">
              <a:alphaModFix amt="40000"/>
              <a:extLst>
                <a:ext uri="{28A0092B-C50C-407E-A947-70E740481C1C}">
                  <a14:useLocalDpi xmlns:a14="http://schemas.microsoft.com/office/drawing/2010/main"/>
                </a:ext>
              </a:extLst>
            </a:blip>
            <a:srcRect/>
            <a:stretch>
              <a:fillRect/>
            </a:stretch>
          </p:blipFill>
          <p:spPr bwMode="auto">
            <a:xfrm>
              <a:off x="2152259" y="6255981"/>
              <a:ext cx="251730" cy="251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8">
              <a:alphaModFix amt="40000"/>
              <a:extLst>
                <a:ext uri="{28A0092B-C50C-407E-A947-70E740481C1C}">
                  <a14:useLocalDpi xmlns:a14="http://schemas.microsoft.com/office/drawing/2010/main"/>
                </a:ext>
              </a:extLst>
            </a:blip>
            <a:srcRect/>
            <a:stretch>
              <a:fillRect/>
            </a:stretch>
          </p:blipFill>
          <p:spPr bwMode="auto">
            <a:xfrm>
              <a:off x="2452876" y="6255981"/>
              <a:ext cx="251730" cy="251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9">
              <a:alphaModFix amt="40000"/>
              <a:extLst>
                <a:ext uri="{28A0092B-C50C-407E-A947-70E740481C1C}">
                  <a14:useLocalDpi xmlns:a14="http://schemas.microsoft.com/office/drawing/2010/main"/>
                </a:ext>
              </a:extLst>
            </a:blip>
            <a:srcRect/>
            <a:stretch>
              <a:fillRect/>
            </a:stretch>
          </p:blipFill>
          <p:spPr bwMode="auto">
            <a:xfrm>
              <a:off x="2753494" y="6255981"/>
              <a:ext cx="251730" cy="2517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10">
              <a:alphaModFix amt="40000"/>
              <a:extLst>
                <a:ext uri="{28A0092B-C50C-407E-A947-70E740481C1C}">
                  <a14:useLocalDpi xmlns:a14="http://schemas.microsoft.com/office/drawing/2010/main"/>
                </a:ext>
              </a:extLst>
            </a:blip>
            <a:stretch>
              <a:fillRect/>
            </a:stretch>
          </p:blipFill>
          <p:spPr>
            <a:xfrm>
              <a:off x="3051494" y="6255981"/>
              <a:ext cx="251730" cy="251730"/>
            </a:xfrm>
            <a:prstGeom prst="rect">
              <a:avLst/>
            </a:prstGeom>
          </p:spPr>
        </p:pic>
      </p:grpSp>
      <p:pic>
        <p:nvPicPr>
          <p:cNvPr id="14" name="Picture 13"/>
          <p:cNvPicPr>
            <a:picLocks/>
          </p:cNvPicPr>
          <p:nvPr userDrawn="1"/>
        </p:nvPicPr>
        <p:blipFill rotWithShape="1">
          <a:blip r:embed="rId11">
            <a:extLst>
              <a:ext uri="{28A0092B-C50C-407E-A947-70E740481C1C}">
                <a14:useLocalDpi xmlns:a14="http://schemas.microsoft.com/office/drawing/2010/main"/>
              </a:ext>
            </a:extLst>
          </a:blip>
          <a:srcRect/>
          <a:stretch/>
        </p:blipFill>
        <p:spPr>
          <a:xfrm>
            <a:off x="0" y="138323"/>
            <a:ext cx="9144000" cy="741152"/>
          </a:xfrm>
          <a:prstGeom prst="rect">
            <a:avLst/>
          </a:prstGeom>
          <a:solidFill>
            <a:schemeClr val="bg1"/>
          </a:solidFill>
        </p:spPr>
      </p:pic>
    </p:spTree>
    <p:extLst>
      <p:ext uri="{BB962C8B-B14F-4D97-AF65-F5344CB8AC3E}">
        <p14:creationId xmlns:p14="http://schemas.microsoft.com/office/powerpoint/2010/main" val="147661166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xStyles>
    <p:titleStyle>
      <a:lvl1pPr algn="l" defTabSz="457200" rtl="0" eaLnBrk="1" latinLnBrk="0" hangingPunct="1">
        <a:spcBef>
          <a:spcPct val="0"/>
        </a:spcBef>
        <a:buNone/>
        <a:defRPr sz="4400" kern="1200" cap="none" baseline="0">
          <a:ln>
            <a:solidFill>
              <a:schemeClr val="bg1">
                <a:alpha val="50000"/>
              </a:schemeClr>
            </a:solidFill>
          </a:ln>
          <a:solidFill>
            <a:srgbClr val="D19B23"/>
          </a:solidFill>
          <a:effectLst/>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hyperlink" Target="http://www.company-histories.com/PanAmSat-Corporation-Company-History.html" TargetMode="External"/><Relationship Id="rId2" Type="http://schemas.openxmlformats.org/officeDocument/2006/relationships/hyperlink" Target="http://www.csmonitor.com/Science/Science-Notebook/2016/0620/Will-Bezos-s-Blue-Origin-be-the-first-company-to-send-tourists-to-space" TargetMode="External"/><Relationship Id="rId1" Type="http://schemas.openxmlformats.org/officeDocument/2006/relationships/slideLayout" Target="../slideLayouts/slideLayout7.xml"/><Relationship Id="rId4" Type="http://schemas.openxmlformats.org/officeDocument/2006/relationships/hyperlink" Target="http://space.taurigroup.com/reports/Start_Up_Space.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transportation.house.gov/uploadedfiles/2014-06-18-aviation_ssm.pdf" TargetMode="External"/><Relationship Id="rId2" Type="http://schemas.openxmlformats.org/officeDocument/2006/relationships/hyperlink" Target="http://www.houstonpress.com/news/ellington-field-is-now-an-official-spaceport-why-thats-no-big-deal-7559289"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govtrack.us/congress/bills/98/hr3942/text"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tmp"/><Relationship Id="rId4" Type="http://schemas.openxmlformats.org/officeDocument/2006/relationships/image" Target="../media/image11.tmp"/></Relationships>
</file>

<file path=ppt/slides/_rels/slide4.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1" y="416560"/>
            <a:ext cx="8520914" cy="2712720"/>
          </a:xfrm>
        </p:spPr>
        <p:txBody>
          <a:bodyPr/>
          <a:lstStyle/>
          <a:p>
            <a:r>
              <a:rPr lang="en-US" sz="4000" dirty="0">
                <a:latin typeface="Impact" panose="020B0806030902050204" pitchFamily="34" charset="0"/>
              </a:rPr>
              <a:t>US SPACEPORT INFRASTRUCTURE:  HISTORY IN THE MAKING</a:t>
            </a:r>
            <a:br>
              <a:rPr lang="en-US" sz="4000" dirty="0">
                <a:latin typeface="Impact" panose="020B0806030902050204" pitchFamily="34" charset="0"/>
              </a:rPr>
            </a:br>
            <a:r>
              <a:rPr lang="en-US" sz="4000" dirty="0">
                <a:latin typeface="Impact" panose="020B0806030902050204" pitchFamily="34" charset="0"/>
              </a:rPr>
              <a:t>A COMPARISON WITH THE EVOLUTION OF US AIRPORT INFRASTRUCTURE</a:t>
            </a:r>
          </a:p>
        </p:txBody>
      </p:sp>
      <p:sp>
        <p:nvSpPr>
          <p:cNvPr id="4" name="Text Placeholder 3"/>
          <p:cNvSpPr>
            <a:spLocks noGrp="1"/>
          </p:cNvSpPr>
          <p:nvPr>
            <p:ph type="body" sz="quarter" idx="14"/>
          </p:nvPr>
        </p:nvSpPr>
        <p:spPr/>
        <p:txBody>
          <a:bodyPr/>
          <a:lstStyle/>
          <a:p>
            <a:r>
              <a:rPr lang="en-US" dirty="0" smtClean="0"/>
              <a:t>M. Brinkofski and Sarah Hubbard</a:t>
            </a:r>
            <a:endParaRPr lang="en-US" dirty="0"/>
          </a:p>
        </p:txBody>
      </p:sp>
      <p:sp>
        <p:nvSpPr>
          <p:cNvPr id="7" name="Text Placeholder 6"/>
          <p:cNvSpPr>
            <a:spLocks noGrp="1"/>
          </p:cNvSpPr>
          <p:nvPr>
            <p:ph type="body" sz="quarter" idx="17"/>
          </p:nvPr>
        </p:nvSpPr>
        <p:spPr>
          <a:xfrm>
            <a:off x="1371599" y="4866353"/>
            <a:ext cx="7514524" cy="569247"/>
          </a:xfrm>
        </p:spPr>
        <p:txBody>
          <a:bodyPr/>
          <a:lstStyle/>
          <a:p>
            <a:r>
              <a:rPr lang="en-US" dirty="0" smtClean="0"/>
              <a:t>January 2018</a:t>
            </a:r>
          </a:p>
          <a:p>
            <a:r>
              <a:rPr lang="en-US" dirty="0" smtClean="0"/>
              <a:t>Transportation Research Board Annual Meeting</a:t>
            </a:r>
            <a:endParaRPr lang="en-US" dirty="0"/>
          </a:p>
        </p:txBody>
      </p:sp>
      <p:sp>
        <p:nvSpPr>
          <p:cNvPr id="3" name="Text Placeholder 2"/>
          <p:cNvSpPr>
            <a:spLocks noGrp="1"/>
          </p:cNvSpPr>
          <p:nvPr>
            <p:ph type="body" sz="quarter" idx="15"/>
          </p:nvPr>
        </p:nvSpPr>
        <p:spPr/>
        <p:txBody>
          <a:bodyPr/>
          <a:lstStyle/>
          <a:p>
            <a:endParaRPr lang="en-US" dirty="0"/>
          </a:p>
        </p:txBody>
      </p:sp>
    </p:spTree>
    <p:extLst>
      <p:ext uri="{BB962C8B-B14F-4D97-AF65-F5344CB8AC3E}">
        <p14:creationId xmlns:p14="http://schemas.microsoft.com/office/powerpoint/2010/main" val="24487986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56553616"/>
              </p:ext>
            </p:extLst>
          </p:nvPr>
        </p:nvGraphicFramePr>
        <p:xfrm>
          <a:off x="157717" y="1185849"/>
          <a:ext cx="8986283" cy="2920746"/>
        </p:xfrm>
        <a:graphic>
          <a:graphicData uri="http://schemas.openxmlformats.org/drawingml/2006/table">
            <a:tbl>
              <a:tblPr firstRow="1" firstCol="1" bandRow="1">
                <a:tableStyleId>{5C22544A-7EE6-4342-B048-85BDC9FD1C3A}</a:tableStyleId>
              </a:tblPr>
              <a:tblGrid>
                <a:gridCol w="1707179">
                  <a:extLst>
                    <a:ext uri="{9D8B030D-6E8A-4147-A177-3AD203B41FA5}">
                      <a16:colId xmlns:a16="http://schemas.microsoft.com/office/drawing/2014/main" val="3768315386"/>
                    </a:ext>
                  </a:extLst>
                </a:gridCol>
                <a:gridCol w="3160070">
                  <a:extLst>
                    <a:ext uri="{9D8B030D-6E8A-4147-A177-3AD203B41FA5}">
                      <a16:colId xmlns:a16="http://schemas.microsoft.com/office/drawing/2014/main" val="2390358536"/>
                    </a:ext>
                  </a:extLst>
                </a:gridCol>
                <a:gridCol w="4119034">
                  <a:extLst>
                    <a:ext uri="{9D8B030D-6E8A-4147-A177-3AD203B41FA5}">
                      <a16:colId xmlns:a16="http://schemas.microsoft.com/office/drawing/2014/main" val="1758350064"/>
                    </a:ext>
                  </a:extLst>
                </a:gridCol>
              </a:tblGrid>
              <a:tr h="300296">
                <a:tc>
                  <a:txBody>
                    <a:bodyPr/>
                    <a:lstStyle/>
                    <a:p>
                      <a:pPr marL="0" marR="0" algn="l">
                        <a:lnSpc>
                          <a:spcPct val="107000"/>
                        </a:lnSpc>
                        <a:spcBef>
                          <a:spcPts val="0"/>
                        </a:spcBef>
                        <a:spcAft>
                          <a:spcPts val="0"/>
                        </a:spcAft>
                      </a:pPr>
                      <a:r>
                        <a:rPr lang="en-US" sz="2000" b="0" dirty="0">
                          <a:effectLst/>
                          <a:latin typeface="+mn-lt"/>
                          <a:ea typeface="Cambria" panose="02040503050406030204" pitchFamily="18" charset="0"/>
                          <a:cs typeface="Times New Roman" panose="02020603050405020304" pitchFamily="18" charset="0"/>
                        </a:rPr>
                        <a:t> </a:t>
                      </a:r>
                    </a:p>
                  </a:txBody>
                  <a:tcPr marL="68580" marR="68580" marT="0" marB="0">
                    <a:solidFill>
                      <a:srgbClr val="FF9933"/>
                    </a:solidFill>
                  </a:tcPr>
                </a:tc>
                <a:tc>
                  <a:txBody>
                    <a:bodyPr/>
                    <a:lstStyle/>
                    <a:p>
                      <a:pPr marL="0" marR="0" algn="ctr">
                        <a:lnSpc>
                          <a:spcPct val="107000"/>
                        </a:lnSpc>
                        <a:spcBef>
                          <a:spcPts val="0"/>
                        </a:spcBef>
                        <a:spcAft>
                          <a:spcPts val="0"/>
                        </a:spcAft>
                      </a:pPr>
                      <a:r>
                        <a:rPr lang="en-US" sz="2000" b="0">
                          <a:effectLst/>
                          <a:latin typeface="+mn-lt"/>
                          <a:ea typeface="Cambria" panose="02040503050406030204" pitchFamily="18" charset="0"/>
                          <a:cs typeface="Times New Roman" panose="02020603050405020304" pitchFamily="18" charset="0"/>
                        </a:rPr>
                        <a:t>Aviation</a:t>
                      </a:r>
                    </a:p>
                  </a:txBody>
                  <a:tcPr marL="68580" marR="68580" marT="0" marB="0">
                    <a:solidFill>
                      <a:srgbClr val="FF9933"/>
                    </a:solidFill>
                  </a:tcPr>
                </a:tc>
                <a:tc>
                  <a:txBody>
                    <a:bodyPr/>
                    <a:lstStyle/>
                    <a:p>
                      <a:pPr marL="0" marR="0" algn="ctr">
                        <a:lnSpc>
                          <a:spcPct val="107000"/>
                        </a:lnSpc>
                        <a:spcBef>
                          <a:spcPts val="0"/>
                        </a:spcBef>
                        <a:spcAft>
                          <a:spcPts val="0"/>
                        </a:spcAft>
                      </a:pPr>
                      <a:r>
                        <a:rPr lang="en-US" sz="2000" b="0" dirty="0">
                          <a:effectLst/>
                          <a:latin typeface="+mn-lt"/>
                          <a:ea typeface="Cambria" panose="02040503050406030204" pitchFamily="18" charset="0"/>
                          <a:cs typeface="Times New Roman" panose="02020603050405020304" pitchFamily="18" charset="0"/>
                        </a:rPr>
                        <a:t>Commercial Space</a:t>
                      </a:r>
                    </a:p>
                  </a:txBody>
                  <a:tcPr marL="68580" marR="68580" marT="0" marB="0">
                    <a:solidFill>
                      <a:srgbClr val="FF9933"/>
                    </a:solidFill>
                  </a:tcPr>
                </a:tc>
                <a:extLst>
                  <a:ext uri="{0D108BD9-81ED-4DB2-BD59-A6C34878D82A}">
                    <a16:rowId xmlns:a16="http://schemas.microsoft.com/office/drawing/2014/main" val="1368686406"/>
                  </a:ext>
                </a:extLst>
              </a:tr>
              <a:tr h="639371">
                <a:tc>
                  <a:txBody>
                    <a:bodyPr/>
                    <a:lstStyle/>
                    <a:p>
                      <a:pPr marL="0" marR="0" algn="l">
                        <a:lnSpc>
                          <a:spcPct val="107000"/>
                        </a:lnSpc>
                        <a:spcBef>
                          <a:spcPts val="0"/>
                        </a:spcBef>
                        <a:spcAft>
                          <a:spcPts val="0"/>
                        </a:spcAft>
                      </a:pPr>
                      <a:r>
                        <a:rPr lang="en-US" sz="2000" b="0" dirty="0">
                          <a:effectLst/>
                          <a:latin typeface="+mn-lt"/>
                          <a:ea typeface="Cambria" panose="02040503050406030204" pitchFamily="18" charset="0"/>
                          <a:cs typeface="Times New Roman" panose="02020603050405020304" pitchFamily="18" charset="0"/>
                        </a:rPr>
                        <a:t>International Governance</a:t>
                      </a:r>
                    </a:p>
                  </a:txBody>
                  <a:tcPr marL="68580" marR="68580" marT="0" marB="0">
                    <a:solidFill>
                      <a:srgbClr val="FF9933"/>
                    </a:solidFill>
                  </a:tcPr>
                </a:tc>
                <a:tc>
                  <a:txBody>
                    <a:bodyPr/>
                    <a:lstStyle/>
                    <a:p>
                      <a:pPr marL="0" marR="0" algn="l">
                        <a:lnSpc>
                          <a:spcPct val="107000"/>
                        </a:lnSpc>
                        <a:spcBef>
                          <a:spcPts val="0"/>
                        </a:spcBef>
                        <a:spcAft>
                          <a:spcPts val="0"/>
                        </a:spcAft>
                      </a:pPr>
                      <a:r>
                        <a:rPr lang="en-US" sz="2000" b="0" dirty="0" smtClean="0">
                          <a:effectLst/>
                          <a:latin typeface="+mn-lt"/>
                          <a:ea typeface="Cambria" panose="02040503050406030204" pitchFamily="18" charset="0"/>
                          <a:cs typeface="Times New Roman" panose="02020603050405020304" pitchFamily="18" charset="0"/>
                        </a:rPr>
                        <a:t>1944: Convention </a:t>
                      </a:r>
                      <a:r>
                        <a:rPr lang="en-US" sz="2000" b="0" dirty="0">
                          <a:effectLst/>
                          <a:latin typeface="+mn-lt"/>
                          <a:ea typeface="Cambria" panose="02040503050406030204" pitchFamily="18" charset="0"/>
                          <a:cs typeface="Times New Roman" panose="02020603050405020304" pitchFamily="18" charset="0"/>
                        </a:rPr>
                        <a:t>on International Civil Aviation </a:t>
                      </a:r>
                      <a:r>
                        <a:rPr lang="en-US" sz="2000" b="0" dirty="0" smtClean="0">
                          <a:effectLst/>
                          <a:latin typeface="+mn-lt"/>
                          <a:ea typeface="Cambria" panose="02040503050406030204" pitchFamily="18" charset="0"/>
                          <a:cs typeface="Times New Roman" panose="02020603050405020304" pitchFamily="18" charset="0"/>
                        </a:rPr>
                        <a:t>signed (entered into </a:t>
                      </a:r>
                      <a:r>
                        <a:rPr lang="en-US" sz="2000" b="0" dirty="0">
                          <a:effectLst/>
                          <a:latin typeface="+mn-lt"/>
                          <a:ea typeface="Cambria" panose="02040503050406030204" pitchFamily="18" charset="0"/>
                          <a:cs typeface="Times New Roman" panose="02020603050405020304" pitchFamily="18" charset="0"/>
                        </a:rPr>
                        <a:t>force in </a:t>
                      </a:r>
                      <a:r>
                        <a:rPr lang="en-US" sz="2000" b="0" dirty="0" smtClean="0">
                          <a:effectLst/>
                          <a:latin typeface="+mn-lt"/>
                          <a:ea typeface="Cambria" panose="02040503050406030204" pitchFamily="18" charset="0"/>
                          <a:cs typeface="Times New Roman" panose="02020603050405020304" pitchFamily="18" charset="0"/>
                        </a:rPr>
                        <a:t>1947) </a:t>
                      </a:r>
                      <a:r>
                        <a:rPr lang="en-US" sz="2000" b="0" dirty="0">
                          <a:effectLst/>
                          <a:latin typeface="+mn-lt"/>
                          <a:ea typeface="Cambria" panose="02040503050406030204" pitchFamily="18" charset="0"/>
                          <a:cs typeface="Times New Roman" panose="02020603050405020304" pitchFamily="18" charset="0"/>
                        </a:rPr>
                        <a:t>creating </a:t>
                      </a:r>
                      <a:r>
                        <a:rPr lang="en-US" sz="2000" b="0" dirty="0" smtClean="0">
                          <a:effectLst/>
                          <a:latin typeface="+mn-lt"/>
                          <a:ea typeface="Cambria" panose="02040503050406030204" pitchFamily="18" charset="0"/>
                          <a:cs typeface="Times New Roman" panose="02020603050405020304" pitchFamily="18" charset="0"/>
                        </a:rPr>
                        <a:t>ICAO.</a:t>
                      </a:r>
                    </a:p>
                    <a:p>
                      <a:pPr marL="0" marR="0" algn="l">
                        <a:lnSpc>
                          <a:spcPct val="107000"/>
                        </a:lnSpc>
                        <a:spcBef>
                          <a:spcPts val="0"/>
                        </a:spcBef>
                        <a:spcAft>
                          <a:spcPts val="0"/>
                        </a:spcAft>
                      </a:pPr>
                      <a:r>
                        <a:rPr lang="en-US" sz="2000" b="0" dirty="0" smtClean="0">
                          <a:effectLst/>
                          <a:latin typeface="+mn-lt"/>
                          <a:ea typeface="Cambria" panose="02040503050406030204" pitchFamily="18" charset="0"/>
                          <a:cs typeface="Times New Roman" panose="02020603050405020304" pitchFamily="18" charset="0"/>
                        </a:rPr>
                        <a:t>Support </a:t>
                      </a:r>
                      <a:r>
                        <a:rPr lang="en-US" sz="2000" b="0" dirty="0">
                          <a:effectLst/>
                          <a:latin typeface="+mn-lt"/>
                          <a:ea typeface="Cambria" panose="02040503050406030204" pitchFamily="18" charset="0"/>
                          <a:cs typeface="Times New Roman" panose="02020603050405020304" pitchFamily="18" charset="0"/>
                        </a:rPr>
                        <a:t>international aviation safety for the current 191 member </a:t>
                      </a:r>
                      <a:r>
                        <a:rPr lang="en-US" sz="2000" b="0" dirty="0" smtClean="0">
                          <a:effectLst/>
                          <a:latin typeface="+mn-lt"/>
                          <a:ea typeface="Cambria" panose="02040503050406030204" pitchFamily="18" charset="0"/>
                          <a:cs typeface="Times New Roman" panose="02020603050405020304" pitchFamily="18" charset="0"/>
                        </a:rPr>
                        <a:t>states.</a:t>
                      </a:r>
                      <a:endParaRPr lang="en-US" sz="2000" b="0" dirty="0">
                        <a:effectLst/>
                        <a:latin typeface="+mn-lt"/>
                        <a:ea typeface="Cambria" panose="02040503050406030204" pitchFamily="18"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000" b="0" dirty="0" smtClean="0">
                          <a:effectLst/>
                          <a:latin typeface="+mn-lt"/>
                          <a:ea typeface="Cambria" panose="02040503050406030204" pitchFamily="18" charset="0"/>
                          <a:cs typeface="Times New Roman" panose="02020603050405020304" pitchFamily="18" charset="0"/>
                        </a:rPr>
                        <a:t>1967: </a:t>
                      </a:r>
                      <a:r>
                        <a:rPr lang="en-US" sz="2000" b="0" dirty="0">
                          <a:effectLst/>
                          <a:latin typeface="+mn-lt"/>
                          <a:ea typeface="Cambria" panose="02040503050406030204" pitchFamily="18" charset="0"/>
                          <a:cs typeface="Times New Roman" panose="02020603050405020304" pitchFamily="18" charset="0"/>
                        </a:rPr>
                        <a:t>Treaty Governing the Activities of States in the Exploration and Use of Outer Space including the Moon and Other Celestial Bodies </a:t>
                      </a:r>
                      <a:r>
                        <a:rPr lang="en-US" sz="2000" b="0" dirty="0" smtClean="0">
                          <a:effectLst/>
                          <a:latin typeface="+mn-lt"/>
                          <a:ea typeface="Cambria" panose="02040503050406030204" pitchFamily="18" charset="0"/>
                          <a:cs typeface="Times New Roman" panose="02020603050405020304" pitchFamily="18" charset="0"/>
                        </a:rPr>
                        <a:t>drafted </a:t>
                      </a:r>
                      <a:r>
                        <a:rPr lang="en-US" sz="2000" b="0" dirty="0">
                          <a:effectLst/>
                          <a:latin typeface="+mn-lt"/>
                          <a:ea typeface="Cambria" panose="02040503050406030204" pitchFamily="18" charset="0"/>
                          <a:cs typeface="Times New Roman" panose="02020603050405020304" pitchFamily="18" charset="0"/>
                        </a:rPr>
                        <a:t>by the </a:t>
                      </a:r>
                      <a:r>
                        <a:rPr lang="en-US" sz="2000" b="0" dirty="0" smtClean="0">
                          <a:effectLst/>
                          <a:latin typeface="+mn-lt"/>
                          <a:ea typeface="Cambria" panose="02040503050406030204" pitchFamily="18" charset="0"/>
                          <a:cs typeface="Times New Roman" panose="02020603050405020304" pitchFamily="18" charset="0"/>
                        </a:rPr>
                        <a:t>UN Committee </a:t>
                      </a:r>
                      <a:r>
                        <a:rPr lang="en-US" sz="2000" b="0" dirty="0">
                          <a:effectLst/>
                          <a:latin typeface="+mn-lt"/>
                          <a:ea typeface="Cambria" panose="02040503050406030204" pitchFamily="18" charset="0"/>
                          <a:cs typeface="Times New Roman" panose="02020603050405020304" pitchFamily="18" charset="0"/>
                        </a:rPr>
                        <a:t>on Peaceful Uses of Outer </a:t>
                      </a:r>
                      <a:r>
                        <a:rPr lang="en-US" sz="2000" b="0" dirty="0" smtClean="0">
                          <a:effectLst/>
                          <a:latin typeface="+mn-lt"/>
                          <a:ea typeface="Cambria" panose="02040503050406030204" pitchFamily="18" charset="0"/>
                          <a:cs typeface="Times New Roman" panose="02020603050405020304" pitchFamily="18" charset="0"/>
                        </a:rPr>
                        <a:t>Space. </a:t>
                      </a:r>
                    </a:p>
                    <a:p>
                      <a:pPr marL="0" marR="0" algn="l">
                        <a:lnSpc>
                          <a:spcPct val="107000"/>
                        </a:lnSpc>
                        <a:spcBef>
                          <a:spcPts val="0"/>
                        </a:spcBef>
                        <a:spcAft>
                          <a:spcPts val="0"/>
                        </a:spcAft>
                      </a:pPr>
                      <a:r>
                        <a:rPr lang="en-US" sz="2000" b="0" dirty="0" smtClean="0">
                          <a:effectLst/>
                          <a:latin typeface="+mn-lt"/>
                          <a:ea typeface="Cambria" panose="02040503050406030204" pitchFamily="18" charset="0"/>
                          <a:cs typeface="Times New Roman" panose="02020603050405020304" pitchFamily="18" charset="0"/>
                        </a:rPr>
                        <a:t>Obligates US </a:t>
                      </a:r>
                      <a:r>
                        <a:rPr lang="en-US" sz="2000" b="0" dirty="0">
                          <a:effectLst/>
                          <a:latin typeface="+mn-lt"/>
                          <a:ea typeface="Cambria" panose="02040503050406030204" pitchFamily="18" charset="0"/>
                          <a:cs typeface="Times New Roman" panose="02020603050405020304" pitchFamily="18" charset="0"/>
                        </a:rPr>
                        <a:t>and the over 100 other signatory states to broad principles. </a:t>
                      </a:r>
                    </a:p>
                  </a:txBody>
                  <a:tcPr marL="68580" marR="68580" marT="0" marB="0"/>
                </a:tc>
                <a:extLst>
                  <a:ext uri="{0D108BD9-81ED-4DB2-BD59-A6C34878D82A}">
                    <a16:rowId xmlns:a16="http://schemas.microsoft.com/office/drawing/2014/main" val="2032860495"/>
                  </a:ext>
                </a:extLst>
              </a:tr>
            </a:tbl>
          </a:graphicData>
        </a:graphic>
      </p:graphicFrame>
      <p:sp>
        <p:nvSpPr>
          <p:cNvPr id="6" name="Rectangle 5"/>
          <p:cNvSpPr/>
          <p:nvPr/>
        </p:nvSpPr>
        <p:spPr>
          <a:xfrm>
            <a:off x="157717" y="6512320"/>
            <a:ext cx="8986283" cy="400110"/>
          </a:xfrm>
          <a:prstGeom prst="rect">
            <a:avLst/>
          </a:prstGeom>
        </p:spPr>
        <p:txBody>
          <a:bodyPr wrap="square">
            <a:spAutoFit/>
          </a:bodyPr>
          <a:lstStyle/>
          <a:p>
            <a:r>
              <a:rPr lang="en-US" sz="1000" dirty="0" smtClean="0">
                <a:solidFill>
                  <a:schemeClr val="bg1">
                    <a:lumMod val="65000"/>
                  </a:schemeClr>
                </a:solidFill>
              </a:rPr>
              <a:t>Photo</a:t>
            </a:r>
            <a:r>
              <a:rPr lang="en-US" sz="1000" dirty="0">
                <a:solidFill>
                  <a:schemeClr val="bg1">
                    <a:lumMod val="65000"/>
                  </a:schemeClr>
                </a:solidFill>
              </a:rPr>
              <a:t>: http://sciencevibe.com/2015/10/21/the-treaty-that-forbids-weapons-of-mass-destruction-in-outer-space</a:t>
            </a:r>
            <a:r>
              <a:rPr lang="en-US" sz="1000" dirty="0" smtClean="0">
                <a:solidFill>
                  <a:schemeClr val="bg1">
                    <a:lumMod val="65000"/>
                  </a:schemeClr>
                </a:solidFill>
              </a:rPr>
              <a:t>/ </a:t>
            </a:r>
          </a:p>
          <a:p>
            <a:r>
              <a:rPr lang="en-US" sz="1000" dirty="0" smtClean="0">
                <a:solidFill>
                  <a:schemeClr val="bg1">
                    <a:lumMod val="65000"/>
                  </a:schemeClr>
                </a:solidFill>
              </a:rPr>
              <a:t>http</a:t>
            </a:r>
            <a:r>
              <a:rPr lang="en-US" sz="1000" dirty="0">
                <a:solidFill>
                  <a:schemeClr val="bg1">
                    <a:lumMod val="65000"/>
                  </a:schemeClr>
                </a:solidFill>
              </a:rPr>
              <a:t>://www.eurocontrol.int/events/icao-air-transport-symposium</a:t>
            </a:r>
          </a:p>
        </p:txBody>
      </p:sp>
      <p:sp>
        <p:nvSpPr>
          <p:cNvPr id="10" name="Text Placeholder 2"/>
          <p:cNvSpPr>
            <a:spLocks noGrp="1"/>
          </p:cNvSpPr>
          <p:nvPr>
            <p:ph type="body" sz="quarter" idx="13"/>
          </p:nvPr>
        </p:nvSpPr>
        <p:spPr>
          <a:xfrm>
            <a:off x="468313" y="25400"/>
            <a:ext cx="8326437" cy="880215"/>
          </a:xfrm>
        </p:spPr>
        <p:txBody>
          <a:bodyPr/>
          <a:lstStyle/>
          <a:p>
            <a:pPr>
              <a:spcBef>
                <a:spcPts val="0"/>
              </a:spcBef>
            </a:pPr>
            <a:r>
              <a:rPr lang="en-US" sz="2800" dirty="0" smtClean="0"/>
              <a:t>Legislation and Regulations</a:t>
            </a:r>
          </a:p>
          <a:p>
            <a:pPr>
              <a:spcBef>
                <a:spcPts val="0"/>
              </a:spcBef>
            </a:pPr>
            <a:r>
              <a:rPr lang="en-US" sz="2800" cap="none" dirty="0" smtClean="0"/>
              <a:t>for Aviation and Commercial Space Activities</a:t>
            </a:r>
            <a:endParaRPr lang="en-US" sz="2800" cap="none" dirty="0"/>
          </a:p>
        </p:txBody>
      </p:sp>
      <p:pic>
        <p:nvPicPr>
          <p:cNvPr id="2" name="Picture 1"/>
          <p:cNvPicPr>
            <a:picLocks noChangeAspect="1"/>
          </p:cNvPicPr>
          <p:nvPr/>
        </p:nvPicPr>
        <p:blipFill>
          <a:blip r:embed="rId3"/>
          <a:stretch>
            <a:fillRect/>
          </a:stretch>
        </p:blipFill>
        <p:spPr>
          <a:xfrm>
            <a:off x="2171700" y="4151089"/>
            <a:ext cx="2511552" cy="1883664"/>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12229" y="4149083"/>
            <a:ext cx="2806579" cy="1885670"/>
          </a:xfrm>
          <a:prstGeom prst="rect">
            <a:avLst/>
          </a:prstGeom>
        </p:spPr>
      </p:pic>
    </p:spTree>
    <p:extLst>
      <p:ext uri="{BB962C8B-B14F-4D97-AF65-F5344CB8AC3E}">
        <p14:creationId xmlns:p14="http://schemas.microsoft.com/office/powerpoint/2010/main" val="6237568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75079" y="38100"/>
            <a:ext cx="8326437" cy="880215"/>
          </a:xfrm>
        </p:spPr>
        <p:txBody>
          <a:bodyPr/>
          <a:lstStyle/>
          <a:p>
            <a:pPr>
              <a:spcBef>
                <a:spcPts val="0"/>
              </a:spcBef>
            </a:pPr>
            <a:r>
              <a:rPr lang="en-US" sz="2800" dirty="0" smtClean="0"/>
              <a:t>Legislation and Regulations</a:t>
            </a:r>
          </a:p>
          <a:p>
            <a:pPr>
              <a:spcBef>
                <a:spcPts val="0"/>
              </a:spcBef>
            </a:pPr>
            <a:r>
              <a:rPr lang="en-US" sz="2800" cap="none" dirty="0" smtClean="0"/>
              <a:t>for Aviation and Commercial Space Activities</a:t>
            </a:r>
            <a:endParaRPr lang="en-US" sz="2800" cap="none" dirty="0"/>
          </a:p>
        </p:txBody>
      </p:sp>
      <p:graphicFrame>
        <p:nvGraphicFramePr>
          <p:cNvPr id="8" name="Table 7"/>
          <p:cNvGraphicFramePr>
            <a:graphicFrameLocks noGrp="1"/>
          </p:cNvGraphicFramePr>
          <p:nvPr>
            <p:extLst>
              <p:ext uri="{D42A27DB-BD31-4B8C-83A1-F6EECF244321}">
                <p14:modId xmlns:p14="http://schemas.microsoft.com/office/powerpoint/2010/main" val="3379258224"/>
              </p:ext>
            </p:extLst>
          </p:nvPr>
        </p:nvGraphicFramePr>
        <p:xfrm>
          <a:off x="73051" y="918852"/>
          <a:ext cx="8986283" cy="4475041"/>
        </p:xfrm>
        <a:graphic>
          <a:graphicData uri="http://schemas.openxmlformats.org/drawingml/2006/table">
            <a:tbl>
              <a:tblPr firstRow="1" firstCol="1" bandRow="1">
                <a:tableStyleId>{5C22544A-7EE6-4342-B048-85BDC9FD1C3A}</a:tableStyleId>
              </a:tblPr>
              <a:tblGrid>
                <a:gridCol w="1707179">
                  <a:extLst>
                    <a:ext uri="{9D8B030D-6E8A-4147-A177-3AD203B41FA5}">
                      <a16:colId xmlns:a16="http://schemas.microsoft.com/office/drawing/2014/main" val="3768315386"/>
                    </a:ext>
                  </a:extLst>
                </a:gridCol>
                <a:gridCol w="3160070">
                  <a:extLst>
                    <a:ext uri="{9D8B030D-6E8A-4147-A177-3AD203B41FA5}">
                      <a16:colId xmlns:a16="http://schemas.microsoft.com/office/drawing/2014/main" val="2390358536"/>
                    </a:ext>
                  </a:extLst>
                </a:gridCol>
                <a:gridCol w="4119034">
                  <a:extLst>
                    <a:ext uri="{9D8B030D-6E8A-4147-A177-3AD203B41FA5}">
                      <a16:colId xmlns:a16="http://schemas.microsoft.com/office/drawing/2014/main" val="1758350064"/>
                    </a:ext>
                  </a:extLst>
                </a:gridCol>
              </a:tblGrid>
              <a:tr h="300296">
                <a:tc>
                  <a:txBody>
                    <a:bodyPr/>
                    <a:lstStyle/>
                    <a:p>
                      <a:pPr marL="0" marR="0" algn="l">
                        <a:lnSpc>
                          <a:spcPct val="107000"/>
                        </a:lnSpc>
                        <a:spcBef>
                          <a:spcPts val="0"/>
                        </a:spcBef>
                        <a:spcAft>
                          <a:spcPts val="0"/>
                        </a:spcAft>
                      </a:pPr>
                      <a:r>
                        <a:rPr lang="en-US" sz="1600" b="1">
                          <a:effectLst/>
                          <a:latin typeface="+mn-lt"/>
                          <a:ea typeface="Cambria" panose="02040503050406030204" pitchFamily="18" charset="0"/>
                          <a:cs typeface="Times New Roman" panose="02020603050405020304" pitchFamily="18" charset="0"/>
                        </a:rPr>
                        <a:t> </a:t>
                      </a:r>
                      <a:endParaRPr lang="en-US" sz="160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tc>
                  <a:txBody>
                    <a:bodyPr/>
                    <a:lstStyle/>
                    <a:p>
                      <a:pPr marL="0" marR="0" algn="ctr">
                        <a:lnSpc>
                          <a:spcPct val="107000"/>
                        </a:lnSpc>
                        <a:spcBef>
                          <a:spcPts val="0"/>
                        </a:spcBef>
                        <a:spcAft>
                          <a:spcPts val="0"/>
                        </a:spcAft>
                      </a:pPr>
                      <a:r>
                        <a:rPr lang="en-US" sz="1600" b="1">
                          <a:effectLst/>
                          <a:latin typeface="+mn-lt"/>
                          <a:ea typeface="Cambria" panose="02040503050406030204" pitchFamily="18" charset="0"/>
                          <a:cs typeface="Times New Roman" panose="02020603050405020304" pitchFamily="18" charset="0"/>
                        </a:rPr>
                        <a:t>Aviation</a:t>
                      </a:r>
                      <a:endParaRPr lang="en-US" sz="160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tc>
                  <a:txBody>
                    <a:bodyPr/>
                    <a:lstStyle/>
                    <a:p>
                      <a:pPr marL="0" marR="0" algn="ctr">
                        <a:lnSpc>
                          <a:spcPct val="107000"/>
                        </a:lnSpc>
                        <a:spcBef>
                          <a:spcPts val="0"/>
                        </a:spcBef>
                        <a:spcAft>
                          <a:spcPts val="0"/>
                        </a:spcAft>
                      </a:pPr>
                      <a:r>
                        <a:rPr lang="en-US" sz="1600" b="1" dirty="0">
                          <a:effectLst/>
                          <a:latin typeface="+mn-lt"/>
                          <a:ea typeface="Cambria" panose="02040503050406030204" pitchFamily="18" charset="0"/>
                          <a:cs typeface="Times New Roman" panose="02020603050405020304" pitchFamily="18" charset="0"/>
                        </a:rPr>
                        <a:t>Commercial Space</a:t>
                      </a:r>
                      <a:endParaRPr lang="en-US" sz="1600" dirty="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extLst>
                  <a:ext uri="{0D108BD9-81ED-4DB2-BD59-A6C34878D82A}">
                    <a16:rowId xmlns:a16="http://schemas.microsoft.com/office/drawing/2014/main" val="1368686406"/>
                  </a:ext>
                </a:extLst>
              </a:tr>
              <a:tr h="650538">
                <a:tc>
                  <a:txBody>
                    <a:bodyPr/>
                    <a:lstStyle/>
                    <a:p>
                      <a:pPr marL="0" marR="0" algn="l">
                        <a:lnSpc>
                          <a:spcPct val="107000"/>
                        </a:lnSpc>
                        <a:spcBef>
                          <a:spcPts val="0"/>
                        </a:spcBef>
                        <a:spcAft>
                          <a:spcPts val="0"/>
                        </a:spcAft>
                      </a:pPr>
                      <a:r>
                        <a:rPr lang="en-US" sz="1600" b="0" dirty="0">
                          <a:effectLst/>
                          <a:latin typeface="+mn-lt"/>
                          <a:ea typeface="Cambria" panose="02040503050406030204" pitchFamily="18" charset="0"/>
                          <a:cs typeface="Times New Roman" panose="02020603050405020304" pitchFamily="18" charset="0"/>
                        </a:rPr>
                        <a:t>Legislation Enabling Commercial Activities</a:t>
                      </a:r>
                    </a:p>
                  </a:txBody>
                  <a:tcPr marL="68580" marR="68580" marT="0" marB="0">
                    <a:solidFill>
                      <a:srgbClr val="FF9933"/>
                    </a:solidFill>
                  </a:tcPr>
                </a:tc>
                <a:tc>
                  <a:txBody>
                    <a:bodyPr/>
                    <a:lstStyle/>
                    <a:p>
                      <a:pPr marL="0" marR="0" algn="l">
                        <a:lnSpc>
                          <a:spcPct val="107000"/>
                        </a:lnSpc>
                        <a:spcBef>
                          <a:spcPts val="0"/>
                        </a:spcBef>
                        <a:spcAft>
                          <a:spcPts val="0"/>
                        </a:spcAft>
                      </a:pPr>
                      <a:r>
                        <a:rPr lang="en-US" sz="1600" dirty="0" smtClean="0">
                          <a:effectLst/>
                          <a:latin typeface="+mn-lt"/>
                          <a:ea typeface="Cambria" panose="02040503050406030204" pitchFamily="18" charset="0"/>
                          <a:cs typeface="Times New Roman" panose="02020603050405020304" pitchFamily="18" charset="0"/>
                        </a:rPr>
                        <a:t>1925:  Air </a:t>
                      </a:r>
                      <a:r>
                        <a:rPr lang="en-US" sz="1600" dirty="0">
                          <a:effectLst/>
                          <a:latin typeface="+mn-lt"/>
                          <a:ea typeface="Cambria" panose="02040503050406030204" pitchFamily="18" charset="0"/>
                          <a:cs typeface="Times New Roman" panose="02020603050405020304" pitchFamily="18" charset="0"/>
                        </a:rPr>
                        <a:t>Mail </a:t>
                      </a:r>
                      <a:r>
                        <a:rPr lang="en-US" sz="1600" dirty="0" smtClean="0">
                          <a:effectLst/>
                          <a:latin typeface="+mn-lt"/>
                          <a:ea typeface="Cambria" panose="02040503050406030204" pitchFamily="18" charset="0"/>
                          <a:cs typeface="Times New Roman" panose="02020603050405020304" pitchFamily="18" charset="0"/>
                        </a:rPr>
                        <a:t>Act </a:t>
                      </a:r>
                      <a:r>
                        <a:rPr lang="en-US" sz="1600" dirty="0">
                          <a:effectLst/>
                          <a:latin typeface="+mn-lt"/>
                          <a:ea typeface="Cambria" panose="02040503050406030204" pitchFamily="18" charset="0"/>
                          <a:cs typeface="Times New Roman" panose="02020603050405020304" pitchFamily="18" charset="0"/>
                        </a:rPr>
                        <a:t>allowed </a:t>
                      </a:r>
                      <a:r>
                        <a:rPr lang="en-US" sz="1600" dirty="0" smtClean="0">
                          <a:effectLst/>
                          <a:latin typeface="+mn-lt"/>
                          <a:ea typeface="Cambria" panose="02040503050406030204" pitchFamily="18" charset="0"/>
                          <a:cs typeface="Times New Roman" panose="02020603050405020304" pitchFamily="18" charset="0"/>
                        </a:rPr>
                        <a:t>federal </a:t>
                      </a:r>
                      <a:r>
                        <a:rPr lang="en-US" sz="1600" dirty="0">
                          <a:effectLst/>
                          <a:latin typeface="+mn-lt"/>
                          <a:ea typeface="Cambria" panose="02040503050406030204" pitchFamily="18" charset="0"/>
                          <a:cs typeface="Times New Roman" panose="02020603050405020304" pitchFamily="18" charset="0"/>
                        </a:rPr>
                        <a:t>government to contract with air carriers for </a:t>
                      </a:r>
                      <a:r>
                        <a:rPr lang="en-US" sz="1600" dirty="0" smtClean="0">
                          <a:effectLst/>
                          <a:latin typeface="+mn-lt"/>
                          <a:ea typeface="Cambria" panose="02040503050406030204" pitchFamily="18" charset="0"/>
                          <a:cs typeface="Times New Roman" panose="02020603050405020304" pitchFamily="18" charset="0"/>
                        </a:rPr>
                        <a:t>mail transport, represents start </a:t>
                      </a:r>
                      <a:r>
                        <a:rPr lang="en-US" sz="1600" dirty="0">
                          <a:effectLst/>
                          <a:latin typeface="+mn-lt"/>
                          <a:ea typeface="Cambria" panose="02040503050406030204" pitchFamily="18" charset="0"/>
                          <a:cs typeface="Times New Roman" panose="02020603050405020304" pitchFamily="18" charset="0"/>
                        </a:rPr>
                        <a:t>of commercial aviation.</a:t>
                      </a:r>
                    </a:p>
                  </a:txBody>
                  <a:tcPr marL="68580" marR="68580" marT="0" marB="0"/>
                </a:tc>
                <a:tc>
                  <a:txBody>
                    <a:bodyPr/>
                    <a:lstStyle/>
                    <a:p>
                      <a:pPr marL="0" marR="0" algn="l">
                        <a:lnSpc>
                          <a:spcPct val="107000"/>
                        </a:lnSpc>
                        <a:spcBef>
                          <a:spcPts val="0"/>
                        </a:spcBef>
                        <a:spcAft>
                          <a:spcPts val="0"/>
                        </a:spcAft>
                      </a:pPr>
                      <a:r>
                        <a:rPr lang="en-US" sz="1600" dirty="0" smtClean="0">
                          <a:effectLst/>
                          <a:latin typeface="+mn-lt"/>
                          <a:ea typeface="Cambria" panose="02040503050406030204" pitchFamily="18" charset="0"/>
                          <a:cs typeface="Times New Roman" panose="02020603050405020304" pitchFamily="18" charset="0"/>
                        </a:rPr>
                        <a:t>1984:  Commercial </a:t>
                      </a:r>
                      <a:r>
                        <a:rPr lang="en-US" sz="1600" dirty="0">
                          <a:effectLst/>
                          <a:latin typeface="+mn-lt"/>
                          <a:ea typeface="Cambria" panose="02040503050406030204" pitchFamily="18" charset="0"/>
                          <a:cs typeface="Times New Roman" panose="02020603050405020304" pitchFamily="18" charset="0"/>
                        </a:rPr>
                        <a:t>Space Launch Act </a:t>
                      </a:r>
                      <a:r>
                        <a:rPr lang="en-US" sz="1600" dirty="0" smtClean="0">
                          <a:effectLst/>
                          <a:latin typeface="+mn-lt"/>
                          <a:ea typeface="Cambria" panose="02040503050406030204" pitchFamily="18" charset="0"/>
                          <a:cs typeface="Times New Roman" panose="02020603050405020304" pitchFamily="18" charset="0"/>
                        </a:rPr>
                        <a:t>(</a:t>
                      </a:r>
                      <a:r>
                        <a:rPr lang="en-US" sz="1600" dirty="0">
                          <a:effectLst/>
                          <a:latin typeface="+mn-lt"/>
                          <a:ea typeface="Cambria" panose="02040503050406030204" pitchFamily="18" charset="0"/>
                          <a:cs typeface="Times New Roman" panose="02020603050405020304" pitchFamily="18" charset="0"/>
                        </a:rPr>
                        <a:t>CSLA) encourages </a:t>
                      </a:r>
                      <a:r>
                        <a:rPr lang="en-US" sz="1600" dirty="0" smtClean="0">
                          <a:effectLst/>
                          <a:latin typeface="+mn-lt"/>
                          <a:ea typeface="Cambria" panose="02040503050406030204" pitchFamily="18" charset="0"/>
                          <a:cs typeface="Times New Roman" panose="02020603050405020304" pitchFamily="18" charset="0"/>
                        </a:rPr>
                        <a:t>promotion </a:t>
                      </a:r>
                      <a:r>
                        <a:rPr lang="en-US" sz="1600" dirty="0">
                          <a:effectLst/>
                          <a:latin typeface="+mn-lt"/>
                          <a:ea typeface="Cambria" panose="02040503050406030204" pitchFamily="18" charset="0"/>
                          <a:cs typeface="Times New Roman" panose="02020603050405020304" pitchFamily="18" charset="0"/>
                        </a:rPr>
                        <a:t>of commercial space activities and federal regulation of operators, launches, and reentries. </a:t>
                      </a:r>
                    </a:p>
                  </a:txBody>
                  <a:tcPr marL="68580" marR="68580" marT="0" marB="0"/>
                </a:tc>
                <a:extLst>
                  <a:ext uri="{0D108BD9-81ED-4DB2-BD59-A6C34878D82A}">
                    <a16:rowId xmlns:a16="http://schemas.microsoft.com/office/drawing/2014/main" val="1573034290"/>
                  </a:ext>
                </a:extLst>
              </a:tr>
              <a:tr h="496939">
                <a:tc>
                  <a:txBody>
                    <a:bodyPr/>
                    <a:lstStyle/>
                    <a:p>
                      <a:pPr marL="0" marR="0" algn="l">
                        <a:lnSpc>
                          <a:spcPct val="107000"/>
                        </a:lnSpc>
                        <a:spcBef>
                          <a:spcPts val="0"/>
                        </a:spcBef>
                        <a:spcAft>
                          <a:spcPts val="0"/>
                        </a:spcAft>
                      </a:pPr>
                      <a:r>
                        <a:rPr lang="en-US" sz="1600" b="0" dirty="0">
                          <a:effectLst/>
                          <a:latin typeface="+mn-lt"/>
                          <a:ea typeface="Cambria" panose="02040503050406030204" pitchFamily="18" charset="0"/>
                          <a:cs typeface="Times New Roman" panose="02020603050405020304" pitchFamily="18" charset="0"/>
                        </a:rPr>
                        <a:t>Legislation for Pilot and Aircraft Licensing </a:t>
                      </a:r>
                    </a:p>
                  </a:txBody>
                  <a:tcPr marL="68580" marR="68580" marT="0" marB="0">
                    <a:solidFill>
                      <a:srgbClr val="FF9933"/>
                    </a:solidFill>
                  </a:tcPr>
                </a:tc>
                <a:tc>
                  <a:txBody>
                    <a:bodyPr/>
                    <a:lstStyle/>
                    <a:p>
                      <a:pPr marL="0" marR="0" algn="l">
                        <a:lnSpc>
                          <a:spcPct val="107000"/>
                        </a:lnSpc>
                        <a:spcBef>
                          <a:spcPts val="0"/>
                        </a:spcBef>
                        <a:spcAft>
                          <a:spcPts val="0"/>
                        </a:spcAft>
                      </a:pPr>
                      <a:r>
                        <a:rPr lang="en-US" sz="1600" dirty="0" smtClean="0">
                          <a:effectLst/>
                          <a:latin typeface="+mn-lt"/>
                          <a:ea typeface="Cambria" panose="02040503050406030204" pitchFamily="18" charset="0"/>
                          <a:cs typeface="Times New Roman" panose="02020603050405020304" pitchFamily="18" charset="0"/>
                        </a:rPr>
                        <a:t>1926:  Air </a:t>
                      </a:r>
                      <a:r>
                        <a:rPr lang="en-US" sz="1600" dirty="0">
                          <a:effectLst/>
                          <a:latin typeface="+mn-lt"/>
                          <a:ea typeface="Cambria" panose="02040503050406030204" pitchFamily="18" charset="0"/>
                          <a:cs typeface="Times New Roman" panose="02020603050405020304" pitchFamily="18" charset="0"/>
                        </a:rPr>
                        <a:t>Commerce Act </a:t>
                      </a:r>
                      <a:r>
                        <a:rPr lang="en-US" sz="1600" dirty="0" smtClean="0">
                          <a:effectLst/>
                          <a:latin typeface="+mn-lt"/>
                          <a:ea typeface="Cambria" panose="02040503050406030204" pitchFamily="18" charset="0"/>
                          <a:cs typeface="Times New Roman" panose="02020603050405020304" pitchFamily="18" charset="0"/>
                        </a:rPr>
                        <a:t>established </a:t>
                      </a:r>
                      <a:r>
                        <a:rPr lang="en-US" sz="1600" dirty="0">
                          <a:effectLst/>
                          <a:latin typeface="+mn-lt"/>
                          <a:ea typeface="Cambria" panose="02040503050406030204" pitchFamily="18" charset="0"/>
                          <a:cs typeface="Times New Roman" panose="02020603050405020304" pitchFamily="18" charset="0"/>
                        </a:rPr>
                        <a:t>pilot and aircraft licensing through FAA.  </a:t>
                      </a:r>
                    </a:p>
                  </a:txBody>
                  <a:tcPr marL="68580" marR="68580" marT="0" marB="0"/>
                </a:tc>
                <a:tc>
                  <a:txBody>
                    <a:bodyPr/>
                    <a:lstStyle/>
                    <a:p>
                      <a:pPr marL="0" marR="0" algn="l">
                        <a:lnSpc>
                          <a:spcPct val="107000"/>
                        </a:lnSpc>
                        <a:spcBef>
                          <a:spcPts val="0"/>
                        </a:spcBef>
                        <a:spcAft>
                          <a:spcPts val="0"/>
                        </a:spcAft>
                      </a:pPr>
                      <a:r>
                        <a:rPr lang="en-US" sz="1600" dirty="0">
                          <a:effectLst/>
                          <a:latin typeface="+mn-lt"/>
                          <a:ea typeface="Cambria" panose="02040503050406030204" pitchFamily="18" charset="0"/>
                          <a:cs typeface="Times New Roman" panose="02020603050405020304" pitchFamily="18" charset="0"/>
                        </a:rPr>
                        <a:t>CSLA established federal oversight through AST including permitting and licensing of vehicles, launch and reentry sites, and operating </a:t>
                      </a:r>
                      <a:r>
                        <a:rPr lang="en-US" sz="1600" dirty="0" smtClean="0">
                          <a:effectLst/>
                          <a:latin typeface="+mn-lt"/>
                          <a:ea typeface="Cambria" panose="02040503050406030204" pitchFamily="18" charset="0"/>
                          <a:cs typeface="Times New Roman" panose="02020603050405020304" pitchFamily="18" charset="0"/>
                        </a:rPr>
                        <a:t>techniques</a:t>
                      </a:r>
                    </a:p>
                    <a:p>
                      <a:pPr marL="0" marR="0" algn="l">
                        <a:lnSpc>
                          <a:spcPct val="107000"/>
                        </a:lnSpc>
                        <a:spcBef>
                          <a:spcPts val="0"/>
                        </a:spcBef>
                        <a:spcAft>
                          <a:spcPts val="0"/>
                        </a:spcAft>
                      </a:pPr>
                      <a:r>
                        <a:rPr lang="en-US" sz="1600" dirty="0" smtClean="0">
                          <a:effectLst/>
                          <a:latin typeface="+mn-lt"/>
                          <a:ea typeface="Cambria" panose="02040503050406030204" pitchFamily="18" charset="0"/>
                          <a:cs typeface="Times New Roman" panose="02020603050405020304" pitchFamily="18" charset="0"/>
                        </a:rPr>
                        <a:t>Moratorium</a:t>
                      </a:r>
                      <a:r>
                        <a:rPr lang="en-US" sz="1600" baseline="0" dirty="0" smtClean="0">
                          <a:effectLst/>
                          <a:latin typeface="+mn-lt"/>
                          <a:ea typeface="Cambria" panose="02040503050406030204" pitchFamily="18" charset="0"/>
                          <a:cs typeface="Times New Roman" panose="02020603050405020304" pitchFamily="18" charset="0"/>
                        </a:rPr>
                        <a:t> for </a:t>
                      </a:r>
                      <a:r>
                        <a:rPr lang="en-US" sz="1600" dirty="0" smtClean="0">
                          <a:effectLst/>
                          <a:latin typeface="+mn-lt"/>
                          <a:ea typeface="Cambria" panose="02040503050406030204" pitchFamily="18" charset="0"/>
                          <a:cs typeface="Times New Roman" panose="02020603050405020304" pitchFamily="18" charset="0"/>
                        </a:rPr>
                        <a:t>regulation </a:t>
                      </a:r>
                      <a:r>
                        <a:rPr lang="en-US" sz="1600" dirty="0">
                          <a:effectLst/>
                          <a:latin typeface="+mn-lt"/>
                          <a:ea typeface="Cambria" panose="02040503050406030204" pitchFamily="18" charset="0"/>
                          <a:cs typeface="Times New Roman" panose="02020603050405020304" pitchFamily="18" charset="0"/>
                        </a:rPr>
                        <a:t>of human participants through 2023.</a:t>
                      </a:r>
                    </a:p>
                  </a:txBody>
                  <a:tcPr marL="68580" marR="68580" marT="0" marB="0"/>
                </a:tc>
                <a:extLst>
                  <a:ext uri="{0D108BD9-81ED-4DB2-BD59-A6C34878D82A}">
                    <a16:rowId xmlns:a16="http://schemas.microsoft.com/office/drawing/2014/main" val="2579944092"/>
                  </a:ext>
                </a:extLst>
              </a:tr>
              <a:tr h="496939">
                <a:tc>
                  <a:txBody>
                    <a:bodyPr/>
                    <a:lstStyle/>
                    <a:p>
                      <a:pPr marL="0" marR="0" algn="l">
                        <a:lnSpc>
                          <a:spcPct val="107000"/>
                        </a:lnSpc>
                        <a:spcBef>
                          <a:spcPts val="0"/>
                        </a:spcBef>
                        <a:spcAft>
                          <a:spcPts val="0"/>
                        </a:spcAft>
                      </a:pPr>
                      <a:r>
                        <a:rPr lang="en-US" sz="1600" b="0" dirty="0">
                          <a:effectLst/>
                          <a:latin typeface="+mn-lt"/>
                          <a:ea typeface="Cambria" panose="02040503050406030204" pitchFamily="18" charset="0"/>
                          <a:cs typeface="Times New Roman" panose="02020603050405020304" pitchFamily="18" charset="0"/>
                        </a:rPr>
                        <a:t>Airport and Spaceport Licensure</a:t>
                      </a:r>
                    </a:p>
                  </a:txBody>
                  <a:tcPr marL="68580" marR="68580" marT="0" marB="0">
                    <a:solidFill>
                      <a:srgbClr val="FF9933"/>
                    </a:solidFill>
                  </a:tcPr>
                </a:tc>
                <a:tc>
                  <a:txBody>
                    <a:bodyPr/>
                    <a:lstStyle/>
                    <a:p>
                      <a:pPr marL="0" marR="0" algn="l">
                        <a:lnSpc>
                          <a:spcPct val="107000"/>
                        </a:lnSpc>
                        <a:spcBef>
                          <a:spcPts val="0"/>
                        </a:spcBef>
                        <a:spcAft>
                          <a:spcPts val="0"/>
                        </a:spcAft>
                      </a:pPr>
                      <a:r>
                        <a:rPr lang="en-US" sz="1600" dirty="0" smtClean="0">
                          <a:effectLst/>
                          <a:latin typeface="+mn-lt"/>
                          <a:ea typeface="Cambria" panose="02040503050406030204" pitchFamily="18" charset="0"/>
                          <a:cs typeface="Times New Roman" panose="02020603050405020304" pitchFamily="18" charset="0"/>
                        </a:rPr>
                        <a:t>1970:  Airport </a:t>
                      </a:r>
                      <a:r>
                        <a:rPr lang="en-US" sz="1600" dirty="0">
                          <a:effectLst/>
                          <a:latin typeface="+mn-lt"/>
                          <a:ea typeface="Cambria" panose="02040503050406030204" pitchFamily="18" charset="0"/>
                          <a:cs typeface="Times New Roman" panose="02020603050405020304" pitchFamily="18" charset="0"/>
                        </a:rPr>
                        <a:t>and Airways Development Act and Revenue Act </a:t>
                      </a:r>
                      <a:r>
                        <a:rPr lang="en-US" sz="1600" dirty="0" smtClean="0">
                          <a:effectLst/>
                          <a:latin typeface="+mn-lt"/>
                          <a:ea typeface="Cambria" panose="02040503050406030204" pitchFamily="18" charset="0"/>
                          <a:cs typeface="Times New Roman" panose="02020603050405020304" pitchFamily="18" charset="0"/>
                        </a:rPr>
                        <a:t>established </a:t>
                      </a:r>
                      <a:r>
                        <a:rPr lang="en-US" sz="1600" dirty="0">
                          <a:effectLst/>
                          <a:latin typeface="+mn-lt"/>
                          <a:ea typeface="Cambria" panose="02040503050406030204" pitchFamily="18" charset="0"/>
                          <a:cs typeface="Times New Roman" panose="02020603050405020304" pitchFamily="18" charset="0"/>
                        </a:rPr>
                        <a:t>FAR Part 139, Airport Certification for commercial airports.  </a:t>
                      </a:r>
                    </a:p>
                  </a:txBody>
                  <a:tcPr marL="68580" marR="68580" marT="0" marB="0"/>
                </a:tc>
                <a:tc>
                  <a:txBody>
                    <a:bodyPr/>
                    <a:lstStyle/>
                    <a:p>
                      <a:pPr marL="0" marR="0" algn="l">
                        <a:lnSpc>
                          <a:spcPct val="107000"/>
                        </a:lnSpc>
                        <a:spcBef>
                          <a:spcPts val="0"/>
                        </a:spcBef>
                        <a:spcAft>
                          <a:spcPts val="0"/>
                        </a:spcAft>
                      </a:pPr>
                      <a:r>
                        <a:rPr lang="en-US" sz="1600" dirty="0">
                          <a:effectLst/>
                          <a:latin typeface="+mn-lt"/>
                          <a:ea typeface="Cambria" panose="02040503050406030204" pitchFamily="18" charset="0"/>
                          <a:cs typeface="Times New Roman" panose="02020603050405020304" pitchFamily="18" charset="0"/>
                        </a:rPr>
                        <a:t>CSLA authorizes federal regulation of commercial launch sites through Part 420, License to Operate a Launch Site.  </a:t>
                      </a:r>
                    </a:p>
                  </a:txBody>
                  <a:tcPr marL="68580" marR="68580" marT="0" marB="0"/>
                </a:tc>
                <a:extLst>
                  <a:ext uri="{0D108BD9-81ED-4DB2-BD59-A6C34878D82A}">
                    <a16:rowId xmlns:a16="http://schemas.microsoft.com/office/drawing/2014/main" val="1472371106"/>
                  </a:ext>
                </a:extLst>
              </a:tr>
            </a:tbl>
          </a:graphicData>
        </a:graphic>
      </p:graphicFrame>
      <p:sp>
        <p:nvSpPr>
          <p:cNvPr id="6" name="Rectangle 5"/>
          <p:cNvSpPr/>
          <p:nvPr/>
        </p:nvSpPr>
        <p:spPr>
          <a:xfrm>
            <a:off x="34951" y="6615163"/>
            <a:ext cx="9739423" cy="230832"/>
          </a:xfrm>
          <a:prstGeom prst="rect">
            <a:avLst/>
          </a:prstGeom>
        </p:spPr>
        <p:txBody>
          <a:bodyPr wrap="square">
            <a:spAutoFit/>
          </a:bodyPr>
          <a:lstStyle/>
          <a:p>
            <a:r>
              <a:rPr lang="en-US" sz="900" dirty="0" smtClean="0"/>
              <a:t>Photo</a:t>
            </a:r>
            <a:r>
              <a:rPr lang="en-US" sz="900" dirty="0"/>
              <a:t>:  http://</a:t>
            </a:r>
            <a:r>
              <a:rPr lang="en-US" sz="900" dirty="0" smtClean="0"/>
              <a:t>www.antiqueairfield.com/features/us_airmail.html</a:t>
            </a:r>
            <a:r>
              <a:rPr lang="en-US" sz="900" dirty="0"/>
              <a:t>, http://www.texasgopvote.com/government/senate-approves-us-commercial-space-launch-competitiveness-act-008044</a:t>
            </a:r>
          </a:p>
        </p:txBody>
      </p:sp>
      <p:pic>
        <p:nvPicPr>
          <p:cNvPr id="2" name="Picture 1"/>
          <p:cNvPicPr>
            <a:picLocks noChangeAspect="1"/>
          </p:cNvPicPr>
          <p:nvPr/>
        </p:nvPicPr>
        <p:blipFill>
          <a:blip r:embed="rId3"/>
          <a:stretch>
            <a:fillRect/>
          </a:stretch>
        </p:blipFill>
        <p:spPr>
          <a:xfrm>
            <a:off x="2570659" y="5086350"/>
            <a:ext cx="2782391" cy="1585963"/>
          </a:xfrm>
          <a:prstGeom prst="rect">
            <a:avLst/>
          </a:prstGeom>
        </p:spPr>
      </p:pic>
      <p:pic>
        <p:nvPicPr>
          <p:cNvPr id="4" name="Picture 3"/>
          <p:cNvPicPr>
            <a:picLocks noChangeAspect="1"/>
          </p:cNvPicPr>
          <p:nvPr/>
        </p:nvPicPr>
        <p:blipFill>
          <a:blip r:embed="rId4"/>
          <a:stretch>
            <a:fillRect/>
          </a:stretch>
        </p:blipFill>
        <p:spPr>
          <a:xfrm>
            <a:off x="6819900" y="5090449"/>
            <a:ext cx="1877641" cy="1581912"/>
          </a:xfrm>
          <a:prstGeom prst="rect">
            <a:avLst/>
          </a:prstGeom>
        </p:spPr>
      </p:pic>
    </p:spTree>
    <p:extLst>
      <p:ext uri="{BB962C8B-B14F-4D97-AF65-F5344CB8AC3E}">
        <p14:creationId xmlns:p14="http://schemas.microsoft.com/office/powerpoint/2010/main" val="23474553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178040" y="5969000"/>
            <a:ext cx="1881294" cy="6756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4"/>
          </p:nvPr>
        </p:nvSpPr>
        <p:spPr/>
        <p:txBody>
          <a:bodyPr/>
          <a:lstStyle/>
          <a:p>
            <a:r>
              <a:rPr lang="en-US" dirty="0" smtClean="0"/>
              <a:t>  </a:t>
            </a:r>
            <a:endParaRPr lang="en-US" dirty="0"/>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169138425"/>
              </p:ext>
            </p:extLst>
          </p:nvPr>
        </p:nvGraphicFramePr>
        <p:xfrm>
          <a:off x="73051" y="918852"/>
          <a:ext cx="8986283" cy="2909511"/>
        </p:xfrm>
        <a:graphic>
          <a:graphicData uri="http://schemas.openxmlformats.org/drawingml/2006/table">
            <a:tbl>
              <a:tblPr firstRow="1" firstCol="1" bandRow="1">
                <a:tableStyleId>{5C22544A-7EE6-4342-B048-85BDC9FD1C3A}</a:tableStyleId>
              </a:tblPr>
              <a:tblGrid>
                <a:gridCol w="1362049">
                  <a:extLst>
                    <a:ext uri="{9D8B030D-6E8A-4147-A177-3AD203B41FA5}">
                      <a16:colId xmlns:a16="http://schemas.microsoft.com/office/drawing/2014/main" val="3768315386"/>
                    </a:ext>
                  </a:extLst>
                </a:gridCol>
                <a:gridCol w="3505200">
                  <a:extLst>
                    <a:ext uri="{9D8B030D-6E8A-4147-A177-3AD203B41FA5}">
                      <a16:colId xmlns:a16="http://schemas.microsoft.com/office/drawing/2014/main" val="2390358536"/>
                    </a:ext>
                  </a:extLst>
                </a:gridCol>
                <a:gridCol w="4119034">
                  <a:extLst>
                    <a:ext uri="{9D8B030D-6E8A-4147-A177-3AD203B41FA5}">
                      <a16:colId xmlns:a16="http://schemas.microsoft.com/office/drawing/2014/main" val="1758350064"/>
                    </a:ext>
                  </a:extLst>
                </a:gridCol>
              </a:tblGrid>
              <a:tr h="300296">
                <a:tc>
                  <a:txBody>
                    <a:bodyPr/>
                    <a:lstStyle/>
                    <a:p>
                      <a:pPr marL="0" marR="0" algn="l">
                        <a:lnSpc>
                          <a:spcPct val="107000"/>
                        </a:lnSpc>
                        <a:spcBef>
                          <a:spcPts val="0"/>
                        </a:spcBef>
                        <a:spcAft>
                          <a:spcPts val="0"/>
                        </a:spcAft>
                      </a:pPr>
                      <a:r>
                        <a:rPr lang="en-US" sz="1600" b="1">
                          <a:effectLst/>
                          <a:latin typeface="+mn-lt"/>
                          <a:ea typeface="Cambria" panose="02040503050406030204" pitchFamily="18" charset="0"/>
                          <a:cs typeface="Times New Roman" panose="02020603050405020304" pitchFamily="18" charset="0"/>
                        </a:rPr>
                        <a:t> </a:t>
                      </a:r>
                      <a:endParaRPr lang="en-US" sz="160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tc>
                  <a:txBody>
                    <a:bodyPr/>
                    <a:lstStyle/>
                    <a:p>
                      <a:pPr marL="0" marR="0" algn="ctr">
                        <a:lnSpc>
                          <a:spcPct val="107000"/>
                        </a:lnSpc>
                        <a:spcBef>
                          <a:spcPts val="0"/>
                        </a:spcBef>
                        <a:spcAft>
                          <a:spcPts val="0"/>
                        </a:spcAft>
                      </a:pPr>
                      <a:r>
                        <a:rPr lang="en-US" sz="1600" b="1">
                          <a:effectLst/>
                          <a:latin typeface="+mn-lt"/>
                          <a:ea typeface="Cambria" panose="02040503050406030204" pitchFamily="18" charset="0"/>
                          <a:cs typeface="Times New Roman" panose="02020603050405020304" pitchFamily="18" charset="0"/>
                        </a:rPr>
                        <a:t>Aviation</a:t>
                      </a:r>
                      <a:endParaRPr lang="en-US" sz="160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tc>
                  <a:txBody>
                    <a:bodyPr/>
                    <a:lstStyle/>
                    <a:p>
                      <a:pPr marL="0" marR="0" algn="ctr">
                        <a:lnSpc>
                          <a:spcPct val="107000"/>
                        </a:lnSpc>
                        <a:spcBef>
                          <a:spcPts val="0"/>
                        </a:spcBef>
                        <a:spcAft>
                          <a:spcPts val="0"/>
                        </a:spcAft>
                      </a:pPr>
                      <a:r>
                        <a:rPr lang="en-US" sz="1600" b="1" dirty="0">
                          <a:effectLst/>
                          <a:latin typeface="+mn-lt"/>
                          <a:ea typeface="Cambria" panose="02040503050406030204" pitchFamily="18" charset="0"/>
                          <a:cs typeface="Times New Roman" panose="02020603050405020304" pitchFamily="18" charset="0"/>
                        </a:rPr>
                        <a:t>Commercial Space</a:t>
                      </a:r>
                      <a:endParaRPr lang="en-US" sz="1600" dirty="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extLst>
                  <a:ext uri="{0D108BD9-81ED-4DB2-BD59-A6C34878D82A}">
                    <a16:rowId xmlns:a16="http://schemas.microsoft.com/office/drawing/2014/main" val="1368686406"/>
                  </a:ext>
                </a:extLst>
              </a:tr>
              <a:tr h="650538">
                <a:tc>
                  <a:txBody>
                    <a:bodyPr/>
                    <a:lstStyle/>
                    <a:p>
                      <a:pPr marL="0" marR="0" algn="l">
                        <a:lnSpc>
                          <a:spcPct val="107000"/>
                        </a:lnSpc>
                        <a:spcBef>
                          <a:spcPts val="0"/>
                        </a:spcBef>
                        <a:spcAft>
                          <a:spcPts val="0"/>
                        </a:spcAft>
                      </a:pPr>
                      <a:r>
                        <a:rPr lang="en-US" sz="1600" b="0" dirty="0">
                          <a:effectLst/>
                          <a:latin typeface="+mn-lt"/>
                          <a:ea typeface="Cambria" panose="02040503050406030204" pitchFamily="18" charset="0"/>
                          <a:cs typeface="Times New Roman" panose="02020603050405020304" pitchFamily="18" charset="0"/>
                        </a:rPr>
                        <a:t>Funding for Airport/ Spaceports</a:t>
                      </a:r>
                    </a:p>
                  </a:txBody>
                  <a:tcPr marL="68580" marR="68580" marT="0" marB="0">
                    <a:solidFill>
                      <a:srgbClr val="FF9933"/>
                    </a:solidFill>
                  </a:tcPr>
                </a:tc>
                <a:tc>
                  <a:txBody>
                    <a:bodyPr/>
                    <a:lstStyle/>
                    <a:p>
                      <a:pPr marL="0" marR="0" algn="l">
                        <a:lnSpc>
                          <a:spcPct val="107000"/>
                        </a:lnSpc>
                        <a:spcBef>
                          <a:spcPts val="0"/>
                        </a:spcBef>
                        <a:spcAft>
                          <a:spcPts val="0"/>
                        </a:spcAft>
                      </a:pPr>
                      <a:r>
                        <a:rPr lang="en-US" sz="1600" dirty="0">
                          <a:effectLst/>
                          <a:latin typeface="+mn-lt"/>
                          <a:ea typeface="Cambria" panose="02040503050406030204" pitchFamily="18" charset="0"/>
                          <a:cs typeface="Times New Roman" panose="02020603050405020304" pitchFamily="18" charset="0"/>
                        </a:rPr>
                        <a:t>There was no federal funding for airports per Air Commerce Act of 1926.</a:t>
                      </a:r>
                    </a:p>
                    <a:p>
                      <a:pPr marL="0" marR="0" algn="l">
                        <a:lnSpc>
                          <a:spcPct val="107000"/>
                        </a:lnSpc>
                        <a:spcBef>
                          <a:spcPts val="0"/>
                        </a:spcBef>
                        <a:spcAft>
                          <a:spcPts val="0"/>
                        </a:spcAft>
                      </a:pPr>
                      <a:r>
                        <a:rPr lang="en-US" sz="1600" dirty="0">
                          <a:effectLst/>
                          <a:latin typeface="+mn-lt"/>
                          <a:ea typeface="Cambria" panose="02040503050406030204" pitchFamily="18" charset="0"/>
                          <a:cs typeface="Times New Roman" panose="02020603050405020304" pitchFamily="18" charset="0"/>
                        </a:rPr>
                        <a:t>Federal Airport Act of 1946 provided federal funding for airports essential to the US (predecessor to current Airport Improvement Plan, AIP).  </a:t>
                      </a:r>
                    </a:p>
                    <a:p>
                      <a:pPr marL="0" marR="0" algn="l">
                        <a:lnSpc>
                          <a:spcPct val="107000"/>
                        </a:lnSpc>
                        <a:spcBef>
                          <a:spcPts val="0"/>
                        </a:spcBef>
                        <a:spcAft>
                          <a:spcPts val="0"/>
                        </a:spcAft>
                      </a:pPr>
                      <a:r>
                        <a:rPr lang="en-US" sz="1600" dirty="0">
                          <a:effectLst/>
                          <a:latin typeface="+mn-lt"/>
                          <a:ea typeface="Cambria" panose="02040503050406030204" pitchFamily="18" charset="0"/>
                          <a:cs typeface="Times New Roman" panose="02020603050405020304" pitchFamily="18" charset="0"/>
                        </a:rPr>
                        <a:t>Airport and Airways Development Act and Revenue Act of 1970 established an aviation trust fund for airport planning and development.</a:t>
                      </a:r>
                    </a:p>
                  </a:txBody>
                  <a:tcPr marL="68580" marR="68580" marT="0" marB="0"/>
                </a:tc>
                <a:tc>
                  <a:txBody>
                    <a:bodyPr/>
                    <a:lstStyle/>
                    <a:p>
                      <a:pPr marL="0" marR="0" algn="l">
                        <a:lnSpc>
                          <a:spcPct val="107000"/>
                        </a:lnSpc>
                        <a:spcBef>
                          <a:spcPts val="0"/>
                        </a:spcBef>
                        <a:spcAft>
                          <a:spcPts val="0"/>
                        </a:spcAft>
                      </a:pPr>
                      <a:r>
                        <a:rPr lang="en-US" sz="1600" dirty="0">
                          <a:effectLst/>
                          <a:latin typeface="+mn-lt"/>
                          <a:ea typeface="Cambria" panose="02040503050406030204" pitchFamily="18" charset="0"/>
                          <a:cs typeface="Times New Roman" panose="02020603050405020304" pitchFamily="18" charset="0"/>
                        </a:rPr>
                        <a:t>There is no ongoing and dedicated source of federal funds for spaceports although federal funding for selected spaceports was provided via grants such as the FAA AST Space Transportation Grants Program, which provided up to 50% of project funds and an appropriation limit of $10M</a:t>
                      </a:r>
                      <a:r>
                        <a:rPr lang="en-US" sz="1600" baseline="30000" dirty="0">
                          <a:effectLst/>
                          <a:latin typeface="+mn-lt"/>
                          <a:ea typeface="Cambria" panose="02040503050406030204" pitchFamily="18" charset="0"/>
                          <a:cs typeface="Times New Roman" panose="02020603050405020304" pitchFamily="18" charset="0"/>
                        </a:rPr>
                        <a:t>4</a:t>
                      </a:r>
                      <a:r>
                        <a:rPr lang="en-US" sz="1600" dirty="0">
                          <a:effectLst/>
                          <a:latin typeface="+mn-lt"/>
                          <a:ea typeface="Cambria" panose="02040503050406030204" pitchFamily="18" charset="0"/>
                          <a:cs typeface="Times New Roman" panose="02020603050405020304" pitchFamily="18" charset="0"/>
                        </a:rPr>
                        <a:t>.  Although funds were budgeted in 2010, 2011 and 2012, in subsequent years a lack of dedicated funds for this program resulted in a lack of grants.  </a:t>
                      </a:r>
                    </a:p>
                  </a:txBody>
                  <a:tcPr marL="68580" marR="68580" marT="0" marB="0"/>
                </a:tc>
                <a:extLst>
                  <a:ext uri="{0D108BD9-81ED-4DB2-BD59-A6C34878D82A}">
                    <a16:rowId xmlns:a16="http://schemas.microsoft.com/office/drawing/2014/main" val="1573034290"/>
                  </a:ext>
                </a:extLst>
              </a:tr>
            </a:tbl>
          </a:graphicData>
        </a:graphic>
      </p:graphicFrame>
      <p:sp>
        <p:nvSpPr>
          <p:cNvPr id="10" name="Text Placeholder 2"/>
          <p:cNvSpPr>
            <a:spLocks noGrp="1"/>
          </p:cNvSpPr>
          <p:nvPr>
            <p:ph type="body" sz="quarter" idx="13"/>
          </p:nvPr>
        </p:nvSpPr>
        <p:spPr>
          <a:xfrm>
            <a:off x="468313" y="25400"/>
            <a:ext cx="8326437" cy="880215"/>
          </a:xfrm>
        </p:spPr>
        <p:txBody>
          <a:bodyPr/>
          <a:lstStyle/>
          <a:p>
            <a:pPr>
              <a:spcBef>
                <a:spcPts val="0"/>
              </a:spcBef>
            </a:pPr>
            <a:r>
              <a:rPr lang="en-US" sz="2800" dirty="0" smtClean="0"/>
              <a:t>Legislation and Regulations</a:t>
            </a:r>
          </a:p>
          <a:p>
            <a:pPr>
              <a:spcBef>
                <a:spcPts val="0"/>
              </a:spcBef>
            </a:pPr>
            <a:r>
              <a:rPr lang="en-US" sz="2800" cap="none" dirty="0" smtClean="0"/>
              <a:t>for Aviation and Commercial Space Activities</a:t>
            </a:r>
            <a:endParaRPr lang="en-US" sz="2800" cap="none" dirty="0"/>
          </a:p>
        </p:txBody>
      </p:sp>
      <p:sp>
        <p:nvSpPr>
          <p:cNvPr id="11" name="Text Placeholder 3"/>
          <p:cNvSpPr txBox="1">
            <a:spLocks/>
          </p:cNvSpPr>
          <p:nvPr/>
        </p:nvSpPr>
        <p:spPr>
          <a:xfrm>
            <a:off x="519113" y="1031875"/>
            <a:ext cx="8326437" cy="438150"/>
          </a:xfrm>
          <a:prstGeom prst="rect">
            <a:avLst/>
          </a:prstGeom>
        </p:spPr>
        <p:txBody>
          <a:bodyPr vert="horz" lIns="91440" tIns="45720" rIns="91440" bIns="45720" rtlCol="0" anchor="t">
            <a:normAutofit/>
          </a:bodyPr>
          <a:lstStyle>
            <a:lvl1pPr marL="0" indent="0" algn="l" defTabSz="457200" rtl="0" eaLnBrk="1" latinLnBrk="0" hangingPunct="1">
              <a:spcBef>
                <a:spcPct val="20000"/>
              </a:spcBef>
              <a:buFontTx/>
              <a:buNone/>
              <a:defRPr sz="1800" b="1" i="0" kern="1200" cap="all" baseline="0">
                <a:ln>
                  <a:noFill/>
                </a:ln>
                <a:solidFill>
                  <a:schemeClr val="tx1">
                    <a:lumMod val="75000"/>
                    <a:lumOff val="25000"/>
                  </a:schemeClr>
                </a:solidFill>
                <a:latin typeface="Impact" panose="020B0806030902050204" pitchFamily="34" charset="0"/>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  </a:t>
            </a:r>
          </a:p>
          <a:p>
            <a:endParaRPr lang="en-US" dirty="0"/>
          </a:p>
        </p:txBody>
      </p:sp>
      <p:pic>
        <p:nvPicPr>
          <p:cNvPr id="3" name="Picture 2" descr="Screen Clippi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052" y="4140200"/>
            <a:ext cx="3294345" cy="1828800"/>
          </a:xfrm>
          <a:prstGeom prst="rect">
            <a:avLst/>
          </a:prstGeom>
        </p:spPr>
      </p:pic>
      <p:sp>
        <p:nvSpPr>
          <p:cNvPr id="5" name="Rectangle 4"/>
          <p:cNvSpPr/>
          <p:nvPr/>
        </p:nvSpPr>
        <p:spPr>
          <a:xfrm>
            <a:off x="0" y="6492052"/>
            <a:ext cx="11443348" cy="400110"/>
          </a:xfrm>
          <a:prstGeom prst="rect">
            <a:avLst/>
          </a:prstGeom>
        </p:spPr>
        <p:txBody>
          <a:bodyPr wrap="square">
            <a:spAutoFit/>
          </a:bodyPr>
          <a:lstStyle/>
          <a:p>
            <a:r>
              <a:rPr lang="en-US" sz="1000" dirty="0"/>
              <a:t>https://</a:t>
            </a:r>
            <a:r>
              <a:rPr lang="en-US" sz="1000" dirty="0" smtClean="0"/>
              <a:t>www.flysfo.com/about-sfo/history-sfo, https</a:t>
            </a:r>
            <a:r>
              <a:rPr lang="en-US" sz="1000" dirty="0"/>
              <a:t>://www.yesterdaysairlines.com/san-francisco---</a:t>
            </a:r>
            <a:r>
              <a:rPr lang="en-US" sz="1000" dirty="0" smtClean="0"/>
              <a:t>1959-1978.html </a:t>
            </a:r>
          </a:p>
          <a:p>
            <a:r>
              <a:rPr lang="en-US" sz="1000" dirty="0"/>
              <a:t>https://</a:t>
            </a:r>
            <a:r>
              <a:rPr lang="en-US" sz="1000" dirty="0" smtClean="0"/>
              <a:t>www.nbcnews.com/storyline/virgin-voyage/new-mexicos-spaceport-america-takes-shape-middle-nowhere-n87166 </a:t>
            </a:r>
            <a:endParaRPr lang="en-US" sz="1000" dirty="0"/>
          </a:p>
        </p:txBody>
      </p:sp>
      <p:pic>
        <p:nvPicPr>
          <p:cNvPr id="12" name="Picture 1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flipH="1">
            <a:off x="3870657" y="4140200"/>
            <a:ext cx="1808226" cy="1828800"/>
          </a:xfrm>
          <a:prstGeom prst="rect">
            <a:avLst/>
          </a:prstGeom>
        </p:spPr>
      </p:pic>
      <p:pic>
        <p:nvPicPr>
          <p:cNvPr id="13" name="Picture 12"/>
          <p:cNvPicPr>
            <a:picLocks noChangeAspect="1"/>
          </p:cNvPicPr>
          <p:nvPr/>
        </p:nvPicPr>
        <p:blipFill>
          <a:blip r:embed="rId5"/>
          <a:stretch>
            <a:fillRect/>
          </a:stretch>
        </p:blipFill>
        <p:spPr>
          <a:xfrm>
            <a:off x="6053490" y="4140200"/>
            <a:ext cx="2792060" cy="1828800"/>
          </a:xfrm>
          <a:prstGeom prst="rect">
            <a:avLst/>
          </a:prstGeom>
        </p:spPr>
      </p:pic>
      <p:sp>
        <p:nvSpPr>
          <p:cNvPr id="14" name="Rectangle 13"/>
          <p:cNvSpPr/>
          <p:nvPr/>
        </p:nvSpPr>
        <p:spPr>
          <a:xfrm>
            <a:off x="6053491" y="5969000"/>
            <a:ext cx="3090510" cy="738664"/>
          </a:xfrm>
          <a:prstGeom prst="rect">
            <a:avLst/>
          </a:prstGeom>
        </p:spPr>
        <p:txBody>
          <a:bodyPr wrap="square">
            <a:spAutoFit/>
          </a:bodyPr>
          <a:lstStyle/>
          <a:p>
            <a:r>
              <a:rPr lang="en-US" sz="1400" i="1" dirty="0" smtClean="0"/>
              <a:t>2010:  Virgin Galactic </a:t>
            </a:r>
            <a:r>
              <a:rPr lang="en-US" sz="1400" i="1" dirty="0"/>
              <a:t>SpaceShipTwo </a:t>
            </a:r>
            <a:r>
              <a:rPr lang="en-US" sz="1400" i="1" dirty="0" smtClean="0"/>
              <a:t>and </a:t>
            </a:r>
            <a:r>
              <a:rPr lang="en-US" sz="1400" i="1" dirty="0" err="1" smtClean="0"/>
              <a:t>WhiteKnightTwo</a:t>
            </a:r>
            <a:r>
              <a:rPr lang="en-US" sz="1400" i="1" dirty="0" smtClean="0"/>
              <a:t> over </a:t>
            </a:r>
            <a:r>
              <a:rPr lang="en-US" sz="1400" i="1" dirty="0"/>
              <a:t>Spaceport </a:t>
            </a:r>
            <a:r>
              <a:rPr lang="en-US" sz="1400" i="1" dirty="0" smtClean="0"/>
              <a:t>America</a:t>
            </a:r>
            <a:endParaRPr lang="en-US" sz="1400" i="1" dirty="0"/>
          </a:p>
        </p:txBody>
      </p:sp>
      <p:sp>
        <p:nvSpPr>
          <p:cNvPr id="16" name="Rectangle 15"/>
          <p:cNvSpPr/>
          <p:nvPr/>
        </p:nvSpPr>
        <p:spPr>
          <a:xfrm>
            <a:off x="92102" y="5905976"/>
            <a:ext cx="3536571" cy="523220"/>
          </a:xfrm>
          <a:prstGeom prst="rect">
            <a:avLst/>
          </a:prstGeom>
        </p:spPr>
        <p:txBody>
          <a:bodyPr wrap="square">
            <a:spAutoFit/>
          </a:bodyPr>
          <a:lstStyle/>
          <a:p>
            <a:r>
              <a:rPr lang="en-US" sz="1400" i="1" dirty="0" smtClean="0"/>
              <a:t>1935:  Airfield expansion at SFO after voters approve $260,000 in local funding</a:t>
            </a:r>
            <a:endParaRPr lang="en-US" sz="1400" i="1" dirty="0"/>
          </a:p>
        </p:txBody>
      </p:sp>
      <p:sp>
        <p:nvSpPr>
          <p:cNvPr id="17" name="Rectangle 16"/>
          <p:cNvSpPr/>
          <p:nvPr/>
        </p:nvSpPr>
        <p:spPr>
          <a:xfrm>
            <a:off x="3825902" y="5925026"/>
            <a:ext cx="1852981" cy="307777"/>
          </a:xfrm>
          <a:prstGeom prst="rect">
            <a:avLst/>
          </a:prstGeom>
        </p:spPr>
        <p:txBody>
          <a:bodyPr wrap="square">
            <a:spAutoFit/>
          </a:bodyPr>
          <a:lstStyle/>
          <a:p>
            <a:r>
              <a:rPr lang="en-US" sz="1400" i="1" dirty="0" smtClean="0"/>
              <a:t>1970:  SFO</a:t>
            </a:r>
            <a:endParaRPr lang="en-US" sz="1400" i="1" dirty="0"/>
          </a:p>
        </p:txBody>
      </p:sp>
    </p:spTree>
    <p:extLst>
      <p:ext uri="{BB962C8B-B14F-4D97-AF65-F5344CB8AC3E}">
        <p14:creationId xmlns:p14="http://schemas.microsoft.com/office/powerpoint/2010/main" val="4641510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34038155"/>
              </p:ext>
            </p:extLst>
          </p:nvPr>
        </p:nvGraphicFramePr>
        <p:xfrm>
          <a:off x="73051" y="918852"/>
          <a:ext cx="8986283" cy="3953198"/>
        </p:xfrm>
        <a:graphic>
          <a:graphicData uri="http://schemas.openxmlformats.org/drawingml/2006/table">
            <a:tbl>
              <a:tblPr firstRow="1" firstCol="1" bandRow="1">
                <a:tableStyleId>{5C22544A-7EE6-4342-B048-85BDC9FD1C3A}</a:tableStyleId>
              </a:tblPr>
              <a:tblGrid>
                <a:gridCol w="993749">
                  <a:extLst>
                    <a:ext uri="{9D8B030D-6E8A-4147-A177-3AD203B41FA5}">
                      <a16:colId xmlns:a16="http://schemas.microsoft.com/office/drawing/2014/main" val="3768315386"/>
                    </a:ext>
                  </a:extLst>
                </a:gridCol>
                <a:gridCol w="4019550">
                  <a:extLst>
                    <a:ext uri="{9D8B030D-6E8A-4147-A177-3AD203B41FA5}">
                      <a16:colId xmlns:a16="http://schemas.microsoft.com/office/drawing/2014/main" val="2390358536"/>
                    </a:ext>
                  </a:extLst>
                </a:gridCol>
                <a:gridCol w="3972984">
                  <a:extLst>
                    <a:ext uri="{9D8B030D-6E8A-4147-A177-3AD203B41FA5}">
                      <a16:colId xmlns:a16="http://schemas.microsoft.com/office/drawing/2014/main" val="1758350064"/>
                    </a:ext>
                  </a:extLst>
                </a:gridCol>
              </a:tblGrid>
              <a:tr h="300296">
                <a:tc>
                  <a:txBody>
                    <a:bodyPr/>
                    <a:lstStyle/>
                    <a:p>
                      <a:pPr marL="0" marR="0" algn="l">
                        <a:lnSpc>
                          <a:spcPct val="107000"/>
                        </a:lnSpc>
                        <a:spcBef>
                          <a:spcPts val="0"/>
                        </a:spcBef>
                        <a:spcAft>
                          <a:spcPts val="0"/>
                        </a:spcAft>
                      </a:pPr>
                      <a:r>
                        <a:rPr lang="en-US" sz="1600" b="1">
                          <a:effectLst/>
                          <a:latin typeface="+mn-lt"/>
                          <a:ea typeface="Cambria" panose="02040503050406030204" pitchFamily="18" charset="0"/>
                          <a:cs typeface="Times New Roman" panose="02020603050405020304" pitchFamily="18" charset="0"/>
                        </a:rPr>
                        <a:t> </a:t>
                      </a:r>
                      <a:endParaRPr lang="en-US" sz="160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tc>
                  <a:txBody>
                    <a:bodyPr/>
                    <a:lstStyle/>
                    <a:p>
                      <a:pPr marL="0" marR="0" algn="ctr">
                        <a:lnSpc>
                          <a:spcPct val="107000"/>
                        </a:lnSpc>
                        <a:spcBef>
                          <a:spcPts val="0"/>
                        </a:spcBef>
                        <a:spcAft>
                          <a:spcPts val="0"/>
                        </a:spcAft>
                      </a:pPr>
                      <a:r>
                        <a:rPr lang="en-US" sz="1600" b="1">
                          <a:effectLst/>
                          <a:latin typeface="+mn-lt"/>
                          <a:ea typeface="Cambria" panose="02040503050406030204" pitchFamily="18" charset="0"/>
                          <a:cs typeface="Times New Roman" panose="02020603050405020304" pitchFamily="18" charset="0"/>
                        </a:rPr>
                        <a:t>Aviation</a:t>
                      </a:r>
                      <a:endParaRPr lang="en-US" sz="160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tc>
                  <a:txBody>
                    <a:bodyPr/>
                    <a:lstStyle/>
                    <a:p>
                      <a:pPr marL="0" marR="0" algn="ctr">
                        <a:lnSpc>
                          <a:spcPct val="107000"/>
                        </a:lnSpc>
                        <a:spcBef>
                          <a:spcPts val="0"/>
                        </a:spcBef>
                        <a:spcAft>
                          <a:spcPts val="0"/>
                        </a:spcAft>
                      </a:pPr>
                      <a:r>
                        <a:rPr lang="en-US" sz="1600" b="1" dirty="0">
                          <a:effectLst/>
                          <a:latin typeface="+mn-lt"/>
                          <a:ea typeface="Cambria" panose="02040503050406030204" pitchFamily="18" charset="0"/>
                          <a:cs typeface="Times New Roman" panose="02020603050405020304" pitchFamily="18" charset="0"/>
                        </a:rPr>
                        <a:t>Commercial Space</a:t>
                      </a:r>
                      <a:endParaRPr lang="en-US" sz="1600" dirty="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extLst>
                  <a:ext uri="{0D108BD9-81ED-4DB2-BD59-A6C34878D82A}">
                    <a16:rowId xmlns:a16="http://schemas.microsoft.com/office/drawing/2014/main" val="1368686406"/>
                  </a:ext>
                </a:extLst>
              </a:tr>
              <a:tr h="496939">
                <a:tc>
                  <a:txBody>
                    <a:bodyPr/>
                    <a:lstStyle/>
                    <a:p>
                      <a:pPr marL="0" marR="0" algn="l">
                        <a:lnSpc>
                          <a:spcPct val="107000"/>
                        </a:lnSpc>
                        <a:spcBef>
                          <a:spcPts val="0"/>
                        </a:spcBef>
                        <a:spcAft>
                          <a:spcPts val="0"/>
                        </a:spcAft>
                      </a:pPr>
                      <a:r>
                        <a:rPr lang="en-US" sz="1600" b="0" dirty="0">
                          <a:effectLst/>
                          <a:latin typeface="+mn-lt"/>
                          <a:ea typeface="Cambria" panose="02040503050406030204" pitchFamily="18" charset="0"/>
                          <a:cs typeface="Times New Roman" panose="02020603050405020304" pitchFamily="18" charset="0"/>
                        </a:rPr>
                        <a:t>Facility Planning</a:t>
                      </a:r>
                    </a:p>
                  </a:txBody>
                  <a:tcPr marL="68580" marR="68580" marT="0" marB="0">
                    <a:solidFill>
                      <a:srgbClr val="FF9933"/>
                    </a:solidFill>
                  </a:tcPr>
                </a:tc>
                <a:tc>
                  <a:txBody>
                    <a:bodyPr/>
                    <a:lstStyle/>
                    <a:p>
                      <a:pPr marL="0" marR="0" algn="l">
                        <a:lnSpc>
                          <a:spcPct val="107000"/>
                        </a:lnSpc>
                        <a:spcBef>
                          <a:spcPts val="0"/>
                        </a:spcBef>
                        <a:spcAft>
                          <a:spcPts val="0"/>
                        </a:spcAft>
                      </a:pPr>
                      <a:r>
                        <a:rPr lang="en-US" sz="1600" dirty="0">
                          <a:effectLst/>
                          <a:latin typeface="+mn-lt"/>
                          <a:ea typeface="Cambria" panose="02040503050406030204" pitchFamily="18" charset="0"/>
                          <a:cs typeface="Times New Roman" panose="02020603050405020304" pitchFamily="18" charset="0"/>
                        </a:rPr>
                        <a:t>Federal Airport Act of 1946 required development of a National Airport Plan, a predecessor to the current NPIAS. </a:t>
                      </a:r>
                    </a:p>
                    <a:p>
                      <a:pPr marL="0" marR="0" algn="l">
                        <a:lnSpc>
                          <a:spcPct val="107000"/>
                        </a:lnSpc>
                        <a:spcBef>
                          <a:spcPts val="0"/>
                        </a:spcBef>
                        <a:spcAft>
                          <a:spcPts val="0"/>
                        </a:spcAft>
                      </a:pPr>
                      <a:r>
                        <a:rPr lang="en-US" sz="1600" dirty="0">
                          <a:effectLst/>
                          <a:latin typeface="+mn-lt"/>
                          <a:ea typeface="Cambria" panose="02040503050406030204" pitchFamily="18" charset="0"/>
                          <a:cs typeface="Times New Roman" panose="02020603050405020304" pitchFamily="18" charset="0"/>
                        </a:rPr>
                        <a:t>The Airport and Airways Development Act and Revenue Act of 1970 created a Planning Grant Program (PGP) to provide funds for airport master plans and airport system plans.  Federal funds for planning have expanded and are funded through the AIP program.</a:t>
                      </a:r>
                    </a:p>
                  </a:txBody>
                  <a:tcPr marL="68580" marR="68580" marT="0" marB="0"/>
                </a:tc>
                <a:tc>
                  <a:txBody>
                    <a:bodyPr/>
                    <a:lstStyle/>
                    <a:p>
                      <a:pPr marL="0" marR="0" algn="l">
                        <a:lnSpc>
                          <a:spcPct val="107000"/>
                        </a:lnSpc>
                        <a:spcBef>
                          <a:spcPts val="0"/>
                        </a:spcBef>
                        <a:spcAft>
                          <a:spcPts val="0"/>
                        </a:spcAft>
                      </a:pPr>
                      <a:r>
                        <a:rPr lang="en-US" sz="1600" dirty="0">
                          <a:effectLst/>
                          <a:latin typeface="+mn-lt"/>
                          <a:ea typeface="Cambria" panose="02040503050406030204" pitchFamily="18" charset="0"/>
                          <a:cs typeface="Times New Roman" panose="02020603050405020304" pitchFamily="18" charset="0"/>
                        </a:rPr>
                        <a:t>There is currently no federal spaceport system plan nor are there funding programs specifically for facility planning.  Individual spaceports or states may develop spaceport plans, and spaceport facilities operations must be integrated into airport master plans when facilities are collocated.  </a:t>
                      </a:r>
                    </a:p>
                  </a:txBody>
                  <a:tcPr marL="68580" marR="68580" marT="0" marB="0"/>
                </a:tc>
                <a:extLst>
                  <a:ext uri="{0D108BD9-81ED-4DB2-BD59-A6C34878D82A}">
                    <a16:rowId xmlns:a16="http://schemas.microsoft.com/office/drawing/2014/main" val="2579944092"/>
                  </a:ext>
                </a:extLst>
              </a:tr>
              <a:tr h="496939">
                <a:tc>
                  <a:txBody>
                    <a:bodyPr/>
                    <a:lstStyle/>
                    <a:p>
                      <a:pPr marL="0" marR="0" algn="l">
                        <a:lnSpc>
                          <a:spcPct val="107000"/>
                        </a:lnSpc>
                        <a:spcBef>
                          <a:spcPts val="0"/>
                        </a:spcBef>
                        <a:spcAft>
                          <a:spcPts val="0"/>
                        </a:spcAft>
                      </a:pPr>
                      <a:r>
                        <a:rPr lang="en-US" sz="1600" b="0" dirty="0">
                          <a:effectLst/>
                          <a:latin typeface="+mn-lt"/>
                          <a:ea typeface="Cambria" panose="02040503050406030204" pitchFamily="18" charset="0"/>
                          <a:cs typeface="Times New Roman" panose="02020603050405020304" pitchFamily="18" charset="0"/>
                        </a:rPr>
                        <a:t>Facility Inventory</a:t>
                      </a:r>
                    </a:p>
                  </a:txBody>
                  <a:tcPr marL="68580" marR="68580" marT="0" marB="0">
                    <a:solidFill>
                      <a:srgbClr val="FF9933"/>
                    </a:solidFill>
                  </a:tcPr>
                </a:tc>
                <a:tc>
                  <a:txBody>
                    <a:bodyPr/>
                    <a:lstStyle/>
                    <a:p>
                      <a:pPr marL="0" marR="0" algn="l">
                        <a:lnSpc>
                          <a:spcPct val="107000"/>
                        </a:lnSpc>
                        <a:spcBef>
                          <a:spcPts val="0"/>
                        </a:spcBef>
                        <a:spcAft>
                          <a:spcPts val="0"/>
                        </a:spcAft>
                      </a:pPr>
                      <a:r>
                        <a:rPr lang="en-US" sz="1600" dirty="0">
                          <a:effectLst/>
                          <a:latin typeface="+mn-lt"/>
                          <a:ea typeface="Cambria" panose="02040503050406030204" pitchFamily="18" charset="0"/>
                          <a:cs typeface="Times New Roman" panose="02020603050405020304" pitchFamily="18" charset="0"/>
                        </a:rPr>
                        <a:t>Chart </a:t>
                      </a:r>
                      <a:r>
                        <a:rPr lang="en-US" sz="1600" dirty="0" smtClean="0">
                          <a:effectLst/>
                          <a:latin typeface="+mn-lt"/>
                          <a:ea typeface="Cambria" panose="02040503050406030204" pitchFamily="18" charset="0"/>
                          <a:cs typeface="Times New Roman" panose="02020603050405020304" pitchFamily="18" charset="0"/>
                        </a:rPr>
                        <a:t>Supplements </a:t>
                      </a:r>
                      <a:r>
                        <a:rPr lang="en-US" sz="1600" dirty="0">
                          <a:effectLst/>
                          <a:latin typeface="+mn-lt"/>
                          <a:ea typeface="Cambria" panose="02040503050406030204" pitchFamily="18" charset="0"/>
                          <a:cs typeface="Times New Roman" panose="02020603050405020304" pitchFamily="18" charset="0"/>
                        </a:rPr>
                        <a:t>are compiled and kept current by FAA based on Airport Master Record 5010 forms submitted by airports certified under part 139.</a:t>
                      </a:r>
                    </a:p>
                  </a:txBody>
                  <a:tcPr marL="68580" marR="68580" marT="0" marB="0"/>
                </a:tc>
                <a:tc>
                  <a:txBody>
                    <a:bodyPr/>
                    <a:lstStyle/>
                    <a:p>
                      <a:pPr marL="0" marR="0" algn="l">
                        <a:lnSpc>
                          <a:spcPct val="107000"/>
                        </a:lnSpc>
                        <a:spcBef>
                          <a:spcPts val="0"/>
                        </a:spcBef>
                        <a:spcAft>
                          <a:spcPts val="0"/>
                        </a:spcAft>
                      </a:pPr>
                      <a:r>
                        <a:rPr lang="en-US" sz="1600" dirty="0">
                          <a:effectLst/>
                          <a:latin typeface="+mn-lt"/>
                          <a:ea typeface="Cambria" panose="02040503050406030204" pitchFamily="18" charset="0"/>
                          <a:cs typeface="Times New Roman" panose="02020603050405020304" pitchFamily="18" charset="0"/>
                        </a:rPr>
                        <a:t>Operations Working group of COMSTAC has suggested the creation of an FAA AST spaceport directory to provide information about the launch capabilities of each licensed spaceport.  </a:t>
                      </a:r>
                    </a:p>
                  </a:txBody>
                  <a:tcPr marL="68580" marR="68580" marT="0" marB="0"/>
                </a:tc>
                <a:extLst>
                  <a:ext uri="{0D108BD9-81ED-4DB2-BD59-A6C34878D82A}">
                    <a16:rowId xmlns:a16="http://schemas.microsoft.com/office/drawing/2014/main" val="1472371106"/>
                  </a:ext>
                </a:extLst>
              </a:tr>
            </a:tbl>
          </a:graphicData>
        </a:graphic>
      </p:graphicFrame>
      <p:sp>
        <p:nvSpPr>
          <p:cNvPr id="6" name="Rectangle 5"/>
          <p:cNvSpPr/>
          <p:nvPr/>
        </p:nvSpPr>
        <p:spPr>
          <a:xfrm>
            <a:off x="2362200" y="6611779"/>
            <a:ext cx="6954974" cy="246221"/>
          </a:xfrm>
          <a:prstGeom prst="rect">
            <a:avLst/>
          </a:prstGeom>
        </p:spPr>
        <p:txBody>
          <a:bodyPr wrap="square">
            <a:spAutoFit/>
          </a:bodyPr>
          <a:lstStyle/>
          <a:p>
            <a:r>
              <a:rPr lang="en-US" sz="1000" dirty="0"/>
              <a:t>Photo</a:t>
            </a:r>
            <a:r>
              <a:rPr lang="en-US" sz="1000" dirty="0" smtClean="0"/>
              <a:t>: http</a:t>
            </a:r>
            <a:r>
              <a:rPr lang="en-US" sz="1000" dirty="0"/>
              <a:t>://</a:t>
            </a:r>
            <a:r>
              <a:rPr lang="en-US" sz="1000" dirty="0" smtClean="0"/>
              <a:t>www.cirrusimage.com/ORD.htm</a:t>
            </a:r>
            <a:r>
              <a:rPr lang="en-US" sz="1000" dirty="0"/>
              <a:t>, https://</a:t>
            </a:r>
            <a:r>
              <a:rPr lang="en-US" sz="1000" dirty="0" smtClean="0"/>
              <a:t>airspaceportok.com/wp-content/uploads/2015/01/Air-Corridor-NW.jpg  </a:t>
            </a:r>
            <a:endParaRPr lang="en-US" sz="1000" dirty="0"/>
          </a:p>
        </p:txBody>
      </p:sp>
      <p:sp>
        <p:nvSpPr>
          <p:cNvPr id="10" name="Text Placeholder 2"/>
          <p:cNvSpPr>
            <a:spLocks noGrp="1"/>
          </p:cNvSpPr>
          <p:nvPr>
            <p:ph type="body" sz="quarter" idx="13"/>
          </p:nvPr>
        </p:nvSpPr>
        <p:spPr>
          <a:xfrm>
            <a:off x="481013" y="50800"/>
            <a:ext cx="8326437" cy="880215"/>
          </a:xfrm>
        </p:spPr>
        <p:txBody>
          <a:bodyPr/>
          <a:lstStyle/>
          <a:p>
            <a:pPr>
              <a:spcBef>
                <a:spcPts val="0"/>
              </a:spcBef>
            </a:pPr>
            <a:r>
              <a:rPr lang="en-US" sz="2800" dirty="0" smtClean="0"/>
              <a:t>Legislation and Regulations</a:t>
            </a:r>
          </a:p>
          <a:p>
            <a:pPr>
              <a:spcBef>
                <a:spcPts val="0"/>
              </a:spcBef>
            </a:pPr>
            <a:r>
              <a:rPr lang="en-US" sz="2800" cap="none" dirty="0" smtClean="0"/>
              <a:t>for Aviation and Commercial Space </a:t>
            </a:r>
            <a:r>
              <a:rPr lang="en-US" sz="2800" cap="none" dirty="0" err="1" smtClean="0"/>
              <a:t>Activites</a:t>
            </a:r>
            <a:endParaRPr lang="en-US" sz="2800" cap="none" dirty="0"/>
          </a:p>
        </p:txBody>
      </p:sp>
      <p:sp>
        <p:nvSpPr>
          <p:cNvPr id="11" name="Text Placeholder 3"/>
          <p:cNvSpPr>
            <a:spLocks noGrp="1"/>
          </p:cNvSpPr>
          <p:nvPr>
            <p:ph type="body" sz="quarter" idx="14"/>
          </p:nvPr>
        </p:nvSpPr>
        <p:spPr>
          <a:xfrm>
            <a:off x="366713" y="879475"/>
            <a:ext cx="8326437" cy="438150"/>
          </a:xfrm>
        </p:spPr>
        <p:txBody>
          <a:bodyPr/>
          <a:lstStyle/>
          <a:p>
            <a:r>
              <a:rPr lang="en-US" dirty="0" smtClean="0"/>
              <a:t>  </a:t>
            </a:r>
            <a:endParaRPr lang="en-US" dirty="0"/>
          </a:p>
          <a:p>
            <a:endParaRPr lang="en-US" dirty="0"/>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66713" y="4910149"/>
            <a:ext cx="3039114" cy="1909813"/>
          </a:xfrm>
          <a:prstGeom prst="rect">
            <a:avLst/>
          </a:prstGeom>
        </p:spPr>
      </p:pic>
      <p:sp>
        <p:nvSpPr>
          <p:cNvPr id="3" name="TextBox 2"/>
          <p:cNvSpPr txBox="1"/>
          <p:nvPr/>
        </p:nvSpPr>
        <p:spPr>
          <a:xfrm>
            <a:off x="347664" y="6245830"/>
            <a:ext cx="3039114" cy="646331"/>
          </a:xfrm>
          <a:prstGeom prst="rect">
            <a:avLst/>
          </a:prstGeom>
          <a:noFill/>
        </p:spPr>
        <p:txBody>
          <a:bodyPr wrap="square" rtlCol="0">
            <a:spAutoFit/>
          </a:bodyPr>
          <a:lstStyle/>
          <a:p>
            <a:r>
              <a:rPr lang="en-US" i="1" dirty="0" smtClean="0">
                <a:solidFill>
                  <a:schemeClr val="bg1"/>
                </a:solidFill>
              </a:rPr>
              <a:t>Douglas Aircraft Plant where ORD now stands</a:t>
            </a:r>
            <a:endParaRPr lang="en-US" i="1" dirty="0">
              <a:solidFill>
                <a:schemeClr val="bg1"/>
              </a:solidFill>
            </a:endParaRPr>
          </a:p>
        </p:txBody>
      </p:sp>
      <p:pic>
        <p:nvPicPr>
          <p:cNvPr id="4" name="Picture 3"/>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514906" y="4615543"/>
            <a:ext cx="1481229" cy="2039780"/>
          </a:xfrm>
          <a:prstGeom prst="rect">
            <a:avLst/>
          </a:prstGeom>
        </p:spPr>
      </p:pic>
      <p:pic>
        <p:nvPicPr>
          <p:cNvPr id="5" name="Picture 4"/>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28555" y="4889575"/>
            <a:ext cx="2086351" cy="1722203"/>
          </a:xfrm>
          <a:prstGeom prst="rect">
            <a:avLst/>
          </a:prstGeom>
        </p:spPr>
      </p:pic>
      <p:sp>
        <p:nvSpPr>
          <p:cNvPr id="12" name="TextBox 11"/>
          <p:cNvSpPr txBox="1"/>
          <p:nvPr/>
        </p:nvSpPr>
        <p:spPr>
          <a:xfrm>
            <a:off x="3635150" y="5026630"/>
            <a:ext cx="1793405" cy="1477328"/>
          </a:xfrm>
          <a:prstGeom prst="rect">
            <a:avLst/>
          </a:prstGeom>
          <a:noFill/>
        </p:spPr>
        <p:txBody>
          <a:bodyPr wrap="square" rtlCol="0">
            <a:spAutoFit/>
          </a:bodyPr>
          <a:lstStyle/>
          <a:p>
            <a:pPr algn="r"/>
            <a:r>
              <a:rPr lang="en-US" i="1" dirty="0" smtClean="0"/>
              <a:t>Oklahoma Air and Space Port and Infinity One Spaceflight Corridor</a:t>
            </a:r>
            <a:endParaRPr lang="en-US" i="1" dirty="0"/>
          </a:p>
        </p:txBody>
      </p:sp>
    </p:spTree>
    <p:extLst>
      <p:ext uri="{BB962C8B-B14F-4D97-AF65-F5344CB8AC3E}">
        <p14:creationId xmlns:p14="http://schemas.microsoft.com/office/powerpoint/2010/main" val="31446923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04607" y="4902018"/>
            <a:ext cx="5839393" cy="1955982"/>
          </a:xfrm>
          <a:prstGeom prst="rect">
            <a:avLst/>
          </a:prstGeom>
        </p:spPr>
      </p:pic>
      <p:sp>
        <p:nvSpPr>
          <p:cNvPr id="3" name="Text Placeholder 2"/>
          <p:cNvSpPr>
            <a:spLocks noGrp="1"/>
          </p:cNvSpPr>
          <p:nvPr>
            <p:ph type="body" sz="quarter" idx="13"/>
          </p:nvPr>
        </p:nvSpPr>
        <p:spPr>
          <a:xfrm>
            <a:off x="366712" y="153140"/>
            <a:ext cx="8326437" cy="692150"/>
          </a:xfrm>
        </p:spPr>
        <p:txBody>
          <a:bodyPr/>
          <a:lstStyle/>
          <a:p>
            <a:r>
              <a:rPr lang="en-US" sz="2600" dirty="0" smtClean="0"/>
              <a:t>Special topics:  </a:t>
            </a:r>
            <a:r>
              <a:rPr lang="en-US" sz="2600" cap="none" dirty="0"/>
              <a:t>Collocation of </a:t>
            </a:r>
            <a:r>
              <a:rPr lang="en-US" sz="2600" cap="none" dirty="0" smtClean="0"/>
              <a:t>Spaceports </a:t>
            </a:r>
            <a:r>
              <a:rPr lang="en-US" sz="2600" cap="none" dirty="0"/>
              <a:t>and A</a:t>
            </a:r>
            <a:r>
              <a:rPr lang="en-US" sz="2600" cap="none" dirty="0" smtClean="0"/>
              <a:t>irports</a:t>
            </a:r>
            <a:endParaRPr lang="en-US" sz="2600" dirty="0"/>
          </a:p>
        </p:txBody>
      </p:sp>
      <p:sp>
        <p:nvSpPr>
          <p:cNvPr id="6" name="Text Placeholder 5"/>
          <p:cNvSpPr>
            <a:spLocks noGrp="1"/>
          </p:cNvSpPr>
          <p:nvPr>
            <p:ph type="body" idx="12"/>
          </p:nvPr>
        </p:nvSpPr>
        <p:spPr>
          <a:xfrm>
            <a:off x="127000" y="842115"/>
            <a:ext cx="9017000" cy="4459272"/>
          </a:xfrm>
        </p:spPr>
        <p:txBody>
          <a:bodyPr>
            <a:noAutofit/>
          </a:bodyPr>
          <a:lstStyle/>
          <a:p>
            <a:pPr marL="285750" lvl="0" indent="-285750">
              <a:buFont typeface="Arial" panose="020B0604020202020204" pitchFamily="34" charset="0"/>
              <a:buChar char="•"/>
            </a:pPr>
            <a:r>
              <a:rPr lang="en-US" sz="1700" dirty="0"/>
              <a:t>Design and standards. </a:t>
            </a:r>
            <a:endParaRPr lang="en-US" sz="1700" dirty="0" smtClean="0"/>
          </a:p>
          <a:p>
            <a:pPr marL="1028700" lvl="1">
              <a:buFont typeface="Arial" panose="020B0604020202020204" pitchFamily="34" charset="0"/>
              <a:buChar char="•"/>
            </a:pPr>
            <a:r>
              <a:rPr lang="en-US" sz="1700" dirty="0" smtClean="0"/>
              <a:t>Launch vehicles </a:t>
            </a:r>
            <a:r>
              <a:rPr lang="en-US" sz="1700" dirty="0"/>
              <a:t>do not currently fall within any designated aircraft design </a:t>
            </a:r>
            <a:r>
              <a:rPr lang="en-US" sz="1700" dirty="0" smtClean="0"/>
              <a:t>categories.</a:t>
            </a:r>
          </a:p>
          <a:p>
            <a:pPr marL="1028700" lvl="1">
              <a:buFont typeface="Arial" panose="020B0604020202020204" pitchFamily="34" charset="0"/>
              <a:buChar char="•"/>
            </a:pPr>
            <a:r>
              <a:rPr lang="en-US" sz="1700" dirty="0" smtClean="0"/>
              <a:t>Implications for airfield design (including operational and </a:t>
            </a:r>
            <a:r>
              <a:rPr lang="en-US" sz="1700" dirty="0"/>
              <a:t>policy </a:t>
            </a:r>
            <a:r>
              <a:rPr lang="en-US" sz="1700" dirty="0" smtClean="0"/>
              <a:t>considerations). </a:t>
            </a:r>
          </a:p>
          <a:p>
            <a:pPr marL="285750" indent="-285750">
              <a:buFont typeface="Arial" panose="020B0604020202020204" pitchFamily="34" charset="0"/>
              <a:buChar char="•"/>
            </a:pPr>
            <a:r>
              <a:rPr lang="en-US" sz="1700" dirty="0"/>
              <a:t>Safety and operations for compatibility of spaceport and airport operations.</a:t>
            </a:r>
          </a:p>
          <a:p>
            <a:pPr marL="285750" lvl="0" indent="-285750">
              <a:buFont typeface="Arial" panose="020B0604020202020204" pitchFamily="34" charset="0"/>
              <a:buChar char="•"/>
            </a:pPr>
            <a:r>
              <a:rPr lang="en-US" sz="1700" dirty="0" smtClean="0"/>
              <a:t>Airport planning challenges:  forecast </a:t>
            </a:r>
            <a:r>
              <a:rPr lang="en-US" sz="1700" dirty="0"/>
              <a:t>activities </a:t>
            </a:r>
            <a:r>
              <a:rPr lang="en-US" sz="1700" dirty="0" smtClean="0"/>
              <a:t>and reciprocal </a:t>
            </a:r>
            <a:r>
              <a:rPr lang="en-US" sz="1700" dirty="0"/>
              <a:t>impact of commercial space and aviation </a:t>
            </a:r>
            <a:r>
              <a:rPr lang="en-US" sz="1700" dirty="0" smtClean="0"/>
              <a:t>activities.  </a:t>
            </a:r>
            <a:endParaRPr lang="en-US" sz="1700" dirty="0"/>
          </a:p>
          <a:p>
            <a:pPr marL="285750" lvl="0" indent="-285750">
              <a:buFont typeface="Arial" panose="020B0604020202020204" pitchFamily="34" charset="0"/>
              <a:buChar char="•"/>
            </a:pPr>
            <a:r>
              <a:rPr lang="en-US" sz="1700" dirty="0"/>
              <a:t>Environmental </a:t>
            </a:r>
            <a:r>
              <a:rPr lang="en-US" sz="1700" dirty="0" smtClean="0"/>
              <a:t>considerations:  include federal</a:t>
            </a:r>
            <a:r>
              <a:rPr lang="en-US" sz="1700" dirty="0"/>
              <a:t>, state and local environmental laws </a:t>
            </a:r>
            <a:r>
              <a:rPr lang="en-US" sz="1700" dirty="0" smtClean="0"/>
              <a:t>and compliance </a:t>
            </a:r>
            <a:r>
              <a:rPr lang="en-US" sz="1700" dirty="0"/>
              <a:t>with National Environmental Policy Act (NEPA). </a:t>
            </a:r>
            <a:endParaRPr lang="en-US" sz="1700" dirty="0" smtClean="0"/>
          </a:p>
          <a:p>
            <a:pPr marL="517525" lvl="1" indent="-166688">
              <a:buFont typeface="Arial" panose="020B0604020202020204" pitchFamily="34" charset="0"/>
              <a:buChar char="•"/>
            </a:pPr>
            <a:r>
              <a:rPr lang="en-US" sz="1700" dirty="0" smtClean="0"/>
              <a:t>AST </a:t>
            </a:r>
            <a:r>
              <a:rPr lang="en-US" sz="1700" dirty="0"/>
              <a:t>is the lead office for environmental </a:t>
            </a:r>
            <a:r>
              <a:rPr lang="en-US" sz="1700" dirty="0" smtClean="0"/>
              <a:t>review. </a:t>
            </a:r>
          </a:p>
          <a:p>
            <a:pPr marL="517525" lvl="1" indent="-166688">
              <a:buFont typeface="Arial" panose="020B0604020202020204" pitchFamily="34" charset="0"/>
              <a:buChar char="•"/>
            </a:pPr>
            <a:r>
              <a:rPr lang="en-US" sz="1700" dirty="0" smtClean="0"/>
              <a:t>Special </a:t>
            </a:r>
            <a:r>
              <a:rPr lang="en-US" sz="1700" dirty="0"/>
              <a:t>consideration </a:t>
            </a:r>
            <a:r>
              <a:rPr lang="en-US" sz="1700" dirty="0" smtClean="0"/>
              <a:t>to noise since spaceport </a:t>
            </a:r>
            <a:r>
              <a:rPr lang="en-US" sz="1700" dirty="0"/>
              <a:t>operations may have different noise sources (aircraft, RLVs, ELVs) and characteristics not addressed by current FAA noise modeling procedures.  </a:t>
            </a:r>
          </a:p>
          <a:p>
            <a:pPr marL="285750" lvl="0" indent="-285750">
              <a:buFont typeface="Arial" panose="020B0604020202020204" pitchFamily="34" charset="0"/>
              <a:buChar char="•"/>
            </a:pPr>
            <a:r>
              <a:rPr lang="en-US" sz="1700" dirty="0" smtClean="0"/>
              <a:t>Funding:  </a:t>
            </a:r>
            <a:r>
              <a:rPr lang="en-US" sz="1700" dirty="0"/>
              <a:t>Airport funding </a:t>
            </a:r>
            <a:r>
              <a:rPr lang="en-US" sz="1700" dirty="0" smtClean="0"/>
              <a:t>through AIP, AIP </a:t>
            </a:r>
            <a:r>
              <a:rPr lang="en-US" sz="1700" dirty="0"/>
              <a:t>Handbook </a:t>
            </a:r>
            <a:r>
              <a:rPr lang="en-US" sz="1700" dirty="0" smtClean="0"/>
              <a:t>does </a:t>
            </a:r>
            <a:r>
              <a:rPr lang="en-US" sz="1700" dirty="0"/>
              <a:t>not </a:t>
            </a:r>
            <a:r>
              <a:rPr lang="en-US" sz="1700" dirty="0" smtClean="0"/>
              <a:t>include explicit </a:t>
            </a:r>
            <a:r>
              <a:rPr lang="en-US" sz="1700" dirty="0"/>
              <a:t>authorization for launch site funding.  </a:t>
            </a:r>
          </a:p>
          <a:p>
            <a:endParaRPr lang="en-US" sz="1700" dirty="0"/>
          </a:p>
        </p:txBody>
      </p:sp>
      <p:sp>
        <p:nvSpPr>
          <p:cNvPr id="5" name="TextBox 4"/>
          <p:cNvSpPr txBox="1"/>
          <p:nvPr/>
        </p:nvSpPr>
        <p:spPr>
          <a:xfrm>
            <a:off x="2034950" y="5863044"/>
            <a:ext cx="1793405" cy="369332"/>
          </a:xfrm>
          <a:prstGeom prst="rect">
            <a:avLst/>
          </a:prstGeom>
          <a:noFill/>
        </p:spPr>
        <p:txBody>
          <a:bodyPr wrap="square" rtlCol="0">
            <a:spAutoFit/>
          </a:bodyPr>
          <a:lstStyle/>
          <a:p>
            <a:pPr algn="r"/>
            <a:r>
              <a:rPr lang="en-US" i="1" dirty="0" smtClean="0"/>
              <a:t>Launch Vehicles</a:t>
            </a:r>
            <a:endParaRPr lang="en-US" i="1" dirty="0"/>
          </a:p>
        </p:txBody>
      </p:sp>
      <p:sp>
        <p:nvSpPr>
          <p:cNvPr id="4" name="Rectangle 3"/>
          <p:cNvSpPr/>
          <p:nvPr/>
        </p:nvSpPr>
        <p:spPr>
          <a:xfrm>
            <a:off x="0" y="6457890"/>
            <a:ext cx="2895600" cy="400110"/>
          </a:xfrm>
          <a:prstGeom prst="rect">
            <a:avLst/>
          </a:prstGeom>
        </p:spPr>
        <p:txBody>
          <a:bodyPr wrap="square">
            <a:spAutoFit/>
          </a:bodyPr>
          <a:lstStyle/>
          <a:p>
            <a:r>
              <a:rPr lang="en-US" sz="1000" dirty="0"/>
              <a:t>https://integratedspaceanalytics.com/cms/content/active-launch-vehicles</a:t>
            </a:r>
          </a:p>
        </p:txBody>
      </p:sp>
    </p:spTree>
    <p:extLst>
      <p:ext uri="{BB962C8B-B14F-4D97-AF65-F5344CB8AC3E}">
        <p14:creationId xmlns:p14="http://schemas.microsoft.com/office/powerpoint/2010/main" val="19200195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66712" y="153140"/>
            <a:ext cx="8326437" cy="692150"/>
          </a:xfrm>
        </p:spPr>
        <p:txBody>
          <a:bodyPr/>
          <a:lstStyle/>
          <a:p>
            <a:r>
              <a:rPr lang="en-US" sz="2600" dirty="0" smtClean="0"/>
              <a:t>Future considerations and Discussion points</a:t>
            </a:r>
            <a:endParaRPr lang="en-US" sz="2600" dirty="0"/>
          </a:p>
        </p:txBody>
      </p:sp>
      <p:sp>
        <p:nvSpPr>
          <p:cNvPr id="6" name="Text Placeholder 5"/>
          <p:cNvSpPr>
            <a:spLocks noGrp="1"/>
          </p:cNvSpPr>
          <p:nvPr>
            <p:ph type="body" idx="12"/>
          </p:nvPr>
        </p:nvSpPr>
        <p:spPr>
          <a:xfrm>
            <a:off x="127000" y="842115"/>
            <a:ext cx="9017000" cy="4459272"/>
          </a:xfrm>
        </p:spPr>
        <p:txBody>
          <a:bodyPr>
            <a:noAutofit/>
          </a:bodyPr>
          <a:lstStyle/>
          <a:p>
            <a:pPr marL="285750" lvl="0" indent="-285750">
              <a:buFont typeface="Arial" panose="020B0604020202020204" pitchFamily="34" charset="0"/>
              <a:buChar char="•"/>
            </a:pPr>
            <a:r>
              <a:rPr lang="en-US" sz="1700" dirty="0" smtClean="0"/>
              <a:t>Best framework for agency oversight at federal level?</a:t>
            </a:r>
          </a:p>
          <a:p>
            <a:pPr marL="285750" lvl="0" indent="-285750">
              <a:buFont typeface="Arial" panose="020B0604020202020204" pitchFamily="34" charset="0"/>
              <a:buChar char="•"/>
            </a:pPr>
            <a:r>
              <a:rPr lang="en-US" sz="1700" dirty="0" smtClean="0"/>
              <a:t>What are the industry needs?  What agency or entity can best meet these needs? </a:t>
            </a:r>
          </a:p>
          <a:p>
            <a:pPr marL="285750" indent="-285750">
              <a:buFont typeface="Arial" panose="020B0604020202020204" pitchFamily="34" charset="0"/>
              <a:buChar char="•"/>
            </a:pPr>
            <a:r>
              <a:rPr lang="en-US" sz="1700" dirty="0" smtClean="0"/>
              <a:t>Proposed launch sites .</a:t>
            </a:r>
          </a:p>
          <a:p>
            <a:pPr marL="1028700" lvl="1">
              <a:buFont typeface="Arial" panose="020B0604020202020204" pitchFamily="34" charset="0"/>
              <a:buChar char="•"/>
            </a:pPr>
            <a:r>
              <a:rPr lang="en-US" sz="1700" dirty="0" smtClean="0"/>
              <a:t>Nine more proposed in US including Colorado, Hawaii, Arizona, and Georgia </a:t>
            </a:r>
          </a:p>
          <a:p>
            <a:pPr marL="1028700" lvl="1">
              <a:buFont typeface="Arial" panose="020B0604020202020204" pitchFamily="34" charset="0"/>
              <a:buChar char="•"/>
            </a:pPr>
            <a:r>
              <a:rPr lang="en-US" sz="1700" dirty="0" smtClean="0"/>
              <a:t>Six international including UK, New Zealand, </a:t>
            </a:r>
            <a:r>
              <a:rPr lang="en-US" sz="1700" dirty="0" err="1" smtClean="0"/>
              <a:t>AbuDhabi</a:t>
            </a:r>
            <a:r>
              <a:rPr lang="en-US" sz="1700" dirty="0" smtClean="0"/>
              <a:t>, Malaysia and Caribbean.</a:t>
            </a:r>
          </a:p>
          <a:p>
            <a:pPr marL="1028700" lvl="1">
              <a:buFont typeface="Arial" panose="020B0604020202020204" pitchFamily="34" charset="0"/>
              <a:buChar char="•"/>
            </a:pPr>
            <a:r>
              <a:rPr lang="en-US" sz="1700" dirty="0"/>
              <a:t>Will demand justify the proposed capacity</a:t>
            </a:r>
            <a:r>
              <a:rPr lang="en-US" sz="1700" dirty="0" smtClean="0"/>
              <a:t>?</a:t>
            </a:r>
          </a:p>
          <a:p>
            <a:pPr marL="1428750" lvl="2">
              <a:buFont typeface="Arial" panose="020B0604020202020204" pitchFamily="34" charset="0"/>
              <a:buChar char="•"/>
            </a:pPr>
            <a:r>
              <a:rPr lang="en-US" sz="1700" dirty="0" smtClean="0"/>
              <a:t>Horizontal reusable launch vehicle operators will spur demand.</a:t>
            </a:r>
          </a:p>
          <a:p>
            <a:pPr marL="1428750" lvl="2">
              <a:buFont typeface="Arial" panose="020B0604020202020204" pitchFamily="34" charset="0"/>
              <a:buChar char="•"/>
            </a:pPr>
            <a:r>
              <a:rPr lang="en-US" sz="1700" dirty="0"/>
              <a:t>Horizontal reusable launch </a:t>
            </a:r>
            <a:r>
              <a:rPr lang="en-US" sz="1700" dirty="0" smtClean="0"/>
              <a:t>is more compatible with airports.</a:t>
            </a:r>
            <a:endParaRPr lang="en-US" sz="1700" dirty="0"/>
          </a:p>
          <a:p>
            <a:pPr marL="285750" lvl="0" indent="-285750">
              <a:buFont typeface="Arial" panose="020B0604020202020204" pitchFamily="34" charset="0"/>
              <a:buChar char="•"/>
            </a:pPr>
            <a:r>
              <a:rPr lang="en-US" sz="1700" dirty="0" smtClean="0"/>
              <a:t>Exclusive use sites for specific vehicles and operators do not require Part 420 license.</a:t>
            </a:r>
          </a:p>
          <a:p>
            <a:pPr marL="1028700" lvl="1">
              <a:buFont typeface="Arial" panose="020B0604020202020204" pitchFamily="34" charset="0"/>
              <a:buChar char="•"/>
            </a:pPr>
            <a:r>
              <a:rPr lang="en-US" sz="1700" dirty="0" smtClean="0"/>
              <a:t>Examples:  Blue Origin, </a:t>
            </a:r>
            <a:r>
              <a:rPr lang="en-US" sz="1700" dirty="0" err="1" smtClean="0"/>
              <a:t>SpaceX</a:t>
            </a:r>
            <a:r>
              <a:rPr lang="en-US" sz="1700" dirty="0" smtClean="0"/>
              <a:t>, United Launch. </a:t>
            </a:r>
          </a:p>
          <a:p>
            <a:pPr marL="1028700" lvl="1">
              <a:buFont typeface="Arial" panose="020B0604020202020204" pitchFamily="34" charset="0"/>
              <a:buChar char="•"/>
            </a:pPr>
            <a:endParaRPr lang="en-US" sz="1700" dirty="0" smtClean="0"/>
          </a:p>
          <a:p>
            <a:pPr marL="285750">
              <a:buFont typeface="Arial" panose="020B0604020202020204" pitchFamily="34" charset="0"/>
              <a:buChar char="•"/>
            </a:pPr>
            <a:endParaRPr lang="en-US" sz="1700" dirty="0" smtClean="0"/>
          </a:p>
          <a:p>
            <a:endParaRPr lang="en-US" sz="1700" dirty="0"/>
          </a:p>
        </p:txBody>
      </p:sp>
      <p:sp>
        <p:nvSpPr>
          <p:cNvPr id="4" name="Rectangle 3"/>
          <p:cNvSpPr/>
          <p:nvPr/>
        </p:nvSpPr>
        <p:spPr>
          <a:xfrm>
            <a:off x="-1" y="6457890"/>
            <a:ext cx="8556172" cy="553998"/>
          </a:xfrm>
          <a:prstGeom prst="rect">
            <a:avLst/>
          </a:prstGeom>
        </p:spPr>
        <p:txBody>
          <a:bodyPr wrap="square">
            <a:spAutoFit/>
          </a:bodyPr>
          <a:lstStyle/>
          <a:p>
            <a:r>
              <a:rPr lang="en-US" sz="1000" dirty="0"/>
              <a:t>http://</a:t>
            </a:r>
            <a:r>
              <a:rPr lang="en-US" sz="1000" dirty="0" smtClean="0"/>
              <a:t>www.timeoutabudhabi.com/knowledge/news/78481-abu-dhabi-named-worlds-safest-city http</a:t>
            </a:r>
            <a:r>
              <a:rPr lang="en-US" sz="1000" dirty="0"/>
              <a:t>://www.slate.com/articles/technology/future_tense/2017/03/why_the_united_arab_emirates_is_building_a_space_program.html</a:t>
            </a:r>
            <a:r>
              <a:rPr lang="en-US" sz="1000" dirty="0" smtClean="0"/>
              <a:t/>
            </a:r>
            <a:br>
              <a:rPr lang="en-US" sz="1000" dirty="0" smtClean="0"/>
            </a:br>
            <a:endParaRPr lang="en-US" sz="1000" dirty="0"/>
          </a:p>
        </p:txBody>
      </p:sp>
      <p:sp>
        <p:nvSpPr>
          <p:cNvPr id="8" name="TextBox 7"/>
          <p:cNvSpPr txBox="1"/>
          <p:nvPr/>
        </p:nvSpPr>
        <p:spPr>
          <a:xfrm>
            <a:off x="127000" y="5826395"/>
            <a:ext cx="4749800" cy="646331"/>
          </a:xfrm>
          <a:prstGeom prst="rect">
            <a:avLst/>
          </a:prstGeom>
          <a:noFill/>
        </p:spPr>
        <p:txBody>
          <a:bodyPr wrap="square" rtlCol="0">
            <a:spAutoFit/>
          </a:bodyPr>
          <a:lstStyle/>
          <a:p>
            <a:pPr algn="r"/>
            <a:r>
              <a:rPr lang="en-US" i="1" dirty="0" smtClean="0">
                <a:solidFill>
                  <a:srgbClr val="0070C0"/>
                </a:solidFill>
              </a:rPr>
              <a:t>Spaceport Abu Dhabi will have exclusive regional rights for Virgin Galactic’s </a:t>
            </a:r>
            <a:r>
              <a:rPr lang="en-US" i="1" dirty="0" err="1" smtClean="0">
                <a:solidFill>
                  <a:srgbClr val="0070C0"/>
                </a:solidFill>
              </a:rPr>
              <a:t>SpaceShip</a:t>
            </a:r>
            <a:r>
              <a:rPr lang="en-US" i="1" dirty="0" smtClean="0">
                <a:solidFill>
                  <a:srgbClr val="0070C0"/>
                </a:solidFill>
              </a:rPr>
              <a:t>-Two</a:t>
            </a:r>
          </a:p>
        </p:txBody>
      </p:sp>
      <p:pic>
        <p:nvPicPr>
          <p:cNvPr id="1026" name="Picture 2" descr="http://www.arabianaerospace.aero/media/images/Virgin%20ss2-and-vms-eve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4130672"/>
            <a:ext cx="42672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1817911" y="4130672"/>
            <a:ext cx="2939143" cy="1763486"/>
          </a:xfrm>
          <a:prstGeom prst="rect">
            <a:avLst/>
          </a:prstGeom>
        </p:spPr>
      </p:pic>
    </p:spTree>
    <p:extLst>
      <p:ext uri="{BB962C8B-B14F-4D97-AF65-F5344CB8AC3E}">
        <p14:creationId xmlns:p14="http://schemas.microsoft.com/office/powerpoint/2010/main" val="33700812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2"/>
          </p:nvPr>
        </p:nvSpPr>
        <p:spPr>
          <a:xfrm>
            <a:off x="173182" y="207818"/>
            <a:ext cx="8519967" cy="6463145"/>
          </a:xfrm>
        </p:spPr>
        <p:txBody>
          <a:bodyPr>
            <a:noAutofit/>
          </a:bodyPr>
          <a:lstStyle/>
          <a:p>
            <a:pPr lvl="0"/>
            <a:r>
              <a:rPr lang="en-US" sz="1050" b="1" dirty="0" smtClean="0"/>
              <a:t>Selected References</a:t>
            </a:r>
          </a:p>
          <a:p>
            <a:pPr marL="228600" lvl="0" indent="-228600"/>
            <a:r>
              <a:rPr lang="en-US" sz="1000" dirty="0" smtClean="0"/>
              <a:t>Marconi</a:t>
            </a:r>
            <a:r>
              <a:rPr lang="en-US" sz="1000" dirty="0"/>
              <a:t>, Elaine M. (2006, March 9).  Robert Goddard:  A Man and His Rocket.  Retrieved from  http://www.nasa.gov/missions/research/f_goddard.html </a:t>
            </a:r>
          </a:p>
          <a:p>
            <a:pPr marL="228600" lvl="0" indent="-228600"/>
            <a:r>
              <a:rPr lang="en-US" sz="1000" dirty="0"/>
              <a:t>Coleman, K., &amp; </a:t>
            </a:r>
            <a:r>
              <a:rPr lang="en-US" sz="1000" dirty="0" err="1"/>
              <a:t>Nield</a:t>
            </a:r>
            <a:r>
              <a:rPr lang="en-US" sz="1000" dirty="0"/>
              <a:t>, G. (2013). Industry Standards for Commercial Space Transportation. Retrieved from </a:t>
            </a:r>
            <a:r>
              <a:rPr lang="en-US" sz="1000" dirty="0" smtClean="0"/>
              <a:t> ttps</a:t>
            </a:r>
            <a:r>
              <a:rPr lang="en-US" sz="1000" dirty="0"/>
              <a:t>://www.faa.gov/about/office_org/headquarters_offices/ast/programs/international_affairs/media/Industry_Standards_paper_IAC_Sept_2013_FAAfinal.pdf</a:t>
            </a:r>
          </a:p>
          <a:p>
            <a:pPr marL="228600" lvl="0" indent="-228600"/>
            <a:r>
              <a:rPr lang="en-US" sz="1000" dirty="0"/>
              <a:t>National Aeronautics and Space Administration (</a:t>
            </a:r>
            <a:r>
              <a:rPr lang="en-US" sz="1000" dirty="0" err="1"/>
              <a:t>n.d.</a:t>
            </a:r>
            <a:r>
              <a:rPr lang="en-US" sz="1000" dirty="0"/>
              <a:t>).  Emerging Space:  The Evolving Landscape of 21</a:t>
            </a:r>
            <a:r>
              <a:rPr lang="en-US" sz="1000" baseline="30000" dirty="0"/>
              <a:t>st</a:t>
            </a:r>
            <a:r>
              <a:rPr lang="en-US" sz="1000" dirty="0"/>
              <a:t> Century American Spaceflight.  Retrieved from https://www.nasa.gov/sites/default/files/files/Emerging_Space_Report.pdf </a:t>
            </a:r>
          </a:p>
          <a:p>
            <a:pPr marL="228600" lvl="0" indent="-228600"/>
            <a:r>
              <a:rPr lang="en-US" sz="1000" dirty="0" err="1"/>
              <a:t>Dillow</a:t>
            </a:r>
            <a:r>
              <a:rPr lang="en-US" sz="1000" dirty="0"/>
              <a:t>, Clay (2016, February 22).  VCs Invested More in Space Startups Last Year than in the Previous 15 Years Combined.  </a:t>
            </a:r>
            <a:r>
              <a:rPr lang="en-US" sz="1000" i="1" dirty="0"/>
              <a:t>Fortune.</a:t>
            </a:r>
            <a:r>
              <a:rPr lang="en-US" sz="1000" dirty="0"/>
              <a:t>  Retrieved from http://fortune.com/2016/02/22/vcs-invested-more-in-space-startups-last-year/</a:t>
            </a:r>
          </a:p>
          <a:p>
            <a:pPr marL="228600" lvl="0" indent="-228600"/>
            <a:r>
              <a:rPr lang="en-US" sz="1000" dirty="0" err="1"/>
              <a:t>Holdren</a:t>
            </a:r>
            <a:r>
              <a:rPr lang="en-US" sz="1000" dirty="0"/>
              <a:t>, John P.  (2016, April 4).  Report on on-orbit authority, as required by the Commercial Space Launch Competitiveness Act (Public Law 114-90).  Retrieved from https://www.whitehouse.gov/sites/default/files/microsites/ostp/csla_report_4-4-16_final.pdf  </a:t>
            </a:r>
          </a:p>
          <a:p>
            <a:pPr marL="228600" lvl="0" indent="-228600"/>
            <a:r>
              <a:rPr lang="en-US" sz="1000" dirty="0"/>
              <a:t>Space Florida (2013). Florida Spaceport System Plan 2013. Retrieved from http://www.spaceflorida.gov/docs/spaceport-ops/florida-spaceport-systems-plan-2013_final.pdf?sfvrsn=2 </a:t>
            </a:r>
          </a:p>
          <a:p>
            <a:pPr marL="228600" lvl="0" indent="-228600"/>
            <a:r>
              <a:rPr lang="en-US" sz="1000" i="1" dirty="0" err="1"/>
              <a:t>Noffz</a:t>
            </a:r>
            <a:r>
              <a:rPr lang="en-US" sz="1000" i="1" dirty="0"/>
              <a:t>, G. K, (2017, June 26-29) NASA Flight Opportunities Program, Presentation at Commercial and Government Responsive Access to Space Technology Exchange (CRASTE), Indian Wells, CA.</a:t>
            </a:r>
            <a:endParaRPr lang="en-US" sz="1000" dirty="0"/>
          </a:p>
          <a:p>
            <a:pPr marL="228600" lvl="0" indent="-228600"/>
            <a:r>
              <a:rPr lang="en-US" sz="1000" dirty="0"/>
              <a:t>Wall, M. (2016, October 05). Jeff Bezos' Blue Origin Space Capsule Aces Dramatic In-Flight Escape Test. </a:t>
            </a:r>
            <a:r>
              <a:rPr lang="en-US" sz="1000" i="1" dirty="0"/>
              <a:t>Space.com</a:t>
            </a:r>
            <a:r>
              <a:rPr lang="en-US" sz="1000" dirty="0"/>
              <a:t>. Retrieved from https://www.space.com/34302-blue-origin-space-capsule-escape-test.html Rosen, Ben (2016, June 20)  Will </a:t>
            </a:r>
            <a:r>
              <a:rPr lang="en-US" sz="1000" dirty="0" err="1"/>
              <a:t>Bezo’s</a:t>
            </a:r>
            <a:r>
              <a:rPr lang="en-US" sz="1000" dirty="0"/>
              <a:t> Blue Origin be the </a:t>
            </a:r>
            <a:r>
              <a:rPr lang="en-US" sz="1000" dirty="0" err="1"/>
              <a:t>Birst</a:t>
            </a:r>
            <a:r>
              <a:rPr lang="en-US" sz="1000" dirty="0"/>
              <a:t> Company to send Tourists to Space?  The Christian Science Monitor.  </a:t>
            </a:r>
            <a:r>
              <a:rPr lang="en-US" sz="1000" dirty="0">
                <a:hlinkClick r:id="rId2"/>
              </a:rPr>
              <a:t>http://www.csmonitor.com/Science/Science-Notebook/2016/0620/Will-Bezos-s-Blue-Origin-be-the-first-company-to-send-tourists-to-space</a:t>
            </a:r>
            <a:r>
              <a:rPr lang="en-US" sz="1000" dirty="0"/>
              <a:t> </a:t>
            </a:r>
          </a:p>
          <a:p>
            <a:pPr marL="228600" lvl="0" indent="-228600"/>
            <a:r>
              <a:rPr lang="en-US" sz="1000" dirty="0"/>
              <a:t>Federal Aviation Administration (2017, January). The Annual Compendium of Commercial Space Transportation: 2017. Retrieved from https://www.faa.gov/about/office_org/headquarters_offices/ast/media/2017_AST_Compendium.pdf</a:t>
            </a:r>
          </a:p>
          <a:p>
            <a:pPr marL="228600" lvl="0" indent="-228600"/>
            <a:r>
              <a:rPr lang="en-US" sz="1000" dirty="0"/>
              <a:t>Whalen, D. J. (2010, November 30). Communications Satellites: Making the Global Village Possible. Retrieved from http://history.nasa.gov/printFriendly/satcomhistory.html</a:t>
            </a:r>
          </a:p>
          <a:p>
            <a:pPr marL="228600" lvl="0" indent="-228600"/>
            <a:r>
              <a:rPr lang="en-US" sz="1000" dirty="0"/>
              <a:t>Lal, B. (2013). A brief history of government policies to promote commercial space 1.</a:t>
            </a:r>
            <a:r>
              <a:rPr lang="en-US" sz="1000" i="1" dirty="0"/>
              <a:t> Washington Academy of Sciences. Journal of the Washington Academy of Sciences, 99</a:t>
            </a:r>
            <a:r>
              <a:rPr lang="en-US" sz="1000" dirty="0"/>
              <a:t>(3), 25-41. Retrieved from http://search.proquest.com.ezproxy.libproxy.db.erau.edu/docview/1737980165?accountid=27203 </a:t>
            </a:r>
          </a:p>
          <a:p>
            <a:pPr marL="228600" lvl="0" indent="-228600"/>
            <a:r>
              <a:rPr lang="en-US" sz="1000" dirty="0"/>
              <a:t>The Space Race. (</a:t>
            </a:r>
            <a:r>
              <a:rPr lang="en-US" sz="1000" dirty="0" err="1"/>
              <a:t>n.d.</a:t>
            </a:r>
            <a:r>
              <a:rPr lang="en-US" sz="1000" dirty="0"/>
              <a:t>)  History.com  Retrieved from http://www.history.com/topics/space-race </a:t>
            </a:r>
          </a:p>
          <a:p>
            <a:pPr marL="228600" lvl="0" indent="-228600"/>
            <a:r>
              <a:rPr lang="en-US" sz="1000" dirty="0"/>
              <a:t>Jaeger, R. W., &amp; </a:t>
            </a:r>
            <a:r>
              <a:rPr lang="en-US" sz="1000" dirty="0" err="1"/>
              <a:t>Claudon</a:t>
            </a:r>
            <a:r>
              <a:rPr lang="en-US" sz="1000" dirty="0"/>
              <a:t>, J. L. (1986). Ariane-The first commercial space transportation system. In </a:t>
            </a:r>
            <a:r>
              <a:rPr lang="en-US" sz="1000" i="1" dirty="0"/>
              <a:t>15th International Symposium on Space Technology and Science</a:t>
            </a:r>
            <a:r>
              <a:rPr lang="en-US" sz="1000" dirty="0"/>
              <a:t> (Vol. 1, pp. 1431-1438).</a:t>
            </a:r>
          </a:p>
          <a:p>
            <a:pPr marL="228600" lvl="0" indent="-228600"/>
            <a:r>
              <a:rPr lang="en-US" sz="1000" dirty="0" err="1"/>
              <a:t>PanAmSat</a:t>
            </a:r>
            <a:r>
              <a:rPr lang="en-US" sz="1000" dirty="0"/>
              <a:t> Corporation (</a:t>
            </a:r>
            <a:r>
              <a:rPr lang="en-US" sz="1000" dirty="0" err="1"/>
              <a:t>n.d.</a:t>
            </a:r>
            <a:r>
              <a:rPr lang="en-US" sz="1000" dirty="0"/>
              <a:t>).  Company-Histories.com.   </a:t>
            </a:r>
            <a:r>
              <a:rPr lang="en-US" sz="1000" dirty="0">
                <a:hlinkClick r:id="rId3"/>
              </a:rPr>
              <a:t>http://www.company-histories.com/PanAmSat-Corporation-Company-History.html</a:t>
            </a:r>
            <a:r>
              <a:rPr lang="en-US" sz="1000" dirty="0"/>
              <a:t> </a:t>
            </a:r>
          </a:p>
          <a:p>
            <a:pPr marL="228600" lvl="0" indent="-228600"/>
            <a:r>
              <a:rPr lang="en-US" sz="1000" dirty="0"/>
              <a:t>Federal Aviation Administration. (2013). </a:t>
            </a:r>
            <a:r>
              <a:rPr lang="en-US" sz="1000" i="1" dirty="0"/>
              <a:t>About the Office</a:t>
            </a:r>
            <a:r>
              <a:rPr lang="en-US" sz="1000" dirty="0"/>
              <a:t>. Retrieved from http://www.faa.gov/about/office_org/headquarters_offices/ast/about/faq/#cl5</a:t>
            </a:r>
          </a:p>
          <a:p>
            <a:pPr marL="228600" lvl="0" indent="-228600"/>
            <a:r>
              <a:rPr lang="en-US" sz="1000" dirty="0"/>
              <a:t>Chang, Y. (2015). The first decade of commercial space tourism. </a:t>
            </a:r>
            <a:r>
              <a:rPr lang="en-US" sz="1000" i="1" dirty="0" err="1"/>
              <a:t>Acta</a:t>
            </a:r>
            <a:r>
              <a:rPr lang="en-US" sz="1000" i="1" dirty="0"/>
              <a:t> </a:t>
            </a:r>
            <a:r>
              <a:rPr lang="en-US" sz="1000" i="1" dirty="0" err="1"/>
              <a:t>Astronautica</a:t>
            </a:r>
            <a:r>
              <a:rPr lang="en-US" sz="1000" i="1" dirty="0"/>
              <a:t>,</a:t>
            </a:r>
            <a:r>
              <a:rPr lang="en-US" sz="1000" dirty="0"/>
              <a:t> </a:t>
            </a:r>
            <a:r>
              <a:rPr lang="en-US" sz="1000" i="1" dirty="0"/>
              <a:t>108</a:t>
            </a:r>
            <a:r>
              <a:rPr lang="en-US" sz="1000" dirty="0"/>
              <a:t>, 79-91. </a:t>
            </a:r>
            <a:r>
              <a:rPr lang="en-US" sz="1000" dirty="0" err="1"/>
              <a:t>doi</a:t>
            </a:r>
            <a:r>
              <a:rPr lang="en-US" sz="1000" dirty="0"/>
              <a:t>: 10.1016/j.actaastro.2014.12.004</a:t>
            </a:r>
          </a:p>
          <a:p>
            <a:pPr marL="228600" lvl="0" indent="-228600"/>
            <a:r>
              <a:rPr lang="en-US" sz="1000" dirty="0"/>
              <a:t>Federal Aviation Administration. (2016). </a:t>
            </a:r>
            <a:r>
              <a:rPr lang="en-US" sz="1000" i="1" dirty="0"/>
              <a:t>The Annual Compendium of Commercial Space Transportation: 2016</a:t>
            </a:r>
            <a:r>
              <a:rPr lang="en-US" sz="1000" dirty="0"/>
              <a:t>. Retrieved from http://www.faa.gov/about/office_org/headquarters_offices/ast/media/2016_Compendium.pdf</a:t>
            </a:r>
          </a:p>
          <a:p>
            <a:pPr marL="228600" lvl="0" indent="-228600"/>
            <a:r>
              <a:rPr lang="en-US" sz="1000" dirty="0"/>
              <a:t>Grantham, K. (2013, May 22). Successful Launch Kicks off </a:t>
            </a:r>
            <a:r>
              <a:rPr lang="en-US" sz="1000" dirty="0" err="1"/>
              <a:t>SpaceX's</a:t>
            </a:r>
            <a:r>
              <a:rPr lang="en-US" sz="1000" dirty="0"/>
              <a:t> Historic Mission. Retrieved from http://www.spacex.com/press/2012/12/19/successful-launch-kicks-spacexs-historic-mission</a:t>
            </a:r>
          </a:p>
          <a:p>
            <a:pPr marL="228600" lvl="0" indent="-228600"/>
            <a:r>
              <a:rPr lang="en-US" sz="1000" dirty="0" smtClean="0"/>
              <a:t>The </a:t>
            </a:r>
            <a:r>
              <a:rPr lang="en-US" sz="1000" dirty="0" err="1"/>
              <a:t>Tauri</a:t>
            </a:r>
            <a:r>
              <a:rPr lang="en-US" sz="1000" dirty="0"/>
              <a:t> Group (2016, January).  Start-Up Space, Rising Investment in Commercial Space Ventures.  Retrieved from </a:t>
            </a:r>
            <a:r>
              <a:rPr lang="en-US" sz="1000" dirty="0">
                <a:hlinkClick r:id="rId4"/>
              </a:rPr>
              <a:t>http://</a:t>
            </a:r>
            <a:r>
              <a:rPr lang="en-US" sz="1000" dirty="0" smtClean="0">
                <a:hlinkClick r:id="rId4"/>
              </a:rPr>
              <a:t>space.taurigroup.com/reports/Start_Up_Space.pdf</a:t>
            </a:r>
            <a:endParaRPr lang="en-US" sz="1000" dirty="0"/>
          </a:p>
        </p:txBody>
      </p:sp>
    </p:spTree>
    <p:extLst>
      <p:ext uri="{BB962C8B-B14F-4D97-AF65-F5344CB8AC3E}">
        <p14:creationId xmlns:p14="http://schemas.microsoft.com/office/powerpoint/2010/main" val="23875265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2"/>
          </p:nvPr>
        </p:nvSpPr>
        <p:spPr>
          <a:xfrm>
            <a:off x="173182" y="207818"/>
            <a:ext cx="8519967" cy="6463145"/>
          </a:xfrm>
          <a:solidFill>
            <a:schemeClr val="bg1"/>
          </a:solidFill>
        </p:spPr>
        <p:txBody>
          <a:bodyPr>
            <a:noAutofit/>
          </a:bodyPr>
          <a:lstStyle/>
          <a:p>
            <a:pPr lvl="0"/>
            <a:r>
              <a:rPr lang="en-US" sz="1050" b="1" dirty="0" smtClean="0"/>
              <a:t>Selected References</a:t>
            </a:r>
          </a:p>
          <a:p>
            <a:pPr marL="228600" lvl="0" indent="-228600"/>
            <a:r>
              <a:rPr lang="en-US" sz="1000" dirty="0" err="1" smtClean="0"/>
              <a:t>Bontrager</a:t>
            </a:r>
            <a:r>
              <a:rPr lang="en-US" sz="1000" dirty="0"/>
              <a:t>, M., </a:t>
            </a:r>
            <a:r>
              <a:rPr lang="en-US" sz="1000" dirty="0" err="1"/>
              <a:t>Ketcham</a:t>
            </a:r>
            <a:r>
              <a:rPr lang="en-US" sz="1000" dirty="0"/>
              <a:t>, D., </a:t>
            </a:r>
            <a:r>
              <a:rPr lang="en-US" sz="1000" dirty="0" err="1"/>
              <a:t>Kobrick</a:t>
            </a:r>
            <a:r>
              <a:rPr lang="en-US" sz="1000" dirty="0"/>
              <a:t>, R., </a:t>
            </a:r>
            <a:r>
              <a:rPr lang="en-US" sz="1000" dirty="0" err="1"/>
              <a:t>Luney</a:t>
            </a:r>
            <a:r>
              <a:rPr lang="en-US" sz="1000" dirty="0"/>
              <a:t>, P., McCarthy, P., &amp; Szabo, S. (2014, November 06). Necessary Conditions and Infrastructure for a Successful Multi-User Spaceport. In </a:t>
            </a:r>
            <a:r>
              <a:rPr lang="en-US" sz="1000" i="1" dirty="0"/>
              <a:t>Space Traffic Management Conference</a:t>
            </a:r>
            <a:r>
              <a:rPr lang="en-US" sz="1000" dirty="0"/>
              <a:t>. Retrieved from http://commons.erau.edu/cgi/viewcontent.cgi?article=1047&amp;context=stm</a:t>
            </a:r>
          </a:p>
          <a:p>
            <a:pPr marL="228600" lvl="0" indent="-228600"/>
            <a:r>
              <a:rPr lang="en-US" sz="1000" dirty="0"/>
              <a:t>Gulliver, B. (2016). Commercial Spaceports: Where We Are and Where We Are Going. </a:t>
            </a:r>
            <a:r>
              <a:rPr lang="en-US" sz="1000" i="1" dirty="0"/>
              <a:t>International Conference on Transportation and Development 2016</a:t>
            </a:r>
            <a:r>
              <a:rPr lang="en-US" sz="1000" dirty="0"/>
              <a:t>.</a:t>
            </a:r>
          </a:p>
          <a:p>
            <a:pPr marL="228600" lvl="0" indent="-228600"/>
            <a:r>
              <a:rPr lang="en-US" sz="1000" dirty="0"/>
              <a:t>Dillingham, Gerald L.  (2016, June 22).  Commercial Space Industry Developments and FAA Challenges.  Testimony before the Subcommittee on Aviation, Committee on Transportation and Infrastructure, House of Representatives.  US Government Accountability Office GAO-16-765T.  </a:t>
            </a:r>
          </a:p>
          <a:p>
            <a:pPr marL="228600" lvl="0" indent="-228600"/>
            <a:r>
              <a:rPr lang="en-US" sz="1000" dirty="0"/>
              <a:t>Wall, M. (2013, January 16). Space Shuttle Columbia Launched on Tragic Mission 10 Years Ago. </a:t>
            </a:r>
            <a:r>
              <a:rPr lang="en-US" sz="1000" i="1" dirty="0"/>
              <a:t>Space.com</a:t>
            </a:r>
            <a:r>
              <a:rPr lang="en-US" sz="1000" dirty="0"/>
              <a:t>. Retrieved from http://www.space.com/19283-shuttle-columbia-tragedy-launch-10-years.html</a:t>
            </a:r>
          </a:p>
          <a:p>
            <a:pPr marL="228600" lvl="0" indent="-228600"/>
            <a:r>
              <a:rPr lang="en-US" sz="1000" dirty="0"/>
              <a:t>Alaska Aerospace. (2014). State Spaceports Receive Federal Funding. Retrieved from http://akaerospace.com/news/state-spaceports-receive-federal-funding</a:t>
            </a:r>
          </a:p>
          <a:p>
            <a:pPr marL="228600" lvl="0" indent="-228600"/>
            <a:r>
              <a:rPr lang="en-US" sz="1000" dirty="0"/>
              <a:t>Spaceport Systems International (SSI) (1999). Facilities Overview. Retrieved from ttp://www.calspace.com/Home/Facilities_Overview.html </a:t>
            </a:r>
          </a:p>
          <a:p>
            <a:pPr marL="228600" lvl="0" indent="-228600"/>
            <a:r>
              <a:rPr lang="en-US" sz="1000" dirty="0"/>
              <a:t>Dean, James (2016a, February 9).  Blue Origin Readying to Build Rockets on the Space Coast.  </a:t>
            </a:r>
            <a:r>
              <a:rPr lang="en-US" sz="1000" i="1" dirty="0"/>
              <a:t>Florida Today.</a:t>
            </a:r>
            <a:r>
              <a:rPr lang="en-US" sz="1000" dirty="0"/>
              <a:t>  Retrieved from http://www.floridatoday.com/story/tech/science/space/2016/02/09/blue-origin-ready-build-space-coast/79699818/</a:t>
            </a:r>
          </a:p>
          <a:p>
            <a:pPr marL="228600" lvl="0" indent="-228600"/>
            <a:r>
              <a:rPr lang="en-US" sz="1000" dirty="0"/>
              <a:t>Mojave Air and Space Port (</a:t>
            </a:r>
            <a:r>
              <a:rPr lang="en-US" sz="1000" dirty="0" err="1"/>
              <a:t>n.d.</a:t>
            </a:r>
            <a:r>
              <a:rPr lang="en-US" sz="1000" dirty="0"/>
              <a:t>), History and Breakthroughs.  Retrieved from http://www.mojaveairport.com/history.html </a:t>
            </a:r>
          </a:p>
          <a:p>
            <a:pPr marL="228600" lvl="0" indent="-228600"/>
            <a:r>
              <a:rPr lang="en-US" sz="1000" dirty="0"/>
              <a:t>Ogle, Kelly (Feb 1, 2015).  We Paid For It:  Oklahoma’s Space Initiative.  Retrieved from http://www.news9.com/story/27990255/we-paid-for-it-oklahomas-space-initiative </a:t>
            </a:r>
          </a:p>
          <a:p>
            <a:pPr marL="228600" lvl="0" indent="-228600"/>
            <a:r>
              <a:rPr lang="en-US" sz="1000" dirty="0" err="1"/>
              <a:t>Werley</a:t>
            </a:r>
            <a:r>
              <a:rPr lang="en-US" sz="1000" dirty="0"/>
              <a:t>, Jensen (2015, Dec 14).  Exclusive:  Detailed Plans Plot Cecil Spaceport’s Path to Move Jacksonville into the Space Race.  </a:t>
            </a:r>
            <a:r>
              <a:rPr lang="en-US" sz="1000" i="1" dirty="0"/>
              <a:t>Jacksonville Business Journal.</a:t>
            </a:r>
            <a:r>
              <a:rPr lang="en-US" sz="1000" dirty="0"/>
              <a:t>   Retrieved from http://www.bizjournals.com/jacksonville/news/2015/12/14/exclusive-detailed-plans-plot-cecil-spaceports.html </a:t>
            </a:r>
          </a:p>
          <a:p>
            <a:pPr marL="228600" lvl="0" indent="-228600"/>
            <a:r>
              <a:rPr lang="en-US" sz="1000" dirty="0"/>
              <a:t>Piggott, J. (2014, October 29). Cecil Spaceport prepares for 2016 launch. </a:t>
            </a:r>
            <a:r>
              <a:rPr lang="en-US" sz="1000" i="1" dirty="0"/>
              <a:t>News 4 </a:t>
            </a:r>
            <a:r>
              <a:rPr lang="en-US" sz="1000" i="1" dirty="0" err="1"/>
              <a:t>Jax</a:t>
            </a:r>
            <a:r>
              <a:rPr lang="en-US" sz="1000" dirty="0"/>
              <a:t>. Retrieved from http://www.news4jax.com/news/local/cecil-spaceport-prepares-for-2016-launch</a:t>
            </a:r>
          </a:p>
          <a:p>
            <a:pPr marL="228600" lvl="0" indent="-228600"/>
            <a:r>
              <a:rPr lang="en-US" sz="1000" dirty="0"/>
              <a:t>Spaceflight Scheduling (2014, September 22) Aviation</a:t>
            </a:r>
            <a:r>
              <a:rPr lang="en-US" sz="1000" i="1" dirty="0"/>
              <a:t> Week &amp; Space Technology,  </a:t>
            </a:r>
            <a:r>
              <a:rPr lang="en-US" sz="1000" dirty="0"/>
              <a:t>p. 16.</a:t>
            </a:r>
          </a:p>
          <a:p>
            <a:pPr marL="228600" lvl="0" indent="-228600"/>
            <a:r>
              <a:rPr lang="en-US" sz="1000" i="1" dirty="0" err="1"/>
              <a:t>Howes</a:t>
            </a:r>
            <a:r>
              <a:rPr lang="en-US" sz="1000" i="1" dirty="0"/>
              <a:t>, Trevor (2016, June 4). </a:t>
            </a:r>
            <a:r>
              <a:rPr lang="en-US" sz="1000" dirty="0"/>
              <a:t>Despite XCOR setback, space industry in Midland continues to grow</a:t>
            </a:r>
            <a:r>
              <a:rPr lang="en-US" sz="1000" i="1" dirty="0"/>
              <a:t>. Midland Reporter-Telegram.  Retrieved from </a:t>
            </a:r>
            <a:r>
              <a:rPr lang="en-US" sz="1000" dirty="0"/>
              <a:t>http://www.mrt.com/business/article_465e065c-2ad7-11e6-b0a9-77e58198f7d3.html</a:t>
            </a:r>
            <a:r>
              <a:rPr lang="en-US" sz="1000" i="1" dirty="0"/>
              <a:t> </a:t>
            </a:r>
            <a:endParaRPr lang="en-US" sz="1000" dirty="0"/>
          </a:p>
          <a:p>
            <a:pPr marL="228600" lvl="0" indent="-228600"/>
            <a:r>
              <a:rPr lang="en-US" sz="1000" i="1" dirty="0"/>
              <a:t>Houston Spaceport, (</a:t>
            </a:r>
            <a:r>
              <a:rPr lang="en-US" sz="1000" i="1" dirty="0" err="1"/>
              <a:t>n.d.</a:t>
            </a:r>
            <a:r>
              <a:rPr lang="en-US" sz="1000" i="1" dirty="0"/>
              <a:t>) Retrieved from http://www.fly2houstonspaceport.com/spaceport/</a:t>
            </a:r>
            <a:endParaRPr lang="en-US" sz="1000" dirty="0"/>
          </a:p>
          <a:p>
            <a:pPr marL="228600" lvl="0" indent="-228600"/>
            <a:r>
              <a:rPr lang="en-US" sz="1000" dirty="0"/>
              <a:t>Wray, Dianna (2015, July 3).  Ellington Field is Now an Official Spaceport.  Why That’s No Big Deal.  Retrieved from </a:t>
            </a:r>
            <a:r>
              <a:rPr lang="en-US" sz="1000" dirty="0">
                <a:hlinkClick r:id="rId2"/>
              </a:rPr>
              <a:t>http://www.houstonpress.com/news/ellington-field-is-now-an-official-spaceport-why-thats-no-big-deal-7559289</a:t>
            </a:r>
            <a:endParaRPr lang="en-US" sz="1000" dirty="0"/>
          </a:p>
          <a:p>
            <a:pPr marL="228600" lvl="0" indent="-228600"/>
            <a:r>
              <a:rPr lang="en-US" sz="1000" dirty="0"/>
              <a:t>United States, Government Accountability Office. (2016). </a:t>
            </a:r>
            <a:r>
              <a:rPr lang="en-US" sz="1000" i="1" dirty="0"/>
              <a:t>Commercial Space Launch Insurance</a:t>
            </a:r>
            <a:r>
              <a:rPr lang="en-US" sz="1000" dirty="0"/>
              <a:t>. Washington, D.C</a:t>
            </a:r>
          </a:p>
          <a:p>
            <a:pPr marL="228600" lvl="0" indent="-228600"/>
            <a:r>
              <a:rPr lang="en-US" sz="1000" dirty="0"/>
              <a:t>Raymond, J. (1997). </a:t>
            </a:r>
            <a:r>
              <a:rPr lang="en-US" sz="1000" i="1" dirty="0"/>
              <a:t>Airports and Spaceports A Historical Comparison</a:t>
            </a:r>
            <a:r>
              <a:rPr lang="en-US" sz="1000" dirty="0"/>
              <a:t> (Unpublished master's thesis). Air Command and Staff College.  </a:t>
            </a:r>
          </a:p>
          <a:p>
            <a:pPr marL="228600" lvl="0" indent="-228600"/>
            <a:r>
              <a:rPr lang="en-US" sz="1000" dirty="0"/>
              <a:t>Federation of American Scientists (</a:t>
            </a:r>
            <a:r>
              <a:rPr lang="en-US" sz="1000" dirty="0" err="1"/>
              <a:t>n.d.</a:t>
            </a:r>
            <a:r>
              <a:rPr lang="en-US" sz="1000" dirty="0"/>
              <a:t>).  </a:t>
            </a:r>
            <a:r>
              <a:rPr lang="en-US" sz="1000" i="1" dirty="0"/>
              <a:t>DoD Space:  An Executive Overview</a:t>
            </a:r>
            <a:r>
              <a:rPr lang="en-US" sz="1000" dirty="0"/>
              <a:t>.  Retrieved from http://fas.org/spp/military/program/sp97/accomplish.html</a:t>
            </a:r>
          </a:p>
          <a:p>
            <a:pPr marL="228600" lvl="0" indent="-228600"/>
            <a:r>
              <a:rPr lang="en-US" sz="1000" i="1" dirty="0"/>
              <a:t>Howell, Elizabeth (2016, March 21).  Spaceport America:  Space Tourism Launch Site.  Space.com. Retrieved from </a:t>
            </a:r>
            <a:r>
              <a:rPr lang="en-US" sz="1000" dirty="0"/>
              <a:t>http://www.space.com/19258-spaceport-america.html</a:t>
            </a:r>
            <a:r>
              <a:rPr lang="en-US" sz="1000" i="1" dirty="0"/>
              <a:t> </a:t>
            </a:r>
            <a:endParaRPr lang="en-US" sz="1000" dirty="0"/>
          </a:p>
          <a:p>
            <a:pPr marL="228600" lvl="0" indent="-228600"/>
            <a:r>
              <a:rPr lang="en-US" sz="1000" dirty="0" err="1"/>
              <a:t>Handberg</a:t>
            </a:r>
            <a:r>
              <a:rPr lang="en-US" sz="1000" dirty="0"/>
              <a:t>, R. (2002). Creating transportation infrastructure though state spaceport initiatives: Florida and other examples. </a:t>
            </a:r>
            <a:r>
              <a:rPr lang="en-US" sz="1000" i="1" dirty="0"/>
              <a:t>Technology in Society,</a:t>
            </a:r>
            <a:r>
              <a:rPr lang="en-US" sz="1000" dirty="0"/>
              <a:t> </a:t>
            </a:r>
            <a:r>
              <a:rPr lang="en-US" sz="1000" i="1" dirty="0"/>
              <a:t>24</a:t>
            </a:r>
            <a:r>
              <a:rPr lang="en-US" sz="1000" dirty="0"/>
              <a:t>(3), 225-241. </a:t>
            </a:r>
            <a:r>
              <a:rPr lang="en-US" sz="1000" dirty="0" err="1"/>
              <a:t>doi</a:t>
            </a:r>
            <a:r>
              <a:rPr lang="en-US" sz="1000" dirty="0"/>
              <a:t>: 10.1016/S0160-791X(02)00006-4</a:t>
            </a:r>
            <a:br>
              <a:rPr lang="en-US" sz="1000" dirty="0"/>
            </a:br>
            <a:r>
              <a:rPr lang="en-US" sz="1000" dirty="0" smtClean="0"/>
              <a:t>United </a:t>
            </a:r>
            <a:r>
              <a:rPr lang="en-US" sz="1000" dirty="0"/>
              <a:t>States House of Representatives Committee on Transportation and Infrastructure, Subcommittee on Aviation. (2016, June 17). Summary of Subject Matter regarding Subcommittee Hearing on FAA Oversight of Commercial Space Transportation, Retrieved from </a:t>
            </a:r>
            <a:r>
              <a:rPr lang="en-US" sz="1000" dirty="0">
                <a:hlinkClick r:id="rId3"/>
              </a:rPr>
              <a:t>http://</a:t>
            </a:r>
            <a:r>
              <a:rPr lang="en-US" sz="1000" dirty="0" smtClean="0">
                <a:hlinkClick r:id="rId3"/>
              </a:rPr>
              <a:t>transportation.house.gov/uploadedfiles/2014-06-18-aviation_ssm.pdf</a:t>
            </a:r>
            <a:endParaRPr lang="en-US" sz="1000" dirty="0"/>
          </a:p>
        </p:txBody>
      </p:sp>
    </p:spTree>
    <p:extLst>
      <p:ext uri="{BB962C8B-B14F-4D97-AF65-F5344CB8AC3E}">
        <p14:creationId xmlns:p14="http://schemas.microsoft.com/office/powerpoint/2010/main" val="15775040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2"/>
          </p:nvPr>
        </p:nvSpPr>
        <p:spPr>
          <a:xfrm>
            <a:off x="173182" y="207818"/>
            <a:ext cx="8519967" cy="6463145"/>
          </a:xfrm>
        </p:spPr>
        <p:txBody>
          <a:bodyPr>
            <a:noAutofit/>
          </a:bodyPr>
          <a:lstStyle/>
          <a:p>
            <a:pPr lvl="0"/>
            <a:r>
              <a:rPr lang="en-US" sz="1000" b="1" dirty="0" smtClean="0"/>
              <a:t>Selected References</a:t>
            </a:r>
          </a:p>
          <a:p>
            <a:pPr marL="228600" indent="-228600"/>
            <a:r>
              <a:rPr lang="en-US" sz="1000" dirty="0"/>
              <a:t>Nica, M., Reddy, M. V., &amp; Wilkes, K. (2012). Space tourism: Research recommendations for the future of the industry and perspectives of potential participants. </a:t>
            </a:r>
            <a:r>
              <a:rPr lang="en-US" sz="1000" i="1" dirty="0"/>
              <a:t>Tourism Management,</a:t>
            </a:r>
            <a:r>
              <a:rPr lang="en-US" sz="1000" dirty="0"/>
              <a:t> </a:t>
            </a:r>
            <a:r>
              <a:rPr lang="en-US" sz="1000" i="1" dirty="0"/>
              <a:t>33</a:t>
            </a:r>
            <a:r>
              <a:rPr lang="en-US" sz="1000" dirty="0"/>
              <a:t>(5), 1093-1102. </a:t>
            </a:r>
            <a:r>
              <a:rPr lang="en-US" sz="1000" dirty="0" err="1"/>
              <a:t>doi</a:t>
            </a:r>
            <a:r>
              <a:rPr lang="en-US" sz="1000" dirty="0"/>
              <a:t>: 10.1016/j.tourman.2011.11.026</a:t>
            </a:r>
          </a:p>
          <a:p>
            <a:pPr marL="228600" lvl="0" indent="-228600"/>
            <a:r>
              <a:rPr lang="en-US" sz="1000" dirty="0" smtClean="0"/>
              <a:t>New </a:t>
            </a:r>
            <a:r>
              <a:rPr lang="en-US" sz="1000" dirty="0"/>
              <a:t>Mexico State University. (</a:t>
            </a:r>
            <a:r>
              <a:rPr lang="en-US" sz="1000" dirty="0" err="1"/>
              <a:t>n.d.</a:t>
            </a:r>
            <a:r>
              <a:rPr lang="en-US" sz="1000" dirty="0"/>
              <a:t>). Body of Knowledge for Spaceport Operations. Retrieved from http://contentdm.nmsu.edu/cdm/landingpage/collection/NMSGCBOK</a:t>
            </a:r>
          </a:p>
          <a:p>
            <a:pPr marL="228600" lvl="0" indent="-228600"/>
            <a:r>
              <a:rPr lang="en-US" sz="1000" dirty="0"/>
              <a:t>United States. (1984). </a:t>
            </a:r>
            <a:r>
              <a:rPr lang="en-US" sz="1000" i="1" dirty="0"/>
              <a:t>Commercial Space Launch Act</a:t>
            </a:r>
            <a:r>
              <a:rPr lang="en-US" sz="1000" dirty="0"/>
              <a:t>. Washington, D.C.: U.S. G.P.O. Retrieved from </a:t>
            </a:r>
            <a:r>
              <a:rPr lang="en-US" sz="1000" dirty="0">
                <a:hlinkClick r:id="rId2"/>
              </a:rPr>
              <a:t>https://www.govtrack.us/congress/bills/98/hr3942/text</a:t>
            </a:r>
            <a:endParaRPr lang="en-US" sz="1000" dirty="0"/>
          </a:p>
          <a:p>
            <a:pPr marL="228600" lvl="0" indent="-228600"/>
            <a:r>
              <a:rPr lang="en-US" sz="1000" dirty="0"/>
              <a:t>College Park Airport. (2014). Retrieved from http://collegeparkairport.aero/</a:t>
            </a:r>
          </a:p>
          <a:p>
            <a:pPr marL="228600" lvl="0" indent="-228600"/>
            <a:r>
              <a:rPr lang="en-US" sz="1000" dirty="0"/>
              <a:t>Prather, Daniel C. (2015). </a:t>
            </a:r>
            <a:r>
              <a:rPr lang="en-US" sz="1000" i="1" dirty="0"/>
              <a:t>Airport Management</a:t>
            </a:r>
            <a:r>
              <a:rPr lang="en-US" sz="1000" dirty="0"/>
              <a:t>. Aviation Supplies &amp; Academics, Inc. 2015.</a:t>
            </a:r>
          </a:p>
          <a:p>
            <a:pPr marL="228600" lvl="0" indent="-228600"/>
            <a:r>
              <a:rPr lang="en-US" sz="1000" dirty="0" err="1"/>
              <a:t>Baltazar</a:t>
            </a:r>
            <a:r>
              <a:rPr lang="en-US" sz="1000" dirty="0"/>
              <a:t>, L. (</a:t>
            </a:r>
            <a:r>
              <a:rPr lang="en-US" sz="1000" dirty="0" err="1"/>
              <a:t>n.d.</a:t>
            </a:r>
            <a:r>
              <a:rPr lang="en-US" sz="1000" dirty="0"/>
              <a:t>). </a:t>
            </a:r>
            <a:r>
              <a:rPr lang="en-US" sz="1000" i="1" dirty="0"/>
              <a:t>Airmail Comes of Age</a:t>
            </a:r>
            <a:r>
              <a:rPr lang="en-US" sz="1000" dirty="0"/>
              <a:t> (Federal Aviation Administration). Retrieved from https://www.faa.gov/about/history/milestones/media/Airmail_Comes_of_Age.pdf </a:t>
            </a:r>
          </a:p>
          <a:p>
            <a:pPr marL="228600" lvl="0" indent="-228600"/>
            <a:r>
              <a:rPr lang="en-US" sz="1000" dirty="0"/>
              <a:t>Connecticut Statewide Airport System Plan. (2006). </a:t>
            </a:r>
            <a:r>
              <a:rPr lang="en-US" sz="1000" i="1" dirty="0"/>
              <a:t>Funding</a:t>
            </a:r>
            <a:r>
              <a:rPr lang="en-US" sz="1000" dirty="0"/>
              <a:t>. Retrieved from http://www.ct.gov/dot/lib/dot/documents/ddotinfo/Chapter_5_Funding.pdf </a:t>
            </a:r>
          </a:p>
          <a:p>
            <a:pPr marL="228600" lvl="0" indent="-228600"/>
            <a:r>
              <a:rPr lang="en-US" sz="1000" dirty="0"/>
              <a:t>Federal Aviation Administration. (2007). </a:t>
            </a:r>
            <a:r>
              <a:rPr lang="en-US" sz="1000" i="1" dirty="0"/>
              <a:t>National Plan of Integrated Airport Systems (NPIAS)</a:t>
            </a:r>
            <a:r>
              <a:rPr lang="en-US" sz="1000" dirty="0"/>
              <a:t>. Retrieved from https://www.faa.gov/airports/planning_capacity/npias/reports/historical/media/2009/npias_2009_narrative.pdf</a:t>
            </a:r>
          </a:p>
          <a:p>
            <a:pPr marL="228600" lvl="0" indent="-228600"/>
            <a:r>
              <a:rPr lang="en-US" sz="1000" dirty="0"/>
              <a:t>Federal Aviation Administration. (2015). </a:t>
            </a:r>
            <a:r>
              <a:rPr lang="en-US" sz="1000" i="1" dirty="0"/>
              <a:t>Space Transportation Infrastructure Matching (STIM) Grants Program</a:t>
            </a:r>
            <a:r>
              <a:rPr lang="en-US" sz="1000" dirty="0"/>
              <a:t>. Retrieved from https://www.faa.gov/about/office_org/headquarters_offices/ast/programs/stim_grants/</a:t>
            </a:r>
          </a:p>
          <a:p>
            <a:pPr marL="228600" lvl="0" indent="-228600"/>
            <a:r>
              <a:rPr lang="en-US" sz="1000" dirty="0"/>
              <a:t>Jacksonville Aviation Authority (JAA). (2012, March). </a:t>
            </a:r>
            <a:r>
              <a:rPr lang="en-US" sz="1000" i="1" dirty="0"/>
              <a:t>Cecil Spaceport Master Plan</a:t>
            </a:r>
            <a:r>
              <a:rPr lang="en-US" sz="1000" dirty="0"/>
              <a:t>. Retrieved from http://www.flyjacksonville.com/Cecil/Spaceport/spaceport-mp.pdf</a:t>
            </a:r>
          </a:p>
          <a:p>
            <a:pPr marL="228600" lvl="0" indent="-228600"/>
            <a:r>
              <a:rPr lang="en-US" sz="1000" dirty="0"/>
              <a:t>Graham, D. (</a:t>
            </a:r>
            <a:r>
              <a:rPr lang="en-US" sz="1000" dirty="0" err="1"/>
              <a:t>n.d.</a:t>
            </a:r>
            <a:r>
              <a:rPr lang="en-US" sz="1000" dirty="0"/>
              <a:t>). Federal Aviation Administration (FAA) Space Transportation Infrastructure Matching (STIM) Grants Program. Retrieved from https://www.faa.gov/about/office_org/headquarters_offices/ast/programs/stim_grants/</a:t>
            </a:r>
          </a:p>
          <a:p>
            <a:pPr marL="228600" lvl="0" indent="-228600"/>
            <a:r>
              <a:rPr lang="en-US" sz="1000" dirty="0"/>
              <a:t>Federal Aviation Administration (</a:t>
            </a:r>
            <a:r>
              <a:rPr lang="en-US" sz="1000" dirty="0" err="1"/>
              <a:t>n.d.</a:t>
            </a:r>
            <a:r>
              <a:rPr lang="en-US" sz="1000" dirty="0"/>
              <a:t>).  FAA STIM Grants Program.  Retrieved from https://www.faa.gov/about/office_org/headquarters_offices/ast/programs/stim_grants/</a:t>
            </a:r>
          </a:p>
          <a:p>
            <a:pPr marL="228600" lvl="0" indent="-228600"/>
            <a:r>
              <a:rPr lang="en-US" sz="1000" dirty="0"/>
              <a:t>McCarthy, Kevin.  United States Congress. Senate. (2015). </a:t>
            </a:r>
            <a:r>
              <a:rPr lang="en-US" sz="1000" i="1" dirty="0"/>
              <a:t>U.S. Commercial Space Launch Competitiveness Act of 2015: Report of the Committee on Commerce, Science and Transportation on S. 1297</a:t>
            </a:r>
            <a:r>
              <a:rPr lang="en-US" sz="1000" dirty="0"/>
              <a:t>. Retrieved from https://www.congress.gov/bill/114th-congress/house-bill/2262/text</a:t>
            </a:r>
          </a:p>
          <a:p>
            <a:pPr marL="228600" lvl="0" indent="-228600"/>
            <a:r>
              <a:rPr lang="en-US" sz="1000" dirty="0"/>
              <a:t>Bergin, Chris (2014, December 8).  Return to Wallops:  New Antares Set for Late 2015 Hot Fire.  NASA Spaceflight.com.  Retrieved from https://www.nasaspaceflight.com/2014/12/return-wallops-antares-2015-hot-fire/. </a:t>
            </a:r>
          </a:p>
          <a:p>
            <a:pPr marL="228600" lvl="0" indent="-228600"/>
            <a:r>
              <a:rPr lang="en-US" sz="1000" dirty="0" err="1"/>
              <a:t>Frosch</a:t>
            </a:r>
            <a:r>
              <a:rPr lang="en-US" sz="1000" dirty="0"/>
              <a:t>, D. (2014, December 09). Spaceport Woes Bedevil New Mexico. </a:t>
            </a:r>
            <a:r>
              <a:rPr lang="en-US" sz="1000" i="1" dirty="0"/>
              <a:t>The Wall Street Journal</a:t>
            </a:r>
            <a:r>
              <a:rPr lang="en-US" sz="1000" dirty="0"/>
              <a:t>. Retrieved from http://</a:t>
            </a:r>
            <a:r>
              <a:rPr lang="en-US" sz="1000" dirty="0" smtClean="0"/>
              <a:t>www.wsj.com/articles/spaceport-america-woes-bedevil-new-mexico-1418167988</a:t>
            </a:r>
            <a:r>
              <a:rPr lang="en-US" sz="1000" dirty="0"/>
              <a:t> </a:t>
            </a:r>
          </a:p>
          <a:p>
            <a:pPr marL="228600" lvl="0" indent="-228600"/>
            <a:r>
              <a:rPr lang="en-US" sz="1000" dirty="0"/>
              <a:t>The U.S. Commercial Suborbital Industry: A Space Renaissance in the Making. (2012). </a:t>
            </a:r>
            <a:r>
              <a:rPr lang="en-US" sz="1000" i="1" dirty="0"/>
              <a:t>Journal of </a:t>
            </a:r>
            <a:r>
              <a:rPr lang="en-US" sz="1000" i="1" dirty="0" err="1"/>
              <a:t>Magnetohydrodynamics</a:t>
            </a:r>
            <a:r>
              <a:rPr lang="en-US" sz="1000" i="1" dirty="0"/>
              <a:t> and Plasma Research, 17</a:t>
            </a:r>
            <a:r>
              <a:rPr lang="en-US" sz="1000" dirty="0"/>
              <a:t>(3), 207-242. Retrieved from http://search.proquest.com.ezproxy.libproxy.db.erau.edu/docview/1732935124?accountid=27203</a:t>
            </a:r>
          </a:p>
          <a:p>
            <a:pPr marL="228600" lvl="0" indent="-228600"/>
            <a:r>
              <a:rPr lang="en-US" sz="1000" dirty="0"/>
              <a:t>Federal Aviation Administration. (2014). </a:t>
            </a:r>
            <a:r>
              <a:rPr lang="en-US" sz="1000" i="1" dirty="0"/>
              <a:t>Proposed Commercial Space Facilities and Operations at Federally-obligated or Part 139 Airports</a:t>
            </a:r>
            <a:r>
              <a:rPr lang="en-US" sz="1000" dirty="0"/>
              <a:t>. Retrieved from https://www.faa.gov/airports/media/ARP-interim-Spaceport-Guidance.pdf</a:t>
            </a:r>
          </a:p>
          <a:p>
            <a:pPr marL="228600" lvl="0" indent="-228600"/>
            <a:r>
              <a:rPr lang="en-US" sz="1000" dirty="0"/>
              <a:t>Federal Aviation Administration. (2014). Airport Improvement Program Handbook. Retrieved from http://www.faa.gov/airports/aip/aip_handbook/media/AIP-Handbook-Order-5100-38D.pdf</a:t>
            </a:r>
          </a:p>
          <a:p>
            <a:endParaRPr lang="en-US" sz="900" dirty="0"/>
          </a:p>
        </p:txBody>
      </p:sp>
    </p:spTree>
    <p:extLst>
      <p:ext uri="{BB962C8B-B14F-4D97-AF65-F5344CB8AC3E}">
        <p14:creationId xmlns:p14="http://schemas.microsoft.com/office/powerpoint/2010/main" val="7386166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2"/>
          </p:nvPr>
        </p:nvSpPr>
        <p:spPr>
          <a:xfrm>
            <a:off x="366713" y="1317625"/>
            <a:ext cx="8326019" cy="4058375"/>
          </a:xfrm>
        </p:spPr>
        <p:txBody>
          <a:bodyPr>
            <a:normAutofit fontScale="85000" lnSpcReduction="20000"/>
          </a:bodyPr>
          <a:lstStyle/>
          <a:p>
            <a:pPr algn="ctr"/>
            <a:endParaRPr lang="en-US" sz="6600" dirty="0" smtClean="0"/>
          </a:p>
          <a:p>
            <a:pPr algn="ctr"/>
            <a:r>
              <a:rPr lang="en-US" sz="6600" dirty="0" smtClean="0"/>
              <a:t>Thank you</a:t>
            </a:r>
          </a:p>
          <a:p>
            <a:pPr algn="ctr"/>
            <a:r>
              <a:rPr lang="en-US" sz="4800" i="1" dirty="0" smtClean="0"/>
              <a:t>Comments and Questions</a:t>
            </a:r>
          </a:p>
          <a:p>
            <a:pPr algn="ctr"/>
            <a:endParaRPr lang="en-US" sz="4800" i="1" dirty="0"/>
          </a:p>
          <a:p>
            <a:pPr algn="ctr"/>
            <a:r>
              <a:rPr lang="en-US" sz="3800" i="1" dirty="0" smtClean="0"/>
              <a:t>Sarah Hubbard</a:t>
            </a:r>
          </a:p>
          <a:p>
            <a:pPr algn="ctr"/>
            <a:r>
              <a:rPr lang="en-US" sz="3800" i="1" dirty="0" smtClean="0"/>
              <a:t>sarahh@purdue.edu</a:t>
            </a:r>
            <a:endParaRPr lang="en-US" sz="3800" i="1" dirty="0"/>
          </a:p>
        </p:txBody>
      </p:sp>
      <p:sp>
        <p:nvSpPr>
          <p:cNvPr id="3" name="Text Placeholder 2"/>
          <p:cNvSpPr>
            <a:spLocks noGrp="1"/>
          </p:cNvSpPr>
          <p:nvPr>
            <p:ph type="body" sz="quarter" idx="13"/>
          </p:nvPr>
        </p:nvSpPr>
        <p:spPr/>
        <p:txBody>
          <a:bodyPr/>
          <a:lstStyle/>
          <a:p>
            <a:r>
              <a:rPr lang="en-US" dirty="0" smtClean="0"/>
              <a:t>Conclusion</a:t>
            </a:r>
            <a:endParaRPr lang="en-US" dirty="0"/>
          </a:p>
        </p:txBody>
      </p:sp>
      <p:sp>
        <p:nvSpPr>
          <p:cNvPr id="4" name="Text Placeholder 3"/>
          <p:cNvSpPr>
            <a:spLocks noGrp="1"/>
          </p:cNvSpPr>
          <p:nvPr>
            <p:ph type="body" sz="quarter" idx="14"/>
          </p:nvPr>
        </p:nvSpPr>
        <p:spPr/>
        <p:txBody>
          <a:bodyPr/>
          <a:lstStyle/>
          <a:p>
            <a:r>
              <a:rPr lang="en-US" dirty="0"/>
              <a:t>Aspects of establishing a successful corporate aviation department</a:t>
            </a:r>
          </a:p>
          <a:p>
            <a:endParaRPr lang="en-US" dirty="0"/>
          </a:p>
        </p:txBody>
      </p:sp>
    </p:spTree>
    <p:extLst>
      <p:ext uri="{BB962C8B-B14F-4D97-AF65-F5344CB8AC3E}">
        <p14:creationId xmlns:p14="http://schemas.microsoft.com/office/powerpoint/2010/main" val="14356580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2"/>
          </p:nvPr>
        </p:nvSpPr>
        <p:spPr>
          <a:xfrm>
            <a:off x="137160" y="1608138"/>
            <a:ext cx="8555989" cy="4929821"/>
          </a:xfrm>
        </p:spPr>
        <p:txBody>
          <a:bodyPr>
            <a:normAutofit/>
          </a:bodyPr>
          <a:lstStyle/>
          <a:p>
            <a:r>
              <a:rPr lang="en-US" sz="2000" dirty="0" smtClean="0"/>
              <a:t>Airport evolution</a:t>
            </a:r>
          </a:p>
          <a:p>
            <a:pPr marL="228600" lvl="1" indent="0">
              <a:buNone/>
            </a:pPr>
            <a:r>
              <a:rPr lang="en-US" sz="2000" i="1" dirty="0" smtClean="0"/>
              <a:t>Regulatory framework for airports </a:t>
            </a:r>
            <a:br>
              <a:rPr lang="en-US" sz="2000" i="1" dirty="0" smtClean="0"/>
            </a:br>
            <a:r>
              <a:rPr lang="en-US" sz="2000" i="1" dirty="0" smtClean="0"/>
              <a:t>has evolved over more than a century</a:t>
            </a:r>
          </a:p>
          <a:p>
            <a:r>
              <a:rPr lang="en-US" sz="2000" dirty="0" smtClean="0"/>
              <a:t>Spaceport evolution</a:t>
            </a:r>
          </a:p>
          <a:p>
            <a:pPr marL="228600" lvl="1" indent="0">
              <a:buNone/>
            </a:pPr>
            <a:r>
              <a:rPr lang="en-US" sz="2000" i="1" dirty="0"/>
              <a:t>Private industry activities have played an important role in space exploration</a:t>
            </a:r>
          </a:p>
          <a:p>
            <a:pPr marL="685800" lvl="1" indent="-228600">
              <a:buFont typeface="Arial" charset="0"/>
              <a:buChar char="•"/>
            </a:pPr>
            <a:r>
              <a:rPr lang="en-US" sz="2000" dirty="0"/>
              <a:t>1962:  Communications Satellite Act provided federal regulations for public-private monopoly on satellite communications</a:t>
            </a:r>
          </a:p>
          <a:p>
            <a:pPr marL="685800" lvl="1" indent="-228600">
              <a:buFont typeface="Arial" charset="0"/>
              <a:buChar char="•"/>
            </a:pPr>
            <a:r>
              <a:rPr lang="en-US" sz="2000" dirty="0"/>
              <a:t>1980:  Arianespace SA founded as first commercial launch service</a:t>
            </a:r>
          </a:p>
          <a:p>
            <a:pPr marL="685800" lvl="1" indent="-228600">
              <a:buFont typeface="Arial" charset="0"/>
              <a:buChar char="•"/>
            </a:pPr>
            <a:r>
              <a:rPr lang="en-US" sz="2000" dirty="0"/>
              <a:t>1984:  Congress passed the Commercial Space Launch Act (CSLA) which recognized the potential role of the private </a:t>
            </a:r>
            <a:r>
              <a:rPr lang="en-US" sz="2000" dirty="0" smtClean="0"/>
              <a:t>sector</a:t>
            </a:r>
          </a:p>
          <a:p>
            <a:pPr marL="1085850" lvl="2">
              <a:buFont typeface="Arial" charset="0"/>
              <a:buChar char="•"/>
            </a:pPr>
            <a:r>
              <a:rPr lang="en-US" sz="2000" dirty="0" smtClean="0"/>
              <a:t>Assigned oversight to DOT with AST originally reporting to Secretary of Transportation, later to FAA</a:t>
            </a:r>
            <a:endParaRPr lang="en-US" sz="2000" dirty="0"/>
          </a:p>
          <a:p>
            <a:pPr marL="342900" indent="-342900">
              <a:buFont typeface="Arial" charset="0"/>
              <a:buChar char="•"/>
            </a:pPr>
            <a:endParaRPr lang="en-US" sz="2000" dirty="0" smtClean="0"/>
          </a:p>
          <a:p>
            <a:pPr marL="342900" indent="-342900">
              <a:buFont typeface="Arial" charset="0"/>
              <a:buChar char="•"/>
            </a:pPr>
            <a:endParaRPr lang="en-US" sz="2000" dirty="0" smtClean="0"/>
          </a:p>
        </p:txBody>
      </p:sp>
      <p:sp>
        <p:nvSpPr>
          <p:cNvPr id="3" name="Text Placeholder 2"/>
          <p:cNvSpPr>
            <a:spLocks noGrp="1"/>
          </p:cNvSpPr>
          <p:nvPr>
            <p:ph type="body" sz="quarter" idx="13"/>
          </p:nvPr>
        </p:nvSpPr>
        <p:spPr/>
        <p:txBody>
          <a:bodyPr/>
          <a:lstStyle/>
          <a:p>
            <a:r>
              <a:rPr lang="en-US" dirty="0" smtClean="0"/>
              <a:t>Overview		</a:t>
            </a:r>
            <a:endParaRPr lang="en-US" dirty="0"/>
          </a:p>
        </p:txBody>
      </p:sp>
      <p:sp>
        <p:nvSpPr>
          <p:cNvPr id="4" name="Text Placeholder 3"/>
          <p:cNvSpPr>
            <a:spLocks noGrp="1"/>
          </p:cNvSpPr>
          <p:nvPr>
            <p:ph type="body" sz="quarter" idx="14"/>
          </p:nvPr>
        </p:nvSpPr>
        <p:spPr/>
        <p:txBody>
          <a:bodyPr>
            <a:normAutofit/>
          </a:bodyPr>
          <a:lstStyle/>
          <a:p>
            <a:r>
              <a:rPr lang="en-US" b="0" dirty="0" smtClean="0"/>
              <a:t>Spaceport evolution</a:t>
            </a:r>
            <a:endParaRPr lang="en-US" b="0" dirty="0"/>
          </a:p>
        </p:txBody>
      </p:sp>
      <p:pic>
        <p:nvPicPr>
          <p:cNvPr id="5" name="Picture 4"/>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86375" y="236538"/>
            <a:ext cx="3656294" cy="2743200"/>
          </a:xfrm>
          <a:prstGeom prst="rect">
            <a:avLst/>
          </a:prstGeom>
        </p:spPr>
      </p:pic>
      <p:sp>
        <p:nvSpPr>
          <p:cNvPr id="6" name="Rectangle 5"/>
          <p:cNvSpPr/>
          <p:nvPr/>
        </p:nvSpPr>
        <p:spPr>
          <a:xfrm>
            <a:off x="137160" y="6537959"/>
            <a:ext cx="6614160" cy="276999"/>
          </a:xfrm>
          <a:prstGeom prst="rect">
            <a:avLst/>
          </a:prstGeom>
        </p:spPr>
        <p:txBody>
          <a:bodyPr wrap="square">
            <a:spAutoFit/>
          </a:bodyPr>
          <a:lstStyle/>
          <a:p>
            <a:r>
              <a:rPr lang="en-US" sz="1200" dirty="0" smtClean="0"/>
              <a:t>Photo:  https</a:t>
            </a:r>
            <a:r>
              <a:rPr lang="en-US" sz="1200" dirty="0"/>
              <a:t>://www.space.com/9525-spaceport-kicks-high-gear-commercial-spaceflight.html</a:t>
            </a:r>
          </a:p>
        </p:txBody>
      </p:sp>
      <p:sp>
        <p:nvSpPr>
          <p:cNvPr id="7" name="TextBox 6"/>
          <p:cNvSpPr txBox="1"/>
          <p:nvPr/>
        </p:nvSpPr>
        <p:spPr>
          <a:xfrm>
            <a:off x="2758440" y="533001"/>
            <a:ext cx="2527935" cy="1200329"/>
          </a:xfrm>
          <a:prstGeom prst="rect">
            <a:avLst/>
          </a:prstGeom>
          <a:noFill/>
        </p:spPr>
        <p:txBody>
          <a:bodyPr wrap="square" rtlCol="0">
            <a:spAutoFit/>
          </a:bodyPr>
          <a:lstStyle/>
          <a:p>
            <a:pPr algn="r"/>
            <a:r>
              <a:rPr lang="en-US" i="1" dirty="0" smtClean="0">
                <a:solidFill>
                  <a:srgbClr val="0066CC"/>
                </a:solidFill>
              </a:rPr>
              <a:t>Virgin Galactic’s SpaceShipTwo over New Mexico’s Spaceport America (suborbital).</a:t>
            </a:r>
            <a:endParaRPr lang="en-US" i="1" dirty="0">
              <a:solidFill>
                <a:srgbClr val="0066CC"/>
              </a:solidFill>
            </a:endParaRPr>
          </a:p>
        </p:txBody>
      </p:sp>
    </p:spTree>
    <p:extLst>
      <p:ext uri="{BB962C8B-B14F-4D97-AF65-F5344CB8AC3E}">
        <p14:creationId xmlns:p14="http://schemas.microsoft.com/office/powerpoint/2010/main" val="10241048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US Commercial Launch Sites</a:t>
            </a:r>
            <a:endParaRPr lang="en-US" dirty="0"/>
          </a:p>
        </p:txBody>
      </p:sp>
      <p:sp>
        <p:nvSpPr>
          <p:cNvPr id="4" name="Text Placeholder 3"/>
          <p:cNvSpPr>
            <a:spLocks noGrp="1"/>
          </p:cNvSpPr>
          <p:nvPr>
            <p:ph type="body" sz="quarter" idx="14"/>
          </p:nvPr>
        </p:nvSpPr>
        <p:spPr/>
        <p:txBody>
          <a:bodyPr/>
          <a:lstStyle/>
          <a:p>
            <a:r>
              <a:rPr lang="en-US" dirty="0" smtClean="0"/>
              <a:t>  </a:t>
            </a:r>
            <a:endParaRPr lang="en-US" dirty="0"/>
          </a:p>
          <a:p>
            <a:endParaRPr lang="en-US" dirty="0"/>
          </a:p>
        </p:txBody>
      </p:sp>
      <p:sp>
        <p:nvSpPr>
          <p:cNvPr id="7" name="Text Placeholder 6"/>
          <p:cNvSpPr>
            <a:spLocks noGrp="1"/>
          </p:cNvSpPr>
          <p:nvPr>
            <p:ph type="body" idx="12"/>
          </p:nvPr>
        </p:nvSpPr>
        <p:spPr/>
        <p:txBody>
          <a:bodyPr/>
          <a:lstStyle/>
          <a:p>
            <a:r>
              <a:rPr lang="en-US" dirty="0"/>
              <a:t>http://www.vaspace.org/index.php/media-center/launch-videos</a:t>
            </a:r>
          </a:p>
        </p:txBody>
      </p:sp>
      <p:graphicFrame>
        <p:nvGraphicFramePr>
          <p:cNvPr id="8" name="Table 7"/>
          <p:cNvGraphicFramePr>
            <a:graphicFrameLocks noGrp="1"/>
          </p:cNvGraphicFramePr>
          <p:nvPr>
            <p:extLst/>
          </p:nvPr>
        </p:nvGraphicFramePr>
        <p:xfrm>
          <a:off x="244856" y="939043"/>
          <a:ext cx="8773805" cy="4004057"/>
        </p:xfrm>
        <a:graphic>
          <a:graphicData uri="http://schemas.openxmlformats.org/drawingml/2006/table">
            <a:tbl>
              <a:tblPr firstRow="1" firstCol="1" bandRow="1">
                <a:tableStyleId>{5C22544A-7EE6-4342-B048-85BDC9FD1C3A}</a:tableStyleId>
              </a:tblPr>
              <a:tblGrid>
                <a:gridCol w="3472463">
                  <a:extLst>
                    <a:ext uri="{9D8B030D-6E8A-4147-A177-3AD203B41FA5}">
                      <a16:colId xmlns:a16="http://schemas.microsoft.com/office/drawing/2014/main" val="3768315386"/>
                    </a:ext>
                  </a:extLst>
                </a:gridCol>
                <a:gridCol w="2688771">
                  <a:extLst>
                    <a:ext uri="{9D8B030D-6E8A-4147-A177-3AD203B41FA5}">
                      <a16:colId xmlns:a16="http://schemas.microsoft.com/office/drawing/2014/main" val="2390358536"/>
                    </a:ext>
                  </a:extLst>
                </a:gridCol>
                <a:gridCol w="2612571">
                  <a:extLst>
                    <a:ext uri="{9D8B030D-6E8A-4147-A177-3AD203B41FA5}">
                      <a16:colId xmlns:a16="http://schemas.microsoft.com/office/drawing/2014/main" val="3935398857"/>
                    </a:ext>
                  </a:extLst>
                </a:gridCol>
              </a:tblGrid>
              <a:tr h="215735">
                <a:tc>
                  <a:txBody>
                    <a:bodyPr/>
                    <a:lstStyle/>
                    <a:p>
                      <a:pPr marL="0" marR="0" algn="ctr">
                        <a:lnSpc>
                          <a:spcPct val="107000"/>
                        </a:lnSpc>
                        <a:spcBef>
                          <a:spcPts val="0"/>
                        </a:spcBef>
                        <a:spcAft>
                          <a:spcPts val="0"/>
                        </a:spcAft>
                      </a:pPr>
                      <a:r>
                        <a:rPr lang="en-US" sz="1500" dirty="0" smtClean="0">
                          <a:effectLst/>
                          <a:latin typeface="+mn-lt"/>
                          <a:ea typeface="Cambria" panose="02040503050406030204" pitchFamily="18" charset="0"/>
                          <a:cs typeface="Times New Roman" panose="02020603050405020304" pitchFamily="18" charset="0"/>
                        </a:rPr>
                        <a:t>Operator</a:t>
                      </a:r>
                      <a:endParaRPr lang="en-US" sz="1500" dirty="0">
                        <a:effectLst/>
                        <a:latin typeface="+mn-lt"/>
                        <a:ea typeface="Cambria" panose="02040503050406030204" pitchFamily="18" charset="0"/>
                        <a:cs typeface="Times New Roman" panose="02020603050405020304" pitchFamily="18" charset="0"/>
                      </a:endParaRPr>
                    </a:p>
                  </a:txBody>
                  <a:tcPr marL="39446" marR="39446" marT="0" marB="0">
                    <a:solidFill>
                      <a:srgbClr val="FF9933"/>
                    </a:solidFill>
                  </a:tcPr>
                </a:tc>
                <a:tc>
                  <a:txBody>
                    <a:bodyPr/>
                    <a:lstStyle/>
                    <a:p>
                      <a:pPr marL="0" marR="0" algn="ctr">
                        <a:lnSpc>
                          <a:spcPct val="107000"/>
                        </a:lnSpc>
                        <a:spcBef>
                          <a:spcPts val="0"/>
                        </a:spcBef>
                        <a:spcAft>
                          <a:spcPts val="0"/>
                        </a:spcAft>
                      </a:pPr>
                      <a:r>
                        <a:rPr lang="en-US" sz="1500" dirty="0" smtClean="0">
                          <a:effectLst/>
                          <a:latin typeface="+mn-lt"/>
                          <a:ea typeface="Cambria" panose="02040503050406030204" pitchFamily="18" charset="0"/>
                          <a:cs typeface="Times New Roman" panose="02020603050405020304" pitchFamily="18" charset="0"/>
                        </a:rPr>
                        <a:t>Spaceport</a:t>
                      </a:r>
                      <a:endParaRPr lang="en-US" sz="1500" dirty="0">
                        <a:effectLst/>
                        <a:latin typeface="+mn-lt"/>
                        <a:ea typeface="Cambria" panose="02040503050406030204" pitchFamily="18" charset="0"/>
                        <a:cs typeface="Times New Roman" panose="02020603050405020304" pitchFamily="18" charset="0"/>
                      </a:endParaRPr>
                    </a:p>
                  </a:txBody>
                  <a:tcPr marL="39446" marR="39446" marT="0" marB="0">
                    <a:solidFill>
                      <a:srgbClr val="FF9933"/>
                    </a:solidFill>
                  </a:tcPr>
                </a:tc>
                <a:tc>
                  <a:txBody>
                    <a:bodyPr/>
                    <a:lstStyle/>
                    <a:p>
                      <a:pPr marL="0" marR="0" algn="ctr">
                        <a:lnSpc>
                          <a:spcPct val="107000"/>
                        </a:lnSpc>
                        <a:spcBef>
                          <a:spcPts val="0"/>
                        </a:spcBef>
                        <a:spcAft>
                          <a:spcPts val="0"/>
                        </a:spcAft>
                      </a:pPr>
                      <a:r>
                        <a:rPr lang="en-US" sz="1500" dirty="0" smtClean="0">
                          <a:effectLst/>
                          <a:latin typeface="+mn-lt"/>
                          <a:ea typeface="Cambria" panose="02040503050406030204" pitchFamily="18" charset="0"/>
                          <a:cs typeface="Times New Roman" panose="02020603050405020304" pitchFamily="18" charset="0"/>
                        </a:rPr>
                        <a:t>Location</a:t>
                      </a:r>
                      <a:endParaRPr lang="en-US" sz="1500" dirty="0">
                        <a:effectLst/>
                        <a:latin typeface="+mn-lt"/>
                        <a:ea typeface="Cambria" panose="02040503050406030204" pitchFamily="18" charset="0"/>
                        <a:cs typeface="Times New Roman" panose="02020603050405020304" pitchFamily="18" charset="0"/>
                      </a:endParaRPr>
                    </a:p>
                  </a:txBody>
                  <a:tcPr marL="39446" marR="39446" marT="0" marB="0">
                    <a:solidFill>
                      <a:srgbClr val="FF9933"/>
                    </a:solidFill>
                  </a:tcPr>
                </a:tc>
                <a:extLst>
                  <a:ext uri="{0D108BD9-81ED-4DB2-BD59-A6C34878D82A}">
                    <a16:rowId xmlns:a16="http://schemas.microsoft.com/office/drawing/2014/main" val="1368686406"/>
                  </a:ext>
                </a:extLst>
              </a:tr>
              <a:tr h="369879">
                <a:tc>
                  <a:txBody>
                    <a:bodyPr/>
                    <a:lstStyle/>
                    <a:p>
                      <a:pPr algn="l"/>
                      <a:r>
                        <a:rPr lang="en-US" sz="1500" dirty="0" smtClean="0">
                          <a:effectLst/>
                          <a:latin typeface="+mn-lt"/>
                        </a:rPr>
                        <a:t>New </a:t>
                      </a:r>
                      <a:r>
                        <a:rPr lang="en-US" sz="1500" dirty="0">
                          <a:effectLst/>
                          <a:latin typeface="+mn-lt"/>
                        </a:rPr>
                        <a:t>Mexico </a:t>
                      </a:r>
                      <a:r>
                        <a:rPr lang="en-US" sz="1500" dirty="0" smtClean="0">
                          <a:effectLst/>
                          <a:latin typeface="+mn-lt"/>
                        </a:rPr>
                        <a:t>Spaceflight </a:t>
                      </a:r>
                      <a:r>
                        <a:rPr lang="en-US" sz="1500" dirty="0">
                          <a:effectLst/>
                          <a:latin typeface="+mn-lt"/>
                        </a:rPr>
                        <a:t>Authority</a:t>
                      </a:r>
                    </a:p>
                  </a:txBody>
                  <a:tcPr marL="83820" marR="83820" anchor="ctr">
                    <a:solidFill>
                      <a:srgbClr val="FF9933"/>
                    </a:solidFill>
                  </a:tcPr>
                </a:tc>
                <a:tc>
                  <a:txBody>
                    <a:bodyPr/>
                    <a:lstStyle/>
                    <a:p>
                      <a:pPr algn="l"/>
                      <a:r>
                        <a:rPr lang="en-US" sz="1500" dirty="0">
                          <a:effectLst/>
                          <a:latin typeface="+mn-lt"/>
                        </a:rPr>
                        <a:t>Spaceport America</a:t>
                      </a:r>
                    </a:p>
                  </a:txBody>
                  <a:tcPr marL="83820" marR="83820" anchor="ctr"/>
                </a:tc>
                <a:tc>
                  <a:txBody>
                    <a:bodyPr/>
                    <a:lstStyle/>
                    <a:p>
                      <a:pPr algn="l"/>
                      <a:r>
                        <a:rPr lang="en-US" sz="1500" dirty="0">
                          <a:effectLst/>
                          <a:latin typeface="+mn-lt"/>
                        </a:rPr>
                        <a:t>Truth or Consequences, NM</a:t>
                      </a:r>
                    </a:p>
                  </a:txBody>
                  <a:tcPr marL="83820" marR="83820" anchor="ctr"/>
                </a:tc>
                <a:extLst>
                  <a:ext uri="{0D108BD9-81ED-4DB2-BD59-A6C34878D82A}">
                    <a16:rowId xmlns:a16="http://schemas.microsoft.com/office/drawing/2014/main" val="2032860495"/>
                  </a:ext>
                </a:extLst>
              </a:tr>
              <a:tr h="318631">
                <a:tc>
                  <a:txBody>
                    <a:bodyPr/>
                    <a:lstStyle/>
                    <a:p>
                      <a:pPr algn="l"/>
                      <a:r>
                        <a:rPr lang="en-US" sz="1500" dirty="0">
                          <a:effectLst/>
                          <a:latin typeface="+mn-lt"/>
                        </a:rPr>
                        <a:t>Mojave Air &amp; Space Port</a:t>
                      </a:r>
                    </a:p>
                  </a:txBody>
                  <a:tcPr marL="83820" marR="83820" anchor="ctr">
                    <a:solidFill>
                      <a:srgbClr val="FF9933"/>
                    </a:solidFill>
                  </a:tcPr>
                </a:tc>
                <a:tc>
                  <a:txBody>
                    <a:bodyPr/>
                    <a:lstStyle/>
                    <a:p>
                      <a:pPr algn="l"/>
                      <a:r>
                        <a:rPr lang="en-US" sz="1500" dirty="0">
                          <a:effectLst/>
                          <a:latin typeface="+mn-lt"/>
                        </a:rPr>
                        <a:t>Mojave Air and Space Port</a:t>
                      </a:r>
                    </a:p>
                  </a:txBody>
                  <a:tcPr marL="83820" marR="83820" anchor="ctr"/>
                </a:tc>
                <a:tc>
                  <a:txBody>
                    <a:bodyPr/>
                    <a:lstStyle/>
                    <a:p>
                      <a:pPr algn="l"/>
                      <a:r>
                        <a:rPr lang="en-US" sz="1500" dirty="0">
                          <a:effectLst/>
                          <a:latin typeface="+mn-lt"/>
                        </a:rPr>
                        <a:t>Mojave, CA</a:t>
                      </a:r>
                    </a:p>
                  </a:txBody>
                  <a:tcPr marL="83820" marR="83820" anchor="ctr"/>
                </a:tc>
                <a:extLst>
                  <a:ext uri="{0D108BD9-81ED-4DB2-BD59-A6C34878D82A}">
                    <a16:rowId xmlns:a16="http://schemas.microsoft.com/office/drawing/2014/main" val="1573034290"/>
                  </a:ext>
                </a:extLst>
              </a:tr>
              <a:tr h="506369">
                <a:tc>
                  <a:txBody>
                    <a:bodyPr/>
                    <a:lstStyle/>
                    <a:p>
                      <a:pPr algn="l"/>
                      <a:r>
                        <a:rPr lang="en-US" sz="1500" dirty="0">
                          <a:effectLst/>
                          <a:latin typeface="+mn-lt"/>
                        </a:rPr>
                        <a:t>Virginia Commercial Space Flight Authority</a:t>
                      </a:r>
                    </a:p>
                  </a:txBody>
                  <a:tcPr marL="83820" marR="83820" anchor="ctr">
                    <a:solidFill>
                      <a:srgbClr val="FF9933"/>
                    </a:solidFill>
                  </a:tcPr>
                </a:tc>
                <a:tc>
                  <a:txBody>
                    <a:bodyPr/>
                    <a:lstStyle/>
                    <a:p>
                      <a:pPr algn="l"/>
                      <a:r>
                        <a:rPr lang="en-US" sz="1500" dirty="0">
                          <a:effectLst/>
                          <a:latin typeface="+mn-lt"/>
                        </a:rPr>
                        <a:t>Mid-Atlantic Regional Spaceport</a:t>
                      </a:r>
                    </a:p>
                  </a:txBody>
                  <a:tcPr marL="83820" marR="83820" anchor="ctr"/>
                </a:tc>
                <a:tc>
                  <a:txBody>
                    <a:bodyPr/>
                    <a:lstStyle/>
                    <a:p>
                      <a:pPr algn="l"/>
                      <a:r>
                        <a:rPr lang="en-US" sz="1500" dirty="0">
                          <a:effectLst/>
                          <a:latin typeface="+mn-lt"/>
                        </a:rPr>
                        <a:t>Wallops Flight Facility, VA</a:t>
                      </a:r>
                    </a:p>
                  </a:txBody>
                  <a:tcPr marL="83820" marR="83820" anchor="ctr"/>
                </a:tc>
                <a:extLst>
                  <a:ext uri="{0D108BD9-81ED-4DB2-BD59-A6C34878D82A}">
                    <a16:rowId xmlns:a16="http://schemas.microsoft.com/office/drawing/2014/main" val="2579944092"/>
                  </a:ext>
                </a:extLst>
              </a:tr>
              <a:tr h="295382">
                <a:tc>
                  <a:txBody>
                    <a:bodyPr/>
                    <a:lstStyle/>
                    <a:p>
                      <a:pPr algn="l"/>
                      <a:r>
                        <a:rPr lang="en-US" sz="1500" dirty="0">
                          <a:effectLst/>
                          <a:latin typeface="+mn-lt"/>
                        </a:rPr>
                        <a:t>Jacksonville Aviation Authority</a:t>
                      </a:r>
                    </a:p>
                  </a:txBody>
                  <a:tcPr marL="83820" marR="83820" anchor="ctr">
                    <a:solidFill>
                      <a:srgbClr val="FF9933"/>
                    </a:solidFill>
                  </a:tcPr>
                </a:tc>
                <a:tc>
                  <a:txBody>
                    <a:bodyPr/>
                    <a:lstStyle/>
                    <a:p>
                      <a:pPr algn="l"/>
                      <a:r>
                        <a:rPr lang="en-US" sz="1500" dirty="0">
                          <a:effectLst/>
                          <a:latin typeface="+mn-lt"/>
                        </a:rPr>
                        <a:t>Cecil Field</a:t>
                      </a:r>
                    </a:p>
                  </a:txBody>
                  <a:tcPr marL="83820" marR="83820" anchor="ctr"/>
                </a:tc>
                <a:tc>
                  <a:txBody>
                    <a:bodyPr/>
                    <a:lstStyle/>
                    <a:p>
                      <a:pPr algn="l"/>
                      <a:r>
                        <a:rPr lang="en-US" sz="1500" dirty="0">
                          <a:effectLst/>
                          <a:latin typeface="+mn-lt"/>
                        </a:rPr>
                        <a:t>Jacksonville, FL</a:t>
                      </a:r>
                    </a:p>
                  </a:txBody>
                  <a:tcPr marL="83820" marR="83820" anchor="ctr"/>
                </a:tc>
                <a:extLst>
                  <a:ext uri="{0D108BD9-81ED-4DB2-BD59-A6C34878D82A}">
                    <a16:rowId xmlns:a16="http://schemas.microsoft.com/office/drawing/2014/main" val="2805417085"/>
                  </a:ext>
                </a:extLst>
              </a:tr>
              <a:tr h="506369">
                <a:tc>
                  <a:txBody>
                    <a:bodyPr/>
                    <a:lstStyle/>
                    <a:p>
                      <a:pPr algn="l"/>
                      <a:r>
                        <a:rPr lang="en-US" sz="1500" dirty="0">
                          <a:effectLst/>
                          <a:latin typeface="+mn-lt"/>
                        </a:rPr>
                        <a:t>Oklahoma Space Industry Development Authority</a:t>
                      </a:r>
                    </a:p>
                  </a:txBody>
                  <a:tcPr marL="83820" marR="83820" anchor="ctr">
                    <a:solidFill>
                      <a:srgbClr val="FF9933"/>
                    </a:solidFill>
                  </a:tcPr>
                </a:tc>
                <a:tc>
                  <a:txBody>
                    <a:bodyPr/>
                    <a:lstStyle/>
                    <a:p>
                      <a:pPr algn="l"/>
                      <a:r>
                        <a:rPr lang="en-US" sz="1500" dirty="0">
                          <a:effectLst/>
                          <a:latin typeface="+mn-lt"/>
                        </a:rPr>
                        <a:t>Oklahoma Air and Space Port</a:t>
                      </a:r>
                    </a:p>
                  </a:txBody>
                  <a:tcPr marL="83820" marR="83820" anchor="ctr"/>
                </a:tc>
                <a:tc>
                  <a:txBody>
                    <a:bodyPr/>
                    <a:lstStyle/>
                    <a:p>
                      <a:pPr algn="l"/>
                      <a:r>
                        <a:rPr lang="en-US" sz="1500" dirty="0">
                          <a:effectLst/>
                          <a:latin typeface="+mn-lt"/>
                        </a:rPr>
                        <a:t>Burns Flat, OK</a:t>
                      </a:r>
                    </a:p>
                  </a:txBody>
                  <a:tcPr marL="83820" marR="83820" anchor="ctr"/>
                </a:tc>
                <a:extLst>
                  <a:ext uri="{0D108BD9-81ED-4DB2-BD59-A6C34878D82A}">
                    <a16:rowId xmlns:a16="http://schemas.microsoft.com/office/drawing/2014/main" val="505024946"/>
                  </a:ext>
                </a:extLst>
              </a:tr>
              <a:tr h="295382">
                <a:tc>
                  <a:txBody>
                    <a:bodyPr/>
                    <a:lstStyle/>
                    <a:p>
                      <a:pPr algn="l"/>
                      <a:r>
                        <a:rPr lang="en-US" sz="1500" dirty="0">
                          <a:effectLst/>
                          <a:latin typeface="+mn-lt"/>
                        </a:rPr>
                        <a:t>Houston Airport System</a:t>
                      </a:r>
                    </a:p>
                  </a:txBody>
                  <a:tcPr marL="83820" marR="83820" anchor="ctr">
                    <a:solidFill>
                      <a:srgbClr val="FF9933"/>
                    </a:solidFill>
                  </a:tcPr>
                </a:tc>
                <a:tc>
                  <a:txBody>
                    <a:bodyPr/>
                    <a:lstStyle/>
                    <a:p>
                      <a:pPr algn="l"/>
                      <a:r>
                        <a:rPr lang="en-US" sz="1500" dirty="0">
                          <a:effectLst/>
                          <a:latin typeface="+mn-lt"/>
                        </a:rPr>
                        <a:t>Ellington Airport</a:t>
                      </a:r>
                    </a:p>
                  </a:txBody>
                  <a:tcPr marL="83820" marR="83820" anchor="ctr"/>
                </a:tc>
                <a:tc>
                  <a:txBody>
                    <a:bodyPr/>
                    <a:lstStyle/>
                    <a:p>
                      <a:pPr algn="l"/>
                      <a:r>
                        <a:rPr lang="en-US" sz="1500" dirty="0">
                          <a:effectLst/>
                          <a:latin typeface="+mn-lt"/>
                        </a:rPr>
                        <a:t>Houston, TX</a:t>
                      </a:r>
                    </a:p>
                  </a:txBody>
                  <a:tcPr marL="83820" marR="83820" anchor="ctr"/>
                </a:tc>
                <a:extLst>
                  <a:ext uri="{0D108BD9-81ED-4DB2-BD59-A6C34878D82A}">
                    <a16:rowId xmlns:a16="http://schemas.microsoft.com/office/drawing/2014/main" val="391627485"/>
                  </a:ext>
                </a:extLst>
              </a:tr>
              <a:tr h="300211">
                <a:tc>
                  <a:txBody>
                    <a:bodyPr/>
                    <a:lstStyle/>
                    <a:p>
                      <a:pPr algn="l"/>
                      <a:r>
                        <a:rPr lang="en-US" sz="1500" dirty="0">
                          <a:effectLst/>
                          <a:latin typeface="+mn-lt"/>
                        </a:rPr>
                        <a:t>Space Florida</a:t>
                      </a:r>
                    </a:p>
                  </a:txBody>
                  <a:tcPr marL="83820" marR="83820" anchor="ctr">
                    <a:solidFill>
                      <a:srgbClr val="FF9933"/>
                    </a:solidFill>
                  </a:tcPr>
                </a:tc>
                <a:tc>
                  <a:txBody>
                    <a:bodyPr/>
                    <a:lstStyle/>
                    <a:p>
                      <a:pPr algn="l"/>
                      <a:r>
                        <a:rPr lang="en-US" sz="1500" dirty="0">
                          <a:effectLst/>
                          <a:latin typeface="+mn-lt"/>
                        </a:rPr>
                        <a:t>Cape Canaveral Air Force Station</a:t>
                      </a:r>
                    </a:p>
                  </a:txBody>
                  <a:tcPr marL="83820" marR="83820" anchor="ctr"/>
                </a:tc>
                <a:tc>
                  <a:txBody>
                    <a:bodyPr/>
                    <a:lstStyle/>
                    <a:p>
                      <a:pPr algn="l"/>
                      <a:r>
                        <a:rPr lang="en-US" sz="1500" dirty="0">
                          <a:effectLst/>
                          <a:latin typeface="+mn-lt"/>
                        </a:rPr>
                        <a:t>Kennedy Space Center, FL</a:t>
                      </a:r>
                    </a:p>
                  </a:txBody>
                  <a:tcPr marL="83820" marR="83820" anchor="ctr"/>
                </a:tc>
                <a:extLst>
                  <a:ext uri="{0D108BD9-81ED-4DB2-BD59-A6C34878D82A}">
                    <a16:rowId xmlns:a16="http://schemas.microsoft.com/office/drawing/2014/main" val="556756111"/>
                  </a:ext>
                </a:extLst>
              </a:tr>
              <a:tr h="372056">
                <a:tc>
                  <a:txBody>
                    <a:bodyPr/>
                    <a:lstStyle/>
                    <a:p>
                      <a:pPr algn="l"/>
                      <a:r>
                        <a:rPr lang="en-US" sz="1500">
                          <a:effectLst/>
                        </a:rPr>
                        <a:t>Midland International Airport</a:t>
                      </a:r>
                    </a:p>
                  </a:txBody>
                  <a:tcPr marL="83820" marR="83820" anchor="ctr">
                    <a:solidFill>
                      <a:srgbClr val="FF9933"/>
                    </a:solidFill>
                  </a:tcPr>
                </a:tc>
                <a:tc>
                  <a:txBody>
                    <a:bodyPr/>
                    <a:lstStyle/>
                    <a:p>
                      <a:pPr algn="l"/>
                      <a:r>
                        <a:rPr lang="en-US" sz="1500" dirty="0">
                          <a:effectLst/>
                        </a:rPr>
                        <a:t>Midland </a:t>
                      </a:r>
                      <a:r>
                        <a:rPr lang="en-US" sz="1500" dirty="0" smtClean="0">
                          <a:effectLst/>
                        </a:rPr>
                        <a:t>Intl </a:t>
                      </a:r>
                      <a:r>
                        <a:rPr lang="en-US" sz="1500" dirty="0">
                          <a:effectLst/>
                        </a:rPr>
                        <a:t>Air and Space Port</a:t>
                      </a:r>
                    </a:p>
                  </a:txBody>
                  <a:tcPr marL="83820" marR="83820" anchor="ctr"/>
                </a:tc>
                <a:tc>
                  <a:txBody>
                    <a:bodyPr/>
                    <a:lstStyle/>
                    <a:p>
                      <a:pPr algn="l"/>
                      <a:r>
                        <a:rPr lang="en-US" sz="1500" dirty="0">
                          <a:effectLst/>
                        </a:rPr>
                        <a:t>Midland, TX</a:t>
                      </a:r>
                    </a:p>
                  </a:txBody>
                  <a:tcPr marL="83820" marR="83820" anchor="ctr"/>
                </a:tc>
                <a:extLst>
                  <a:ext uri="{0D108BD9-81ED-4DB2-BD59-A6C34878D82A}">
                    <a16:rowId xmlns:a16="http://schemas.microsoft.com/office/drawing/2014/main" val="1745072724"/>
                  </a:ext>
                </a:extLst>
              </a:tr>
              <a:tr h="295382">
                <a:tc>
                  <a:txBody>
                    <a:bodyPr/>
                    <a:lstStyle/>
                    <a:p>
                      <a:pPr algn="l"/>
                      <a:r>
                        <a:rPr lang="en-US" sz="1500">
                          <a:effectLst/>
                        </a:rPr>
                        <a:t>Harris Corporation</a:t>
                      </a:r>
                    </a:p>
                  </a:txBody>
                  <a:tcPr marL="83820" marR="83820" anchor="ctr">
                    <a:solidFill>
                      <a:srgbClr val="FF9933"/>
                    </a:solidFill>
                  </a:tcPr>
                </a:tc>
                <a:tc>
                  <a:txBody>
                    <a:bodyPr/>
                    <a:lstStyle/>
                    <a:p>
                      <a:pPr algn="l"/>
                      <a:r>
                        <a:rPr lang="en-US" sz="1500">
                          <a:effectLst/>
                        </a:rPr>
                        <a:t>California Spaceport</a:t>
                      </a:r>
                    </a:p>
                  </a:txBody>
                  <a:tcPr marL="83820" marR="83820" anchor="ctr"/>
                </a:tc>
                <a:tc>
                  <a:txBody>
                    <a:bodyPr/>
                    <a:lstStyle/>
                    <a:p>
                      <a:pPr algn="l"/>
                      <a:r>
                        <a:rPr lang="en-US" sz="1500" dirty="0">
                          <a:effectLst/>
                        </a:rPr>
                        <a:t>Vandenberg Air Force Base, CA</a:t>
                      </a:r>
                    </a:p>
                  </a:txBody>
                  <a:tcPr marL="83820" marR="83820" anchor="ctr"/>
                </a:tc>
                <a:extLst>
                  <a:ext uri="{0D108BD9-81ED-4DB2-BD59-A6C34878D82A}">
                    <a16:rowId xmlns:a16="http://schemas.microsoft.com/office/drawing/2014/main" val="3291544505"/>
                  </a:ext>
                </a:extLst>
              </a:tr>
              <a:tr h="318631">
                <a:tc>
                  <a:txBody>
                    <a:bodyPr/>
                    <a:lstStyle/>
                    <a:p>
                      <a:pPr algn="l"/>
                      <a:r>
                        <a:rPr lang="en-US" sz="1500">
                          <a:effectLst/>
                        </a:rPr>
                        <a:t>Alaska Aerospace</a:t>
                      </a:r>
                    </a:p>
                  </a:txBody>
                  <a:tcPr marL="83820" marR="83820" anchor="ctr">
                    <a:solidFill>
                      <a:srgbClr val="FF9933"/>
                    </a:solidFill>
                  </a:tcPr>
                </a:tc>
                <a:tc>
                  <a:txBody>
                    <a:bodyPr/>
                    <a:lstStyle/>
                    <a:p>
                      <a:pPr algn="l"/>
                      <a:r>
                        <a:rPr lang="en-US" sz="1500" dirty="0">
                          <a:effectLst/>
                        </a:rPr>
                        <a:t>Pacific Spaceport Complex</a:t>
                      </a:r>
                    </a:p>
                  </a:txBody>
                  <a:tcPr marL="83820" marR="83820" anchor="ctr"/>
                </a:tc>
                <a:tc>
                  <a:txBody>
                    <a:bodyPr/>
                    <a:lstStyle/>
                    <a:p>
                      <a:pPr algn="l"/>
                      <a:r>
                        <a:rPr lang="en-US" sz="1500" dirty="0">
                          <a:effectLst/>
                        </a:rPr>
                        <a:t>Kodiak Island, AK</a:t>
                      </a:r>
                    </a:p>
                  </a:txBody>
                  <a:tcPr marL="83820" marR="83820" anchor="ctr"/>
                </a:tc>
                <a:extLst>
                  <a:ext uri="{0D108BD9-81ED-4DB2-BD59-A6C34878D82A}">
                    <a16:rowId xmlns:a16="http://schemas.microsoft.com/office/drawing/2014/main" val="1479005164"/>
                  </a:ext>
                </a:extLst>
              </a:tr>
            </a:tbl>
          </a:graphicData>
        </a:graphic>
      </p:graphicFrame>
      <p:pic>
        <p:nvPicPr>
          <p:cNvPr id="2" name="Picture 1" descr="Screen Clippi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4856" y="5143500"/>
            <a:ext cx="2891020" cy="1658712"/>
          </a:xfrm>
          <a:prstGeom prst="rect">
            <a:avLst/>
          </a:prstGeom>
        </p:spPr>
      </p:pic>
      <p:sp>
        <p:nvSpPr>
          <p:cNvPr id="10" name="Rectangle 9"/>
          <p:cNvSpPr/>
          <p:nvPr/>
        </p:nvSpPr>
        <p:spPr>
          <a:xfrm>
            <a:off x="5507209" y="6630632"/>
            <a:ext cx="3636791" cy="246591"/>
          </a:xfrm>
          <a:prstGeom prst="rect">
            <a:avLst/>
          </a:prstGeom>
        </p:spPr>
        <p:txBody>
          <a:bodyPr wrap="square">
            <a:spAutoFit/>
          </a:bodyPr>
          <a:lstStyle/>
          <a:p>
            <a:r>
              <a:rPr lang="en-US" sz="1000" dirty="0"/>
              <a:t>http://www.vaspace.org/index.php/media-center/launch-videos</a:t>
            </a:r>
          </a:p>
        </p:txBody>
      </p:sp>
      <p:sp>
        <p:nvSpPr>
          <p:cNvPr id="11" name="Rectangle 10"/>
          <p:cNvSpPr/>
          <p:nvPr/>
        </p:nvSpPr>
        <p:spPr>
          <a:xfrm>
            <a:off x="3145096" y="5588377"/>
            <a:ext cx="3848986" cy="830997"/>
          </a:xfrm>
          <a:prstGeom prst="rect">
            <a:avLst/>
          </a:prstGeom>
          <a:noFill/>
        </p:spPr>
        <p:txBody>
          <a:bodyPr wrap="square">
            <a:spAutoFit/>
          </a:bodyPr>
          <a:lstStyle/>
          <a:p>
            <a:r>
              <a:rPr lang="en-US" sz="1200" i="1" dirty="0" smtClean="0">
                <a:solidFill>
                  <a:srgbClr val="0066CC"/>
                </a:solidFill>
              </a:rPr>
              <a:t>Mid-Atlantic Regional Spaceport</a:t>
            </a:r>
          </a:p>
          <a:p>
            <a:r>
              <a:rPr lang="en-US" sz="1200" i="1" dirty="0" smtClean="0">
                <a:solidFill>
                  <a:srgbClr val="0066CC"/>
                </a:solidFill>
              </a:rPr>
              <a:t>In Virginia</a:t>
            </a:r>
          </a:p>
          <a:p>
            <a:r>
              <a:rPr lang="en-US" sz="1200" i="1" dirty="0" smtClean="0">
                <a:solidFill>
                  <a:srgbClr val="0066CC"/>
                </a:solidFill>
              </a:rPr>
              <a:t>Antares Orb-2 Resupply Mission to ISS</a:t>
            </a:r>
          </a:p>
          <a:p>
            <a:r>
              <a:rPr lang="en-US" sz="1200" i="1" dirty="0" smtClean="0">
                <a:solidFill>
                  <a:srgbClr val="0066CC"/>
                </a:solidFill>
              </a:rPr>
              <a:t>July 13, 2014</a:t>
            </a:r>
            <a:endParaRPr lang="en-US" sz="1200" i="1" dirty="0">
              <a:solidFill>
                <a:srgbClr val="0066CC"/>
              </a:solidFill>
            </a:endParaRPr>
          </a:p>
        </p:txBody>
      </p:sp>
    </p:spTree>
    <p:extLst>
      <p:ext uri="{BB962C8B-B14F-4D97-AF65-F5344CB8AC3E}">
        <p14:creationId xmlns:p14="http://schemas.microsoft.com/office/powerpoint/2010/main" val="29144577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2"/>
          </p:nvPr>
        </p:nvSpPr>
        <p:spPr/>
        <p:txBody>
          <a:bodyPr/>
          <a:lstStyle/>
          <a:p>
            <a:endParaRPr lang="en-US" dirty="0"/>
          </a:p>
        </p:txBody>
      </p:sp>
      <p:sp>
        <p:nvSpPr>
          <p:cNvPr id="3" name="Text Placeholder 2"/>
          <p:cNvSpPr>
            <a:spLocks noGrp="1"/>
          </p:cNvSpPr>
          <p:nvPr>
            <p:ph type="body" sz="quarter" idx="13"/>
          </p:nvPr>
        </p:nvSpPr>
        <p:spPr/>
        <p:txBody>
          <a:bodyPr/>
          <a:lstStyle/>
          <a:p>
            <a:r>
              <a:rPr lang="en-US" dirty="0" smtClean="0"/>
              <a:t>US Airports</a:t>
            </a:r>
            <a:endParaRPr lang="en-US" dirty="0"/>
          </a:p>
        </p:txBody>
      </p:sp>
      <p:pic>
        <p:nvPicPr>
          <p:cNvPr id="5" name="Picture 4" descr="Screen Clipping"/>
          <p:cNvPicPr>
            <a:picLocks noChangeAspect="1"/>
          </p:cNvPicPr>
          <p:nvPr/>
        </p:nvPicPr>
        <p:blipFill rotWithShape="1">
          <a:blip r:embed="rId3" cstate="hqprint">
            <a:extLst>
              <a:ext uri="{28A0092B-C50C-407E-A947-70E740481C1C}">
                <a14:useLocalDpi xmlns:a14="http://schemas.microsoft.com/office/drawing/2010/main"/>
              </a:ext>
            </a:extLst>
          </a:blip>
          <a:srcRect l="5723"/>
          <a:stretch/>
        </p:blipFill>
        <p:spPr>
          <a:xfrm>
            <a:off x="5027410" y="196493"/>
            <a:ext cx="3982576" cy="3320247"/>
          </a:xfrm>
          <a:prstGeom prst="rect">
            <a:avLst/>
          </a:prstGeom>
        </p:spPr>
      </p:pic>
      <p:pic>
        <p:nvPicPr>
          <p:cNvPr id="6" name="Picture 5" descr="Screen Clippi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10884" y="3686937"/>
            <a:ext cx="4800450" cy="2942583"/>
          </a:xfrm>
          <a:prstGeom prst="rect">
            <a:avLst/>
          </a:prstGeom>
        </p:spPr>
      </p:pic>
      <p:pic>
        <p:nvPicPr>
          <p:cNvPr id="7" name="Picture 6" descr="Screen Clipp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541" y="1050412"/>
            <a:ext cx="4660280" cy="2816396"/>
          </a:xfrm>
          <a:prstGeom prst="rect">
            <a:avLst/>
          </a:prstGeom>
        </p:spPr>
      </p:pic>
      <p:sp>
        <p:nvSpPr>
          <p:cNvPr id="8" name="Rectangle 7"/>
          <p:cNvSpPr/>
          <p:nvPr/>
        </p:nvSpPr>
        <p:spPr>
          <a:xfrm>
            <a:off x="59541" y="6462026"/>
            <a:ext cx="6952598" cy="430887"/>
          </a:xfrm>
          <a:prstGeom prst="rect">
            <a:avLst/>
          </a:prstGeom>
        </p:spPr>
        <p:txBody>
          <a:bodyPr wrap="square">
            <a:spAutoFit/>
          </a:bodyPr>
          <a:lstStyle/>
          <a:p>
            <a:r>
              <a:rPr lang="en-US" sz="1100" dirty="0"/>
              <a:t>http://www.sunshineskies.com/atlanta1920s-1930s.html </a:t>
            </a:r>
          </a:p>
          <a:p>
            <a:r>
              <a:rPr lang="en-US" sz="1100" dirty="0" smtClean="0"/>
              <a:t>https</a:t>
            </a:r>
            <a:r>
              <a:rPr lang="en-US" sz="1100" dirty="0"/>
              <a:t>://</a:t>
            </a:r>
            <a:r>
              <a:rPr lang="en-US" sz="1100" dirty="0" smtClean="0"/>
              <a:t>www.faa.gov/airports/planning_capacity/npias/reports/media/NPIAS-Report-2017-2021-Narrative.pdf</a:t>
            </a:r>
          </a:p>
        </p:txBody>
      </p:sp>
      <p:pic>
        <p:nvPicPr>
          <p:cNvPr id="9" name="Picture 8"/>
          <p:cNvPicPr>
            <a:picLocks noChangeAspect="1"/>
          </p:cNvPicPr>
          <p:nvPr/>
        </p:nvPicPr>
        <p:blipFill>
          <a:blip r:embed="rId6"/>
          <a:stretch>
            <a:fillRect/>
          </a:stretch>
        </p:blipFill>
        <p:spPr>
          <a:xfrm>
            <a:off x="614379" y="4037005"/>
            <a:ext cx="3536546" cy="2330905"/>
          </a:xfrm>
          <a:prstGeom prst="rect">
            <a:avLst/>
          </a:prstGeom>
        </p:spPr>
      </p:pic>
    </p:spTree>
    <p:extLst>
      <p:ext uri="{BB962C8B-B14F-4D97-AF65-F5344CB8AC3E}">
        <p14:creationId xmlns:p14="http://schemas.microsoft.com/office/powerpoint/2010/main" val="7886250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Clipping"/>
          <p:cNvPicPr>
            <a:picLocks noChangeAspect="1"/>
          </p:cNvPicPr>
          <p:nvPr/>
        </p:nvPicPr>
        <p:blipFill rotWithShape="1">
          <a:blip r:embed="rId3" cstate="hqprint">
            <a:extLst>
              <a:ext uri="{28A0092B-C50C-407E-A947-70E740481C1C}">
                <a14:useLocalDpi xmlns:a14="http://schemas.microsoft.com/office/drawing/2010/main"/>
              </a:ext>
            </a:extLst>
          </a:blip>
          <a:srcRect t="13738"/>
          <a:stretch/>
        </p:blipFill>
        <p:spPr>
          <a:xfrm>
            <a:off x="0" y="1132112"/>
            <a:ext cx="9144000" cy="4905105"/>
          </a:xfrm>
          <a:prstGeom prst="rect">
            <a:avLst/>
          </a:prstGeom>
        </p:spPr>
      </p:pic>
      <p:sp>
        <p:nvSpPr>
          <p:cNvPr id="3" name="Text Placeholder 2"/>
          <p:cNvSpPr>
            <a:spLocks noGrp="1"/>
          </p:cNvSpPr>
          <p:nvPr>
            <p:ph type="body" sz="quarter" idx="13"/>
          </p:nvPr>
        </p:nvSpPr>
        <p:spPr/>
        <p:txBody>
          <a:bodyPr/>
          <a:lstStyle/>
          <a:p>
            <a:r>
              <a:rPr lang="en-US" dirty="0" smtClean="0"/>
              <a:t>US Spaceports</a:t>
            </a:r>
            <a:endParaRPr lang="en-US" dirty="0"/>
          </a:p>
        </p:txBody>
      </p:sp>
      <p:sp>
        <p:nvSpPr>
          <p:cNvPr id="6" name="Rectangle 5"/>
          <p:cNvSpPr/>
          <p:nvPr/>
        </p:nvSpPr>
        <p:spPr>
          <a:xfrm>
            <a:off x="80010" y="6576059"/>
            <a:ext cx="7417526" cy="276999"/>
          </a:xfrm>
          <a:prstGeom prst="rect">
            <a:avLst/>
          </a:prstGeom>
        </p:spPr>
        <p:txBody>
          <a:bodyPr wrap="square">
            <a:spAutoFit/>
          </a:bodyPr>
          <a:lstStyle/>
          <a:p>
            <a:r>
              <a:rPr lang="en-US" sz="1200" dirty="0" smtClean="0"/>
              <a:t>Image</a:t>
            </a:r>
            <a:r>
              <a:rPr lang="en-US" sz="1200" dirty="0"/>
              <a:t>:  https://</a:t>
            </a:r>
            <a:r>
              <a:rPr lang="en-US" sz="1200" dirty="0" smtClean="0"/>
              <a:t>www.faa.gov/about/office_org/headquarters_offices/ast/industry/media/Map_US_spaceports.pdf </a:t>
            </a:r>
            <a:endParaRPr lang="en-US" sz="1200" dirty="0"/>
          </a:p>
        </p:txBody>
      </p:sp>
      <p:sp>
        <p:nvSpPr>
          <p:cNvPr id="11" name="Text Placeholder 3"/>
          <p:cNvSpPr>
            <a:spLocks noGrp="1"/>
          </p:cNvSpPr>
          <p:nvPr>
            <p:ph type="body" sz="quarter" idx="14"/>
          </p:nvPr>
        </p:nvSpPr>
        <p:spPr>
          <a:xfrm>
            <a:off x="366713" y="879475"/>
            <a:ext cx="8326437" cy="438150"/>
          </a:xfrm>
        </p:spPr>
        <p:txBody>
          <a:bodyPr>
            <a:normAutofit/>
          </a:bodyPr>
          <a:lstStyle/>
          <a:p>
            <a:r>
              <a:rPr lang="en-US" b="0" cap="none" dirty="0" smtClean="0"/>
              <a:t>Commercial/Government/Private Active and Proposed</a:t>
            </a:r>
            <a:r>
              <a:rPr lang="en-US" b="0" cap="none" dirty="0"/>
              <a:t> </a:t>
            </a:r>
            <a:r>
              <a:rPr lang="en-US" b="0" cap="none" dirty="0" smtClean="0"/>
              <a:t>Launch Sites</a:t>
            </a:r>
            <a:endParaRPr lang="en-US" b="0" cap="none" dirty="0"/>
          </a:p>
        </p:txBody>
      </p:sp>
    </p:spTree>
    <p:extLst>
      <p:ext uri="{BB962C8B-B14F-4D97-AF65-F5344CB8AC3E}">
        <p14:creationId xmlns:p14="http://schemas.microsoft.com/office/powerpoint/2010/main" val="37217130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US Commercial Launch Sites</a:t>
            </a:r>
            <a:endParaRPr lang="en-US" dirty="0"/>
          </a:p>
        </p:txBody>
      </p:sp>
      <p:sp>
        <p:nvSpPr>
          <p:cNvPr id="4" name="Text Placeholder 3"/>
          <p:cNvSpPr>
            <a:spLocks noGrp="1"/>
          </p:cNvSpPr>
          <p:nvPr>
            <p:ph type="body" sz="quarter" idx="14"/>
          </p:nvPr>
        </p:nvSpPr>
        <p:spPr/>
        <p:txBody>
          <a:bodyPr/>
          <a:lstStyle/>
          <a:p>
            <a:r>
              <a:rPr lang="en-US" dirty="0" smtClean="0"/>
              <a:t>  </a:t>
            </a:r>
            <a:endParaRPr lang="en-US" dirty="0"/>
          </a:p>
          <a:p>
            <a:endParaRPr lang="en-US" dirty="0"/>
          </a:p>
        </p:txBody>
      </p:sp>
      <p:sp>
        <p:nvSpPr>
          <p:cNvPr id="7" name="Text Placeholder 6"/>
          <p:cNvSpPr>
            <a:spLocks noGrp="1"/>
          </p:cNvSpPr>
          <p:nvPr>
            <p:ph type="body" idx="12"/>
          </p:nvPr>
        </p:nvSpPr>
        <p:spPr/>
        <p:txBody>
          <a:bodyPr/>
          <a:lstStyle/>
          <a:p>
            <a:endParaRPr lang="en-US" dirty="0"/>
          </a:p>
        </p:txBody>
      </p:sp>
      <p:graphicFrame>
        <p:nvGraphicFramePr>
          <p:cNvPr id="8" name="Table 7"/>
          <p:cNvGraphicFramePr>
            <a:graphicFrameLocks noGrp="1"/>
          </p:cNvGraphicFramePr>
          <p:nvPr>
            <p:extLst/>
          </p:nvPr>
        </p:nvGraphicFramePr>
        <p:xfrm>
          <a:off x="32658" y="918852"/>
          <a:ext cx="9056915" cy="3904429"/>
        </p:xfrm>
        <a:graphic>
          <a:graphicData uri="http://schemas.openxmlformats.org/drawingml/2006/table">
            <a:tbl>
              <a:tblPr firstRow="1" firstCol="1" bandRow="1">
                <a:tableStyleId>{5C22544A-7EE6-4342-B048-85BDC9FD1C3A}</a:tableStyleId>
              </a:tblPr>
              <a:tblGrid>
                <a:gridCol w="2891816">
                  <a:extLst>
                    <a:ext uri="{9D8B030D-6E8A-4147-A177-3AD203B41FA5}">
                      <a16:colId xmlns:a16="http://schemas.microsoft.com/office/drawing/2014/main" val="3768315386"/>
                    </a:ext>
                  </a:extLst>
                </a:gridCol>
                <a:gridCol w="6165099">
                  <a:extLst>
                    <a:ext uri="{9D8B030D-6E8A-4147-A177-3AD203B41FA5}">
                      <a16:colId xmlns:a16="http://schemas.microsoft.com/office/drawing/2014/main" val="2390358536"/>
                    </a:ext>
                  </a:extLst>
                </a:gridCol>
              </a:tblGrid>
              <a:tr h="300296">
                <a:tc>
                  <a:txBody>
                    <a:bodyPr/>
                    <a:lstStyle/>
                    <a:p>
                      <a:pPr marL="0" marR="0" algn="ctr">
                        <a:lnSpc>
                          <a:spcPct val="107000"/>
                        </a:lnSpc>
                        <a:spcBef>
                          <a:spcPts val="0"/>
                        </a:spcBef>
                        <a:spcAft>
                          <a:spcPts val="0"/>
                        </a:spcAft>
                      </a:pPr>
                      <a:r>
                        <a:rPr lang="en-US" sz="1700" dirty="0">
                          <a:effectLst/>
                        </a:rPr>
                        <a:t>Launch </a:t>
                      </a:r>
                      <a:r>
                        <a:rPr lang="en-US" sz="1700" dirty="0" smtClean="0">
                          <a:effectLst/>
                        </a:rPr>
                        <a:t>Site</a:t>
                      </a:r>
                      <a:endParaRPr lang="en-US" sz="1700" dirty="0">
                        <a:effectLst/>
                        <a:latin typeface="Cambria" panose="02040503050406030204" pitchFamily="18" charset="0"/>
                        <a:ea typeface="Cambria" panose="02040503050406030204" pitchFamily="18" charset="0"/>
                        <a:cs typeface="Times New Roman" panose="02020603050405020304" pitchFamily="18" charset="0"/>
                      </a:endParaRPr>
                    </a:p>
                  </a:txBody>
                  <a:tcPr marL="39446" marR="39446" marT="0" marB="0">
                    <a:solidFill>
                      <a:srgbClr val="FF9933"/>
                    </a:solidFill>
                  </a:tcPr>
                </a:tc>
                <a:tc>
                  <a:txBody>
                    <a:bodyPr/>
                    <a:lstStyle/>
                    <a:p>
                      <a:pPr marL="0" marR="0" algn="ctr">
                        <a:lnSpc>
                          <a:spcPct val="107000"/>
                        </a:lnSpc>
                        <a:spcBef>
                          <a:spcPts val="0"/>
                        </a:spcBef>
                        <a:spcAft>
                          <a:spcPts val="0"/>
                        </a:spcAft>
                      </a:pPr>
                      <a:r>
                        <a:rPr lang="en-US" sz="1700" dirty="0">
                          <a:effectLst/>
                        </a:rPr>
                        <a:t>Comments</a:t>
                      </a:r>
                      <a:endParaRPr lang="en-US" sz="1700" dirty="0">
                        <a:effectLst/>
                        <a:latin typeface="Cambria" panose="02040503050406030204" pitchFamily="18" charset="0"/>
                        <a:ea typeface="Cambria" panose="02040503050406030204" pitchFamily="18" charset="0"/>
                        <a:cs typeface="Times New Roman" panose="02020603050405020304" pitchFamily="18" charset="0"/>
                      </a:endParaRPr>
                    </a:p>
                  </a:txBody>
                  <a:tcPr marL="39446" marR="39446" marT="0" marB="0">
                    <a:solidFill>
                      <a:srgbClr val="FF9933"/>
                    </a:solidFill>
                  </a:tcPr>
                </a:tc>
                <a:extLst>
                  <a:ext uri="{0D108BD9-81ED-4DB2-BD59-A6C34878D82A}">
                    <a16:rowId xmlns:a16="http://schemas.microsoft.com/office/drawing/2014/main" val="1368686406"/>
                  </a:ext>
                </a:extLst>
              </a:tr>
              <a:tr h="550385">
                <a:tc>
                  <a:txBody>
                    <a:bodyPr/>
                    <a:lstStyle/>
                    <a:p>
                      <a:pPr marL="0" marR="0">
                        <a:lnSpc>
                          <a:spcPct val="107000"/>
                        </a:lnSpc>
                        <a:spcBef>
                          <a:spcPts val="0"/>
                        </a:spcBef>
                        <a:spcAft>
                          <a:spcPts val="0"/>
                        </a:spcAft>
                      </a:pPr>
                      <a:r>
                        <a:rPr lang="en-US" sz="1700" dirty="0">
                          <a:effectLst/>
                        </a:rPr>
                        <a:t>California Spaceport</a:t>
                      </a:r>
                    </a:p>
                    <a:p>
                      <a:pPr marL="0" marR="0">
                        <a:lnSpc>
                          <a:spcPct val="107000"/>
                        </a:lnSpc>
                        <a:spcBef>
                          <a:spcPts val="0"/>
                        </a:spcBef>
                        <a:spcAft>
                          <a:spcPts val="0"/>
                        </a:spcAft>
                      </a:pPr>
                      <a:r>
                        <a:rPr lang="en-US" sz="1700" dirty="0">
                          <a:effectLst/>
                        </a:rPr>
                        <a:t>(1996</a:t>
                      </a:r>
                      <a:r>
                        <a:rPr lang="en-US" sz="1700" dirty="0" smtClean="0">
                          <a:effectLst/>
                        </a:rPr>
                        <a:t>)</a:t>
                      </a:r>
                      <a:endParaRPr lang="en-US" sz="1700" dirty="0">
                        <a:effectLst/>
                        <a:latin typeface="Cambria" panose="02040503050406030204" pitchFamily="18" charset="0"/>
                        <a:ea typeface="Cambria" panose="02040503050406030204" pitchFamily="18" charset="0"/>
                        <a:cs typeface="Times New Roman" panose="02020603050405020304" pitchFamily="18" charset="0"/>
                      </a:endParaRPr>
                    </a:p>
                  </a:txBody>
                  <a:tcPr marL="39446" marR="39446" marT="0" marB="0">
                    <a:solidFill>
                      <a:srgbClr val="FF9933"/>
                    </a:solidFill>
                  </a:tcPr>
                </a:tc>
                <a:tc>
                  <a:txBody>
                    <a:bodyPr/>
                    <a:lstStyle/>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smtClean="0">
                          <a:solidFill>
                            <a:schemeClr val="dk1"/>
                          </a:solidFill>
                          <a:effectLst/>
                          <a:latin typeface="+mn-lt"/>
                          <a:ea typeface="+mn-ea"/>
                          <a:cs typeface="+mn-cs"/>
                        </a:rPr>
                        <a:t>First </a:t>
                      </a:r>
                      <a:r>
                        <a:rPr lang="en-US" sz="1700" kern="1200" dirty="0">
                          <a:solidFill>
                            <a:schemeClr val="dk1"/>
                          </a:solidFill>
                          <a:effectLst/>
                          <a:latin typeface="+mn-lt"/>
                          <a:ea typeface="+mn-ea"/>
                          <a:cs typeface="+mn-cs"/>
                        </a:rPr>
                        <a:t>to be licensed by FAA and became operational in 1999</a:t>
                      </a:r>
                      <a:r>
                        <a:rPr lang="en-US" sz="1700" kern="1200" dirty="0" smtClean="0">
                          <a:solidFill>
                            <a:schemeClr val="dk1"/>
                          </a:solidFill>
                          <a:effectLst/>
                          <a:latin typeface="+mn-lt"/>
                          <a:ea typeface="+mn-ea"/>
                          <a:cs typeface="+mn-cs"/>
                        </a:rPr>
                        <a:t>.  Collocated with</a:t>
                      </a:r>
                      <a:r>
                        <a:rPr lang="en-US" sz="1700" kern="1200" baseline="0" dirty="0" smtClean="0">
                          <a:solidFill>
                            <a:schemeClr val="dk1"/>
                          </a:solidFill>
                          <a:effectLst/>
                          <a:latin typeface="+mn-lt"/>
                          <a:ea typeface="+mn-ea"/>
                          <a:cs typeface="+mn-cs"/>
                        </a:rPr>
                        <a:t> </a:t>
                      </a:r>
                      <a:r>
                        <a:rPr lang="en-US" sz="1700" kern="1200" dirty="0" smtClean="0">
                          <a:solidFill>
                            <a:schemeClr val="dk1"/>
                          </a:solidFill>
                          <a:effectLst/>
                          <a:latin typeface="+mn-lt"/>
                          <a:ea typeface="+mn-ea"/>
                          <a:cs typeface="+mn-cs"/>
                        </a:rPr>
                        <a:t>Vandenberg </a:t>
                      </a:r>
                      <a:r>
                        <a:rPr lang="en-US" sz="1700" kern="1200" dirty="0">
                          <a:solidFill>
                            <a:schemeClr val="dk1"/>
                          </a:solidFill>
                          <a:effectLst/>
                          <a:latin typeface="+mn-lt"/>
                          <a:ea typeface="+mn-ea"/>
                          <a:cs typeface="+mn-cs"/>
                        </a:rPr>
                        <a:t>Air Force </a:t>
                      </a:r>
                      <a:r>
                        <a:rPr lang="en-US" sz="1700" kern="1200" dirty="0" smtClean="0">
                          <a:solidFill>
                            <a:schemeClr val="dk1"/>
                          </a:solidFill>
                          <a:effectLst/>
                          <a:latin typeface="+mn-lt"/>
                          <a:ea typeface="+mn-ea"/>
                          <a:cs typeface="+mn-cs"/>
                        </a:rPr>
                        <a:t>Base.</a:t>
                      </a:r>
                      <a:endParaRPr lang="en-US" sz="1700" kern="1200" dirty="0">
                        <a:solidFill>
                          <a:schemeClr val="dk1"/>
                        </a:solidFill>
                        <a:effectLst/>
                        <a:latin typeface="+mn-lt"/>
                        <a:ea typeface="+mn-ea"/>
                        <a:cs typeface="+mn-cs"/>
                      </a:endParaRPr>
                    </a:p>
                  </a:txBody>
                  <a:tcPr marL="39446" marR="39446" marT="0" marB="0"/>
                </a:tc>
                <a:extLst>
                  <a:ext uri="{0D108BD9-81ED-4DB2-BD59-A6C34878D82A}">
                    <a16:rowId xmlns:a16="http://schemas.microsoft.com/office/drawing/2014/main" val="2032860495"/>
                  </a:ext>
                </a:extLst>
              </a:tr>
              <a:tr h="650538">
                <a:tc>
                  <a:txBody>
                    <a:bodyPr/>
                    <a:lstStyle/>
                    <a:p>
                      <a:pPr marL="0" marR="0">
                        <a:lnSpc>
                          <a:spcPct val="107000"/>
                        </a:lnSpc>
                        <a:spcBef>
                          <a:spcPts val="0"/>
                        </a:spcBef>
                        <a:spcAft>
                          <a:spcPts val="0"/>
                        </a:spcAft>
                      </a:pPr>
                      <a:r>
                        <a:rPr lang="en-US" sz="1700" dirty="0">
                          <a:effectLst/>
                        </a:rPr>
                        <a:t>Mid-Atlantic Regional Spaceport, (MARS)</a:t>
                      </a:r>
                    </a:p>
                    <a:p>
                      <a:pPr marL="0" marR="0">
                        <a:lnSpc>
                          <a:spcPct val="107000"/>
                        </a:lnSpc>
                        <a:spcBef>
                          <a:spcPts val="0"/>
                        </a:spcBef>
                        <a:spcAft>
                          <a:spcPts val="0"/>
                        </a:spcAft>
                      </a:pPr>
                      <a:r>
                        <a:rPr lang="en-US" sz="1700" dirty="0">
                          <a:effectLst/>
                        </a:rPr>
                        <a:t>(1997</a:t>
                      </a:r>
                      <a:r>
                        <a:rPr lang="en-US" sz="1700" dirty="0" smtClean="0">
                          <a:effectLst/>
                        </a:rPr>
                        <a:t>)</a:t>
                      </a:r>
                      <a:endParaRPr lang="en-US" sz="1700" dirty="0">
                        <a:effectLst/>
                        <a:latin typeface="Cambria" panose="02040503050406030204" pitchFamily="18" charset="0"/>
                        <a:ea typeface="Cambria" panose="02040503050406030204" pitchFamily="18" charset="0"/>
                        <a:cs typeface="Times New Roman" panose="02020603050405020304" pitchFamily="18" charset="0"/>
                      </a:endParaRPr>
                    </a:p>
                  </a:txBody>
                  <a:tcPr marL="39446" marR="39446" marT="0" marB="0">
                    <a:solidFill>
                      <a:srgbClr val="FF9933"/>
                    </a:solidFill>
                  </a:tcPr>
                </a:tc>
                <a:tc>
                  <a:txBody>
                    <a:bodyPr/>
                    <a:lstStyle/>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Collocated with NASA’s Wallops Flight Facility.</a:t>
                      </a:r>
                    </a:p>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Full service launch facilities for small- and mid-class launch </a:t>
                      </a:r>
                      <a:r>
                        <a:rPr lang="en-US" sz="1700" kern="1200" dirty="0" smtClean="0">
                          <a:solidFill>
                            <a:schemeClr val="dk1"/>
                          </a:solidFill>
                          <a:effectLst/>
                          <a:latin typeface="+mn-lt"/>
                          <a:ea typeface="+mn-ea"/>
                          <a:cs typeface="+mn-cs"/>
                        </a:rPr>
                        <a:t>facilities.  Serves Orbital </a:t>
                      </a:r>
                      <a:r>
                        <a:rPr lang="en-US" sz="1700" kern="1200" dirty="0">
                          <a:solidFill>
                            <a:schemeClr val="dk1"/>
                          </a:solidFill>
                          <a:effectLst/>
                          <a:latin typeface="+mn-lt"/>
                          <a:ea typeface="+mn-ea"/>
                          <a:cs typeface="+mn-cs"/>
                        </a:rPr>
                        <a:t>ATK </a:t>
                      </a:r>
                      <a:r>
                        <a:rPr lang="en-US" sz="1700" kern="1200" dirty="0" smtClean="0">
                          <a:solidFill>
                            <a:schemeClr val="dk1"/>
                          </a:solidFill>
                          <a:effectLst/>
                          <a:latin typeface="+mn-lt"/>
                          <a:ea typeface="+mn-ea"/>
                          <a:cs typeface="+mn-cs"/>
                        </a:rPr>
                        <a:t>for cargo delivery to ISS.</a:t>
                      </a:r>
                      <a:endParaRPr lang="en-US" sz="1700" kern="1200" dirty="0">
                        <a:solidFill>
                          <a:schemeClr val="dk1"/>
                        </a:solidFill>
                        <a:effectLst/>
                        <a:latin typeface="+mn-lt"/>
                        <a:ea typeface="+mn-ea"/>
                        <a:cs typeface="+mn-cs"/>
                      </a:endParaRPr>
                    </a:p>
                  </a:txBody>
                  <a:tcPr marL="39446" marR="39446" marT="0" marB="0"/>
                </a:tc>
                <a:extLst>
                  <a:ext uri="{0D108BD9-81ED-4DB2-BD59-A6C34878D82A}">
                    <a16:rowId xmlns:a16="http://schemas.microsoft.com/office/drawing/2014/main" val="1573034290"/>
                  </a:ext>
                </a:extLst>
              </a:tr>
              <a:tr h="496939">
                <a:tc>
                  <a:txBody>
                    <a:bodyPr/>
                    <a:lstStyle/>
                    <a:p>
                      <a:pPr marL="0" marR="0">
                        <a:lnSpc>
                          <a:spcPct val="107000"/>
                        </a:lnSpc>
                        <a:spcBef>
                          <a:spcPts val="0"/>
                        </a:spcBef>
                        <a:spcAft>
                          <a:spcPts val="0"/>
                        </a:spcAft>
                      </a:pPr>
                      <a:r>
                        <a:rPr lang="en-US" sz="1700" dirty="0">
                          <a:effectLst/>
                        </a:rPr>
                        <a:t>Pacific Spaceport Complex AK</a:t>
                      </a:r>
                      <a:br>
                        <a:rPr lang="en-US" sz="1700" dirty="0">
                          <a:effectLst/>
                        </a:rPr>
                      </a:br>
                      <a:r>
                        <a:rPr lang="en-US" sz="1700" dirty="0">
                          <a:effectLst/>
                        </a:rPr>
                        <a:t>(1998</a:t>
                      </a:r>
                      <a:r>
                        <a:rPr lang="en-US" sz="1700" dirty="0" smtClean="0">
                          <a:effectLst/>
                        </a:rPr>
                        <a:t>)</a:t>
                      </a:r>
                      <a:endParaRPr lang="en-US" sz="1700" dirty="0">
                        <a:effectLst/>
                        <a:latin typeface="Cambria" panose="02040503050406030204" pitchFamily="18" charset="0"/>
                        <a:ea typeface="Cambria" panose="02040503050406030204" pitchFamily="18" charset="0"/>
                        <a:cs typeface="Times New Roman" panose="02020603050405020304" pitchFamily="18" charset="0"/>
                      </a:endParaRPr>
                    </a:p>
                  </a:txBody>
                  <a:tcPr marL="39446" marR="39446" marT="0" marB="0">
                    <a:solidFill>
                      <a:srgbClr val="FF9933"/>
                    </a:solidFill>
                  </a:tcPr>
                </a:tc>
                <a:tc>
                  <a:txBody>
                    <a:bodyPr/>
                    <a:lstStyle/>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First commercial spaceport not collocated on a federal range, covers 3,717 acres. </a:t>
                      </a:r>
                    </a:p>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Spaceport operator is ACC which is owned by the Alaska Department of Dept. of Military and Veterans Affairs</a:t>
                      </a:r>
                      <a:r>
                        <a:rPr lang="en-US" sz="1700" kern="1200" dirty="0" smtClean="0">
                          <a:solidFill>
                            <a:schemeClr val="dk1"/>
                          </a:solidFill>
                          <a:effectLst/>
                          <a:latin typeface="+mn-lt"/>
                          <a:ea typeface="+mn-ea"/>
                          <a:cs typeface="+mn-cs"/>
                        </a:rPr>
                        <a:t>.</a:t>
                      </a:r>
                      <a:endParaRPr lang="en-US" sz="1700" kern="1200" dirty="0">
                        <a:solidFill>
                          <a:schemeClr val="dk1"/>
                        </a:solidFill>
                        <a:effectLst/>
                        <a:latin typeface="+mn-lt"/>
                        <a:ea typeface="+mn-ea"/>
                        <a:cs typeface="+mn-cs"/>
                      </a:endParaRPr>
                    </a:p>
                  </a:txBody>
                  <a:tcPr marL="39446" marR="39446" marT="0" marB="0"/>
                </a:tc>
                <a:extLst>
                  <a:ext uri="{0D108BD9-81ED-4DB2-BD59-A6C34878D82A}">
                    <a16:rowId xmlns:a16="http://schemas.microsoft.com/office/drawing/2014/main" val="2579944092"/>
                  </a:ext>
                </a:extLst>
              </a:tr>
              <a:tr h="762438">
                <a:tc>
                  <a:txBody>
                    <a:bodyPr/>
                    <a:lstStyle/>
                    <a:p>
                      <a:pPr marL="0" marR="0">
                        <a:lnSpc>
                          <a:spcPct val="107000"/>
                        </a:lnSpc>
                        <a:spcBef>
                          <a:spcPts val="0"/>
                        </a:spcBef>
                        <a:spcAft>
                          <a:spcPts val="0"/>
                        </a:spcAft>
                      </a:pPr>
                      <a:r>
                        <a:rPr lang="en-US" sz="1700" dirty="0">
                          <a:effectLst/>
                        </a:rPr>
                        <a:t>Cape Canaveral Spaceport </a:t>
                      </a:r>
                    </a:p>
                    <a:p>
                      <a:pPr marL="0" marR="0">
                        <a:lnSpc>
                          <a:spcPct val="107000"/>
                        </a:lnSpc>
                        <a:spcBef>
                          <a:spcPts val="0"/>
                        </a:spcBef>
                        <a:spcAft>
                          <a:spcPts val="0"/>
                        </a:spcAft>
                      </a:pPr>
                      <a:r>
                        <a:rPr lang="en-US" sz="1700" dirty="0">
                          <a:effectLst/>
                        </a:rPr>
                        <a:t>(1999</a:t>
                      </a:r>
                      <a:r>
                        <a:rPr lang="en-US" sz="1700" dirty="0" smtClean="0">
                          <a:effectLst/>
                        </a:rPr>
                        <a:t>)</a:t>
                      </a:r>
                      <a:endParaRPr lang="en-US" sz="1700" dirty="0">
                        <a:effectLst/>
                        <a:latin typeface="Cambria" panose="02040503050406030204" pitchFamily="18" charset="0"/>
                        <a:ea typeface="Cambria" panose="02040503050406030204" pitchFamily="18" charset="0"/>
                        <a:cs typeface="Times New Roman" panose="02020603050405020304" pitchFamily="18" charset="0"/>
                      </a:endParaRPr>
                    </a:p>
                  </a:txBody>
                  <a:tcPr marL="39446" marR="39446" marT="0" marB="0">
                    <a:solidFill>
                      <a:srgbClr val="FF9933"/>
                    </a:solidFill>
                  </a:tcPr>
                </a:tc>
                <a:tc>
                  <a:txBody>
                    <a:bodyPr/>
                    <a:lstStyle/>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Collocated with Cape Canaveral </a:t>
                      </a:r>
                      <a:r>
                        <a:rPr lang="en-US" sz="1700" kern="1200" dirty="0" smtClean="0">
                          <a:solidFill>
                            <a:schemeClr val="dk1"/>
                          </a:solidFill>
                          <a:effectLst/>
                          <a:latin typeface="+mn-lt"/>
                          <a:ea typeface="+mn-ea"/>
                          <a:cs typeface="+mn-cs"/>
                        </a:rPr>
                        <a:t>(</a:t>
                      </a:r>
                      <a:r>
                        <a:rPr lang="en-US" sz="1700" kern="1200" dirty="0">
                          <a:solidFill>
                            <a:schemeClr val="dk1"/>
                          </a:solidFill>
                          <a:effectLst/>
                          <a:latin typeface="+mn-lt"/>
                          <a:ea typeface="+mn-ea"/>
                          <a:cs typeface="+mn-cs"/>
                        </a:rPr>
                        <a:t>used by NASA and </a:t>
                      </a:r>
                      <a:r>
                        <a:rPr lang="en-US" sz="1700" kern="1200" dirty="0" smtClean="0">
                          <a:solidFill>
                            <a:schemeClr val="dk1"/>
                          </a:solidFill>
                          <a:effectLst/>
                          <a:latin typeface="+mn-lt"/>
                          <a:ea typeface="+mn-ea"/>
                          <a:cs typeface="+mn-cs"/>
                        </a:rPr>
                        <a:t>Air </a:t>
                      </a:r>
                      <a:r>
                        <a:rPr lang="en-US" sz="1700" kern="1200" dirty="0">
                          <a:solidFill>
                            <a:schemeClr val="dk1"/>
                          </a:solidFill>
                          <a:effectLst/>
                          <a:latin typeface="+mn-lt"/>
                          <a:ea typeface="+mn-ea"/>
                          <a:cs typeface="+mn-cs"/>
                        </a:rPr>
                        <a:t>Force from 1962 to 2005) and NASA’s Kennedy Space </a:t>
                      </a:r>
                      <a:r>
                        <a:rPr lang="en-US" sz="1700" kern="1200" dirty="0" smtClean="0">
                          <a:solidFill>
                            <a:schemeClr val="dk1"/>
                          </a:solidFill>
                          <a:effectLst/>
                          <a:latin typeface="+mn-lt"/>
                          <a:ea typeface="+mn-ea"/>
                          <a:cs typeface="+mn-cs"/>
                        </a:rPr>
                        <a:t>Center. </a:t>
                      </a:r>
                    </a:p>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smtClean="0">
                          <a:solidFill>
                            <a:schemeClr val="dk1"/>
                          </a:solidFill>
                          <a:effectLst/>
                          <a:latin typeface="+mn-lt"/>
                          <a:ea typeface="+mn-ea"/>
                          <a:cs typeface="+mn-cs"/>
                        </a:rPr>
                        <a:t>Most </a:t>
                      </a:r>
                      <a:r>
                        <a:rPr lang="en-US" sz="1700" kern="1200" dirty="0">
                          <a:solidFill>
                            <a:schemeClr val="dk1"/>
                          </a:solidFill>
                          <a:effectLst/>
                          <a:latin typeface="+mn-lt"/>
                          <a:ea typeface="+mn-ea"/>
                          <a:cs typeface="+mn-cs"/>
                        </a:rPr>
                        <a:t>active launch location in the </a:t>
                      </a:r>
                      <a:r>
                        <a:rPr lang="en-US" sz="1700" kern="1200" dirty="0" smtClean="0">
                          <a:solidFill>
                            <a:schemeClr val="dk1"/>
                          </a:solidFill>
                          <a:effectLst/>
                          <a:latin typeface="+mn-lt"/>
                          <a:ea typeface="+mn-ea"/>
                          <a:cs typeface="+mn-cs"/>
                        </a:rPr>
                        <a:t>US</a:t>
                      </a:r>
                      <a:r>
                        <a:rPr lang="en-US" sz="1700" kern="1200" baseline="0" dirty="0" smtClean="0">
                          <a:solidFill>
                            <a:schemeClr val="dk1"/>
                          </a:solidFill>
                          <a:effectLst/>
                          <a:latin typeface="+mn-lt"/>
                          <a:ea typeface="+mn-ea"/>
                          <a:cs typeface="+mn-cs"/>
                        </a:rPr>
                        <a:t> serving </a:t>
                      </a:r>
                      <a:r>
                        <a:rPr lang="en-US" sz="1700" kern="1200" dirty="0" err="1" smtClean="0">
                          <a:solidFill>
                            <a:schemeClr val="dk1"/>
                          </a:solidFill>
                          <a:effectLst/>
                          <a:latin typeface="+mn-lt"/>
                          <a:ea typeface="+mn-ea"/>
                          <a:cs typeface="+mn-cs"/>
                        </a:rPr>
                        <a:t>SpaceX</a:t>
                      </a:r>
                      <a:r>
                        <a:rPr lang="en-US" sz="1700" kern="1200" dirty="0" smtClean="0">
                          <a:solidFill>
                            <a:schemeClr val="dk1"/>
                          </a:solidFill>
                          <a:effectLst/>
                          <a:latin typeface="+mn-lt"/>
                          <a:ea typeface="+mn-ea"/>
                          <a:cs typeface="+mn-cs"/>
                        </a:rPr>
                        <a:t>, </a:t>
                      </a:r>
                      <a:r>
                        <a:rPr lang="en-US" sz="1700" kern="1200" dirty="0">
                          <a:solidFill>
                            <a:schemeClr val="dk1"/>
                          </a:solidFill>
                          <a:effectLst/>
                          <a:latin typeface="+mn-lt"/>
                          <a:ea typeface="+mn-ea"/>
                          <a:cs typeface="+mn-cs"/>
                        </a:rPr>
                        <a:t>United Launch Alliance </a:t>
                      </a:r>
                      <a:r>
                        <a:rPr lang="en-US" sz="1700" kern="1200" dirty="0" smtClean="0">
                          <a:solidFill>
                            <a:schemeClr val="dk1"/>
                          </a:solidFill>
                          <a:effectLst/>
                          <a:latin typeface="+mn-lt"/>
                          <a:ea typeface="+mn-ea"/>
                          <a:cs typeface="+mn-cs"/>
                        </a:rPr>
                        <a:t>(Boeing </a:t>
                      </a:r>
                      <a:r>
                        <a:rPr lang="en-US" sz="1700" kern="1200" dirty="0">
                          <a:solidFill>
                            <a:schemeClr val="dk1"/>
                          </a:solidFill>
                          <a:effectLst/>
                          <a:latin typeface="+mn-lt"/>
                          <a:ea typeface="+mn-ea"/>
                          <a:cs typeface="+mn-cs"/>
                        </a:rPr>
                        <a:t>and Lockheed Martin) and Blue </a:t>
                      </a:r>
                      <a:r>
                        <a:rPr lang="en-US" sz="1700" kern="1200" dirty="0" smtClean="0">
                          <a:solidFill>
                            <a:schemeClr val="dk1"/>
                          </a:solidFill>
                          <a:effectLst/>
                          <a:latin typeface="+mn-lt"/>
                          <a:ea typeface="+mn-ea"/>
                          <a:cs typeface="+mn-cs"/>
                        </a:rPr>
                        <a:t>Origin.</a:t>
                      </a:r>
                      <a:endParaRPr lang="en-US" sz="1700" kern="1200" dirty="0">
                        <a:solidFill>
                          <a:schemeClr val="dk1"/>
                        </a:solidFill>
                        <a:effectLst/>
                        <a:latin typeface="+mn-lt"/>
                        <a:ea typeface="+mn-ea"/>
                        <a:cs typeface="+mn-cs"/>
                      </a:endParaRPr>
                    </a:p>
                  </a:txBody>
                  <a:tcPr marL="39446" marR="39446" marT="0" marB="0"/>
                </a:tc>
                <a:extLst>
                  <a:ext uri="{0D108BD9-81ED-4DB2-BD59-A6C34878D82A}">
                    <a16:rowId xmlns:a16="http://schemas.microsoft.com/office/drawing/2014/main" val="2805417085"/>
                  </a:ext>
                </a:extLst>
              </a:tr>
            </a:tbl>
          </a:graphicData>
        </a:graphic>
      </p:graphicFrame>
      <p:sp>
        <p:nvSpPr>
          <p:cNvPr id="5" name="Rectangle 4"/>
          <p:cNvSpPr/>
          <p:nvPr/>
        </p:nvSpPr>
        <p:spPr>
          <a:xfrm>
            <a:off x="3147237" y="6474675"/>
            <a:ext cx="6233515" cy="404591"/>
          </a:xfrm>
          <a:prstGeom prst="rect">
            <a:avLst/>
          </a:prstGeom>
        </p:spPr>
        <p:txBody>
          <a:bodyPr wrap="square">
            <a:spAutoFit/>
          </a:bodyPr>
          <a:lstStyle/>
          <a:p>
            <a:r>
              <a:rPr lang="en-US" sz="1000" dirty="0"/>
              <a:t>https://www.adn.com/business-economy/2016/07/01</a:t>
            </a:r>
            <a:r>
              <a:rPr lang="en-US" sz="1000" dirty="0" smtClean="0"/>
              <a:t>/</a:t>
            </a:r>
            <a:br>
              <a:rPr lang="en-US" sz="1000" dirty="0" smtClean="0"/>
            </a:br>
            <a:r>
              <a:rPr lang="en-US" sz="1000" dirty="0" smtClean="0"/>
              <a:t>alaska-aerospace-corp-lands-big-federal-contract-for-kodiak-launch-site</a:t>
            </a:r>
            <a:r>
              <a:rPr lang="en-US" sz="1000" dirty="0"/>
              <a:t>/</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0631" y="4625163"/>
            <a:ext cx="3016606" cy="2167520"/>
          </a:xfrm>
          <a:prstGeom prst="rect">
            <a:avLst/>
          </a:prstGeom>
        </p:spPr>
      </p:pic>
      <p:sp>
        <p:nvSpPr>
          <p:cNvPr id="9" name="Rectangle 8"/>
          <p:cNvSpPr/>
          <p:nvPr/>
        </p:nvSpPr>
        <p:spPr>
          <a:xfrm>
            <a:off x="3147237" y="5479168"/>
            <a:ext cx="3363685" cy="646331"/>
          </a:xfrm>
          <a:prstGeom prst="rect">
            <a:avLst/>
          </a:prstGeom>
          <a:noFill/>
        </p:spPr>
        <p:txBody>
          <a:bodyPr wrap="square">
            <a:spAutoFit/>
          </a:bodyPr>
          <a:lstStyle/>
          <a:p>
            <a:r>
              <a:rPr lang="en-US" i="1" dirty="0">
                <a:solidFill>
                  <a:srgbClr val="0066CC"/>
                </a:solidFill>
              </a:rPr>
              <a:t>Pacific Spaceport Complex-Alaska in Kodiak</a:t>
            </a:r>
          </a:p>
        </p:txBody>
      </p:sp>
    </p:spTree>
    <p:extLst>
      <p:ext uri="{BB962C8B-B14F-4D97-AF65-F5344CB8AC3E}">
        <p14:creationId xmlns:p14="http://schemas.microsoft.com/office/powerpoint/2010/main" val="12711171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US Commercial Launch Sites</a:t>
            </a:r>
            <a:endParaRPr lang="en-US" dirty="0"/>
          </a:p>
        </p:txBody>
      </p:sp>
      <p:sp>
        <p:nvSpPr>
          <p:cNvPr id="4" name="Text Placeholder 3"/>
          <p:cNvSpPr>
            <a:spLocks noGrp="1"/>
          </p:cNvSpPr>
          <p:nvPr>
            <p:ph type="body" sz="quarter" idx="14"/>
          </p:nvPr>
        </p:nvSpPr>
        <p:spPr/>
        <p:txBody>
          <a:bodyPr/>
          <a:lstStyle/>
          <a:p>
            <a:r>
              <a:rPr lang="en-US" dirty="0" smtClean="0"/>
              <a:t>  </a:t>
            </a:r>
            <a:endParaRPr lang="en-US" dirty="0"/>
          </a:p>
          <a:p>
            <a:endParaRPr lang="en-US" dirty="0"/>
          </a:p>
        </p:txBody>
      </p:sp>
      <p:sp>
        <p:nvSpPr>
          <p:cNvPr id="7" name="Text Placeholder 6"/>
          <p:cNvSpPr>
            <a:spLocks noGrp="1"/>
          </p:cNvSpPr>
          <p:nvPr>
            <p:ph type="body" idx="12"/>
          </p:nvPr>
        </p:nvSpPr>
        <p:spPr/>
        <p:txBody>
          <a:bodyPr/>
          <a:lstStyle/>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907217413"/>
              </p:ext>
            </p:extLst>
          </p:nvPr>
        </p:nvGraphicFramePr>
        <p:xfrm>
          <a:off x="73051" y="918852"/>
          <a:ext cx="8986283" cy="3904429"/>
        </p:xfrm>
        <a:graphic>
          <a:graphicData uri="http://schemas.openxmlformats.org/drawingml/2006/table">
            <a:tbl>
              <a:tblPr firstRow="1" firstCol="1" bandRow="1">
                <a:tableStyleId>{5C22544A-7EE6-4342-B048-85BDC9FD1C3A}</a:tableStyleId>
              </a:tblPr>
              <a:tblGrid>
                <a:gridCol w="2869266">
                  <a:extLst>
                    <a:ext uri="{9D8B030D-6E8A-4147-A177-3AD203B41FA5}">
                      <a16:colId xmlns:a16="http://schemas.microsoft.com/office/drawing/2014/main" val="3768315386"/>
                    </a:ext>
                  </a:extLst>
                </a:gridCol>
                <a:gridCol w="6117017">
                  <a:extLst>
                    <a:ext uri="{9D8B030D-6E8A-4147-A177-3AD203B41FA5}">
                      <a16:colId xmlns:a16="http://schemas.microsoft.com/office/drawing/2014/main" val="2390358536"/>
                    </a:ext>
                  </a:extLst>
                </a:gridCol>
              </a:tblGrid>
              <a:tr h="300296">
                <a:tc>
                  <a:txBody>
                    <a:bodyPr/>
                    <a:lstStyle/>
                    <a:p>
                      <a:pPr marL="0" marR="0" algn="ctr">
                        <a:lnSpc>
                          <a:spcPct val="107000"/>
                        </a:lnSpc>
                        <a:spcBef>
                          <a:spcPts val="0"/>
                        </a:spcBef>
                        <a:spcAft>
                          <a:spcPts val="0"/>
                        </a:spcAft>
                      </a:pPr>
                      <a:r>
                        <a:rPr lang="en-US" sz="1700" dirty="0">
                          <a:effectLst/>
                          <a:latin typeface="+mn-lt"/>
                        </a:rPr>
                        <a:t>Launch </a:t>
                      </a:r>
                      <a:r>
                        <a:rPr lang="en-US" sz="1700" dirty="0" smtClean="0">
                          <a:effectLst/>
                          <a:latin typeface="+mn-lt"/>
                        </a:rPr>
                        <a:t>Site</a:t>
                      </a:r>
                      <a:endParaRPr lang="en-US" sz="1700" dirty="0">
                        <a:effectLst/>
                        <a:latin typeface="+mn-lt"/>
                        <a:ea typeface="Cambria" panose="02040503050406030204" pitchFamily="18" charset="0"/>
                        <a:cs typeface="Times New Roman" panose="02020603050405020304" pitchFamily="18" charset="0"/>
                      </a:endParaRPr>
                    </a:p>
                  </a:txBody>
                  <a:tcPr marL="39446" marR="39446" marT="0" marB="0">
                    <a:solidFill>
                      <a:srgbClr val="FF9933"/>
                    </a:solidFill>
                  </a:tcPr>
                </a:tc>
                <a:tc>
                  <a:txBody>
                    <a:bodyPr/>
                    <a:lstStyle/>
                    <a:p>
                      <a:pPr marL="0" marR="0" algn="ctr">
                        <a:lnSpc>
                          <a:spcPct val="107000"/>
                        </a:lnSpc>
                        <a:spcBef>
                          <a:spcPts val="0"/>
                        </a:spcBef>
                        <a:spcAft>
                          <a:spcPts val="0"/>
                        </a:spcAft>
                      </a:pPr>
                      <a:r>
                        <a:rPr lang="en-US" sz="1700" dirty="0">
                          <a:effectLst/>
                          <a:latin typeface="+mn-lt"/>
                        </a:rPr>
                        <a:t>Comments</a:t>
                      </a:r>
                      <a:endParaRPr lang="en-US" sz="1700" dirty="0">
                        <a:effectLst/>
                        <a:latin typeface="+mn-lt"/>
                        <a:ea typeface="Cambria" panose="02040503050406030204" pitchFamily="18" charset="0"/>
                        <a:cs typeface="Times New Roman" panose="02020603050405020304" pitchFamily="18" charset="0"/>
                      </a:endParaRPr>
                    </a:p>
                  </a:txBody>
                  <a:tcPr marL="39446" marR="39446" marT="0" marB="0">
                    <a:solidFill>
                      <a:srgbClr val="FF9933"/>
                    </a:solidFill>
                  </a:tcPr>
                </a:tc>
                <a:extLst>
                  <a:ext uri="{0D108BD9-81ED-4DB2-BD59-A6C34878D82A}">
                    <a16:rowId xmlns:a16="http://schemas.microsoft.com/office/drawing/2014/main" val="1368686406"/>
                  </a:ext>
                </a:extLst>
              </a:tr>
              <a:tr h="639371">
                <a:tc>
                  <a:txBody>
                    <a:bodyPr/>
                    <a:lstStyle/>
                    <a:p>
                      <a:pPr marL="0" marR="0">
                        <a:lnSpc>
                          <a:spcPct val="107000"/>
                        </a:lnSpc>
                        <a:spcBef>
                          <a:spcPts val="0"/>
                        </a:spcBef>
                        <a:spcAft>
                          <a:spcPts val="0"/>
                        </a:spcAft>
                      </a:pPr>
                      <a:r>
                        <a:rPr lang="en-US" sz="1700" dirty="0">
                          <a:effectLst/>
                          <a:latin typeface="+mn-lt"/>
                        </a:rPr>
                        <a:t>Mojave Air and Space Port, CA</a:t>
                      </a:r>
                    </a:p>
                    <a:p>
                      <a:pPr marL="0" marR="0">
                        <a:lnSpc>
                          <a:spcPct val="107000"/>
                        </a:lnSpc>
                        <a:spcBef>
                          <a:spcPts val="0"/>
                        </a:spcBef>
                        <a:spcAft>
                          <a:spcPts val="0"/>
                        </a:spcAft>
                      </a:pPr>
                      <a:r>
                        <a:rPr lang="en-US" sz="1700" dirty="0">
                          <a:effectLst/>
                          <a:latin typeface="+mn-lt"/>
                        </a:rPr>
                        <a:t>(2004</a:t>
                      </a:r>
                      <a:r>
                        <a:rPr lang="en-US" sz="1700" dirty="0" smtClean="0">
                          <a:effectLst/>
                          <a:latin typeface="+mn-lt"/>
                        </a:rPr>
                        <a:t>)</a:t>
                      </a:r>
                      <a:endParaRPr lang="en-US" sz="1700" dirty="0">
                        <a:effectLst/>
                        <a:latin typeface="+mn-lt"/>
                        <a:ea typeface="Cambria" panose="02040503050406030204" pitchFamily="18" charset="0"/>
                        <a:cs typeface="Times New Roman" panose="02020603050405020304" pitchFamily="18" charset="0"/>
                      </a:endParaRPr>
                    </a:p>
                  </a:txBody>
                  <a:tcPr marL="39446" marR="39446" marT="0" marB="0">
                    <a:solidFill>
                      <a:srgbClr val="FF9933"/>
                    </a:solidFill>
                  </a:tcPr>
                </a:tc>
                <a:tc>
                  <a:txBody>
                    <a:bodyPr/>
                    <a:lstStyle/>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First spaceport collocated with a civil airport </a:t>
                      </a:r>
                      <a:r>
                        <a:rPr lang="en-US" sz="1700" kern="1200" dirty="0" smtClean="0">
                          <a:solidFill>
                            <a:schemeClr val="dk1"/>
                          </a:solidFill>
                          <a:effectLst/>
                          <a:latin typeface="+mn-lt"/>
                          <a:ea typeface="+mn-ea"/>
                          <a:cs typeface="+mn-cs"/>
                        </a:rPr>
                        <a:t>and </a:t>
                      </a:r>
                      <a:r>
                        <a:rPr lang="en-US" sz="1700" kern="1200" dirty="0">
                          <a:solidFill>
                            <a:schemeClr val="dk1"/>
                          </a:solidFill>
                          <a:effectLst/>
                          <a:latin typeface="+mn-lt"/>
                          <a:ea typeface="+mn-ea"/>
                          <a:cs typeface="+mn-cs"/>
                        </a:rPr>
                        <a:t>first </a:t>
                      </a:r>
                      <a:r>
                        <a:rPr lang="en-US" sz="1700" kern="1200" dirty="0" smtClean="0">
                          <a:solidFill>
                            <a:schemeClr val="dk1"/>
                          </a:solidFill>
                          <a:effectLst/>
                          <a:latin typeface="+mn-lt"/>
                          <a:ea typeface="+mn-ea"/>
                          <a:cs typeface="+mn-cs"/>
                        </a:rPr>
                        <a:t>US facility licensed </a:t>
                      </a:r>
                      <a:r>
                        <a:rPr lang="en-US" sz="1700" kern="1200" dirty="0">
                          <a:solidFill>
                            <a:schemeClr val="dk1"/>
                          </a:solidFill>
                          <a:effectLst/>
                          <a:latin typeface="+mn-lt"/>
                          <a:ea typeface="+mn-ea"/>
                          <a:cs typeface="+mn-cs"/>
                        </a:rPr>
                        <a:t>for horizontal launches of reusable spacecraft. </a:t>
                      </a:r>
                    </a:p>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Sixty companies have operated out of Mojave </a:t>
                      </a:r>
                      <a:r>
                        <a:rPr lang="en-US" sz="1700" kern="1200" dirty="0" smtClean="0">
                          <a:solidFill>
                            <a:schemeClr val="dk1"/>
                          </a:solidFill>
                          <a:effectLst/>
                          <a:latin typeface="+mn-lt"/>
                          <a:ea typeface="+mn-ea"/>
                          <a:cs typeface="+mn-cs"/>
                        </a:rPr>
                        <a:t>(</a:t>
                      </a:r>
                      <a:r>
                        <a:rPr lang="en-US" sz="1700" kern="1200" dirty="0" err="1" smtClean="0">
                          <a:solidFill>
                            <a:schemeClr val="dk1"/>
                          </a:solidFill>
                          <a:effectLst/>
                          <a:latin typeface="+mn-lt"/>
                          <a:ea typeface="+mn-ea"/>
                          <a:cs typeface="+mn-cs"/>
                        </a:rPr>
                        <a:t>e.g</a:t>
                      </a:r>
                      <a:r>
                        <a:rPr lang="en-US" sz="1700" kern="1200" dirty="0" smtClean="0">
                          <a:solidFill>
                            <a:schemeClr val="dk1"/>
                          </a:solidFill>
                          <a:effectLst/>
                          <a:latin typeface="+mn-lt"/>
                          <a:ea typeface="+mn-ea"/>
                          <a:cs typeface="+mn-cs"/>
                        </a:rPr>
                        <a:t>, XCOR, </a:t>
                      </a:r>
                      <a:r>
                        <a:rPr lang="en-US" sz="1700" kern="1200" dirty="0" err="1">
                          <a:solidFill>
                            <a:schemeClr val="dk1"/>
                          </a:solidFill>
                          <a:effectLst/>
                          <a:latin typeface="+mn-lt"/>
                          <a:ea typeface="+mn-ea"/>
                          <a:cs typeface="+mn-cs"/>
                        </a:rPr>
                        <a:t>Masten</a:t>
                      </a:r>
                      <a:r>
                        <a:rPr lang="en-US" sz="1700" kern="1200" dirty="0">
                          <a:solidFill>
                            <a:schemeClr val="dk1"/>
                          </a:solidFill>
                          <a:effectLst/>
                          <a:latin typeface="+mn-lt"/>
                          <a:ea typeface="+mn-ea"/>
                          <a:cs typeface="+mn-cs"/>
                        </a:rPr>
                        <a:t> Space Systems, Virgin Galactic, </a:t>
                      </a:r>
                      <a:r>
                        <a:rPr lang="en-US" sz="1700" kern="1200" dirty="0" err="1" smtClean="0">
                          <a:solidFill>
                            <a:schemeClr val="dk1"/>
                          </a:solidFill>
                          <a:effectLst/>
                          <a:latin typeface="+mn-lt"/>
                          <a:ea typeface="+mn-ea"/>
                          <a:cs typeface="+mn-cs"/>
                        </a:rPr>
                        <a:t>Stratolaunch</a:t>
                      </a:r>
                      <a:r>
                        <a:rPr lang="en-US" sz="1700" kern="1200" dirty="0" smtClean="0">
                          <a:solidFill>
                            <a:schemeClr val="dk1"/>
                          </a:solidFill>
                          <a:effectLst/>
                          <a:latin typeface="+mn-lt"/>
                          <a:ea typeface="+mn-ea"/>
                          <a:cs typeface="+mn-cs"/>
                        </a:rPr>
                        <a:t> </a:t>
                      </a:r>
                      <a:r>
                        <a:rPr lang="en-US" sz="1700" kern="1200" dirty="0">
                          <a:solidFill>
                            <a:schemeClr val="dk1"/>
                          </a:solidFill>
                          <a:effectLst/>
                          <a:latin typeface="+mn-lt"/>
                          <a:ea typeface="+mn-ea"/>
                          <a:cs typeface="+mn-cs"/>
                        </a:rPr>
                        <a:t>Systems, </a:t>
                      </a:r>
                      <a:r>
                        <a:rPr lang="en-US" sz="1700" kern="1200" dirty="0" err="1">
                          <a:solidFill>
                            <a:schemeClr val="dk1"/>
                          </a:solidFill>
                          <a:effectLst/>
                          <a:latin typeface="+mn-lt"/>
                          <a:ea typeface="+mn-ea"/>
                          <a:cs typeface="+mn-cs"/>
                        </a:rPr>
                        <a:t>Firestar</a:t>
                      </a:r>
                      <a:r>
                        <a:rPr lang="en-US" sz="1700" kern="1200" dirty="0">
                          <a:solidFill>
                            <a:schemeClr val="dk1"/>
                          </a:solidFill>
                          <a:effectLst/>
                          <a:latin typeface="+mn-lt"/>
                          <a:ea typeface="+mn-ea"/>
                          <a:cs typeface="+mn-cs"/>
                        </a:rPr>
                        <a:t> Technologies, Orbital Sciences </a:t>
                      </a:r>
                      <a:r>
                        <a:rPr lang="en-US" sz="1700" kern="1200" dirty="0" smtClean="0">
                          <a:solidFill>
                            <a:schemeClr val="dk1"/>
                          </a:solidFill>
                          <a:effectLst/>
                          <a:latin typeface="+mn-lt"/>
                          <a:ea typeface="+mn-ea"/>
                          <a:cs typeface="+mn-cs"/>
                        </a:rPr>
                        <a:t>Corporation).</a:t>
                      </a:r>
                      <a:endParaRPr lang="en-US" sz="1700" kern="1200" dirty="0">
                        <a:solidFill>
                          <a:schemeClr val="dk1"/>
                        </a:solidFill>
                        <a:effectLst/>
                        <a:latin typeface="+mn-lt"/>
                        <a:ea typeface="+mn-ea"/>
                        <a:cs typeface="+mn-cs"/>
                      </a:endParaRPr>
                    </a:p>
                  </a:txBody>
                  <a:tcPr marL="39446" marR="39446" marT="0" marB="0"/>
                </a:tc>
                <a:extLst>
                  <a:ext uri="{0D108BD9-81ED-4DB2-BD59-A6C34878D82A}">
                    <a16:rowId xmlns:a16="http://schemas.microsoft.com/office/drawing/2014/main" val="2032860495"/>
                  </a:ext>
                </a:extLst>
              </a:tr>
              <a:tr h="650538">
                <a:tc>
                  <a:txBody>
                    <a:bodyPr/>
                    <a:lstStyle/>
                    <a:p>
                      <a:pPr marL="0" marR="0">
                        <a:lnSpc>
                          <a:spcPct val="107000"/>
                        </a:lnSpc>
                        <a:spcBef>
                          <a:spcPts val="0"/>
                        </a:spcBef>
                        <a:spcAft>
                          <a:spcPts val="0"/>
                        </a:spcAft>
                      </a:pPr>
                      <a:r>
                        <a:rPr lang="en-US" sz="1700" dirty="0">
                          <a:effectLst/>
                          <a:latin typeface="+mn-lt"/>
                          <a:ea typeface="Times New Roman" panose="02020603050405020304" pitchFamily="18" charset="0"/>
                          <a:cs typeface="Times New Roman" panose="02020603050405020304" pitchFamily="18" charset="0"/>
                        </a:rPr>
                        <a:t>Oklahoma Spaceport, Burns Flat, OK</a:t>
                      </a:r>
                      <a:endParaRPr lang="en-US" sz="1700" dirty="0">
                        <a:effectLst/>
                        <a:latin typeface="+mn-lt"/>
                        <a:ea typeface="Cambria" panose="02040503050406030204" pitchFamily="18" charset="0"/>
                        <a:cs typeface="Times New Roman" panose="02020603050405020304" pitchFamily="18" charset="0"/>
                      </a:endParaRPr>
                    </a:p>
                    <a:p>
                      <a:pPr marL="0" marR="0">
                        <a:lnSpc>
                          <a:spcPct val="107000"/>
                        </a:lnSpc>
                        <a:spcBef>
                          <a:spcPts val="0"/>
                        </a:spcBef>
                        <a:spcAft>
                          <a:spcPts val="0"/>
                        </a:spcAft>
                      </a:pPr>
                      <a:r>
                        <a:rPr lang="en-US" sz="1700" dirty="0">
                          <a:effectLst/>
                          <a:latin typeface="+mn-lt"/>
                          <a:ea typeface="Times New Roman" panose="02020603050405020304" pitchFamily="18" charset="0"/>
                          <a:cs typeface="Times New Roman" panose="02020603050405020304" pitchFamily="18" charset="0"/>
                        </a:rPr>
                        <a:t>(2006</a:t>
                      </a:r>
                      <a:r>
                        <a:rPr lang="en-US" sz="1700" dirty="0" smtClean="0">
                          <a:effectLst/>
                          <a:latin typeface="+mn-lt"/>
                          <a:ea typeface="Times New Roman" panose="02020603050405020304" pitchFamily="18" charset="0"/>
                          <a:cs typeface="Times New Roman" panose="02020603050405020304" pitchFamily="18" charset="0"/>
                        </a:rPr>
                        <a:t>)</a:t>
                      </a:r>
                      <a:endParaRPr lang="en-US" sz="1700" dirty="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tc>
                  <a:txBody>
                    <a:bodyPr/>
                    <a:lstStyle/>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Collocated with airport and industrial airpark at Clinton Sherman (former AFB</a:t>
                      </a:r>
                      <a:r>
                        <a:rPr lang="en-US" sz="1700" kern="1200" dirty="0" smtClean="0">
                          <a:solidFill>
                            <a:schemeClr val="dk1"/>
                          </a:solidFill>
                          <a:effectLst/>
                          <a:latin typeface="+mn-lt"/>
                          <a:ea typeface="+mn-ea"/>
                          <a:cs typeface="+mn-cs"/>
                        </a:rPr>
                        <a:t>).</a:t>
                      </a:r>
                      <a:endParaRPr lang="en-US" sz="1700" kern="1200" dirty="0">
                        <a:solidFill>
                          <a:schemeClr val="dk1"/>
                        </a:solidFill>
                        <a:effectLst/>
                        <a:latin typeface="+mn-lt"/>
                        <a:ea typeface="+mn-ea"/>
                        <a:cs typeface="+mn-cs"/>
                      </a:endParaRPr>
                    </a:p>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smtClean="0">
                          <a:solidFill>
                            <a:schemeClr val="dk1"/>
                          </a:solidFill>
                          <a:effectLst/>
                          <a:latin typeface="+mn-lt"/>
                          <a:ea typeface="+mn-ea"/>
                          <a:cs typeface="+mn-cs"/>
                        </a:rPr>
                        <a:t>FAA </a:t>
                      </a:r>
                      <a:r>
                        <a:rPr lang="en-US" sz="1700" kern="1200" dirty="0">
                          <a:solidFill>
                            <a:schemeClr val="dk1"/>
                          </a:solidFill>
                          <a:effectLst/>
                          <a:latin typeface="+mn-lt"/>
                          <a:ea typeface="+mn-ea"/>
                          <a:cs typeface="+mn-cs"/>
                        </a:rPr>
                        <a:t>approved spaceflight corridor that is not in restricted airspace or Military Operations Areas (MOAs</a:t>
                      </a:r>
                      <a:r>
                        <a:rPr lang="en-US" sz="1700" kern="1200" dirty="0" smtClean="0">
                          <a:solidFill>
                            <a:schemeClr val="dk1"/>
                          </a:solidFill>
                          <a:effectLst/>
                          <a:latin typeface="+mn-lt"/>
                          <a:ea typeface="+mn-ea"/>
                          <a:cs typeface="+mn-cs"/>
                        </a:rPr>
                        <a:t>).</a:t>
                      </a:r>
                      <a:endParaRPr lang="en-US" sz="17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1573034290"/>
                  </a:ext>
                </a:extLst>
              </a:tr>
              <a:tr h="496939">
                <a:tc>
                  <a:txBody>
                    <a:bodyPr/>
                    <a:lstStyle/>
                    <a:p>
                      <a:pPr marL="0" marR="0">
                        <a:lnSpc>
                          <a:spcPct val="107000"/>
                        </a:lnSpc>
                        <a:spcBef>
                          <a:spcPts val="0"/>
                        </a:spcBef>
                        <a:spcAft>
                          <a:spcPts val="0"/>
                        </a:spcAft>
                      </a:pPr>
                      <a:r>
                        <a:rPr lang="en-US" sz="1700" dirty="0">
                          <a:effectLst/>
                          <a:latin typeface="+mn-lt"/>
                          <a:ea typeface="Times New Roman" panose="02020603050405020304" pitchFamily="18" charset="0"/>
                          <a:cs typeface="Times New Roman" panose="02020603050405020304" pitchFamily="18" charset="0"/>
                        </a:rPr>
                        <a:t>Spaceport America, NM</a:t>
                      </a:r>
                      <a:endParaRPr lang="en-US" sz="1700" dirty="0">
                        <a:effectLst/>
                        <a:latin typeface="+mn-lt"/>
                        <a:ea typeface="Cambria" panose="02040503050406030204" pitchFamily="18" charset="0"/>
                        <a:cs typeface="Times New Roman" panose="02020603050405020304" pitchFamily="18" charset="0"/>
                      </a:endParaRPr>
                    </a:p>
                    <a:p>
                      <a:pPr marL="0" marR="0">
                        <a:lnSpc>
                          <a:spcPct val="107000"/>
                        </a:lnSpc>
                        <a:spcBef>
                          <a:spcPts val="0"/>
                        </a:spcBef>
                        <a:spcAft>
                          <a:spcPts val="0"/>
                        </a:spcAft>
                      </a:pPr>
                      <a:r>
                        <a:rPr lang="en-US" sz="1700" dirty="0">
                          <a:effectLst/>
                          <a:latin typeface="+mn-lt"/>
                          <a:ea typeface="Times New Roman" panose="02020603050405020304" pitchFamily="18" charset="0"/>
                          <a:cs typeface="Times New Roman" panose="02020603050405020304" pitchFamily="18" charset="0"/>
                        </a:rPr>
                        <a:t>(2008</a:t>
                      </a:r>
                      <a:r>
                        <a:rPr lang="en-US" sz="1700" dirty="0" smtClean="0">
                          <a:effectLst/>
                          <a:latin typeface="+mn-lt"/>
                          <a:ea typeface="Times New Roman" panose="02020603050405020304" pitchFamily="18" charset="0"/>
                          <a:cs typeface="Times New Roman" panose="02020603050405020304" pitchFamily="18" charset="0"/>
                        </a:rPr>
                        <a:t>)</a:t>
                      </a:r>
                      <a:endParaRPr lang="en-US" sz="1700" dirty="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tc>
                  <a:txBody>
                    <a:bodyPr/>
                    <a:lstStyle/>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First purpose built commercial spaceport on 18,000 acres adjacent to the U.S. Army White Sands Missile </a:t>
                      </a:r>
                      <a:r>
                        <a:rPr lang="en-US" sz="1700" kern="1200" dirty="0" smtClean="0">
                          <a:solidFill>
                            <a:schemeClr val="dk1"/>
                          </a:solidFill>
                          <a:effectLst/>
                          <a:latin typeface="+mn-lt"/>
                          <a:ea typeface="+mn-ea"/>
                          <a:cs typeface="+mn-cs"/>
                        </a:rPr>
                        <a:t>Range</a:t>
                      </a:r>
                    </a:p>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smtClean="0">
                          <a:solidFill>
                            <a:schemeClr val="dk1"/>
                          </a:solidFill>
                          <a:effectLst/>
                          <a:latin typeface="+mn-lt"/>
                          <a:ea typeface="+mn-ea"/>
                          <a:cs typeface="+mn-cs"/>
                        </a:rPr>
                        <a:t>6,000 </a:t>
                      </a:r>
                      <a:r>
                        <a:rPr lang="en-US" sz="1700" kern="1200" dirty="0">
                          <a:solidFill>
                            <a:schemeClr val="dk1"/>
                          </a:solidFill>
                          <a:effectLst/>
                          <a:latin typeface="+mn-lt"/>
                          <a:ea typeface="+mn-ea"/>
                          <a:cs typeface="+mn-cs"/>
                        </a:rPr>
                        <a:t>square miles of restricted airspace, low population density, </a:t>
                      </a:r>
                      <a:r>
                        <a:rPr lang="en-US" sz="1700" kern="1200" dirty="0" smtClean="0">
                          <a:solidFill>
                            <a:schemeClr val="dk1"/>
                          </a:solidFill>
                          <a:effectLst/>
                          <a:latin typeface="+mn-lt"/>
                          <a:ea typeface="+mn-ea"/>
                          <a:cs typeface="+mn-cs"/>
                        </a:rPr>
                        <a:t/>
                      </a:r>
                      <a:br>
                        <a:rPr lang="en-US" sz="1700" kern="1200" dirty="0" smtClean="0">
                          <a:solidFill>
                            <a:schemeClr val="dk1"/>
                          </a:solidFill>
                          <a:effectLst/>
                          <a:latin typeface="+mn-lt"/>
                          <a:ea typeface="+mn-ea"/>
                          <a:cs typeface="+mn-cs"/>
                        </a:rPr>
                      </a:br>
                      <a:r>
                        <a:rPr lang="en-US" sz="1700" kern="1200" dirty="0" smtClean="0">
                          <a:solidFill>
                            <a:schemeClr val="dk1"/>
                          </a:solidFill>
                          <a:effectLst/>
                          <a:latin typeface="+mn-lt"/>
                          <a:ea typeface="+mn-ea"/>
                          <a:cs typeface="+mn-cs"/>
                        </a:rPr>
                        <a:t>                       a </a:t>
                      </a:r>
                      <a:r>
                        <a:rPr lang="en-US" sz="1700" kern="1200" dirty="0">
                          <a:solidFill>
                            <a:schemeClr val="dk1"/>
                          </a:solidFill>
                          <a:effectLst/>
                          <a:latin typeface="+mn-lt"/>
                          <a:ea typeface="+mn-ea"/>
                          <a:cs typeface="+mn-cs"/>
                        </a:rPr>
                        <a:t>12,000-foot </a:t>
                      </a:r>
                      <a:r>
                        <a:rPr lang="en-US" sz="1700" kern="1200" dirty="0" err="1">
                          <a:solidFill>
                            <a:schemeClr val="dk1"/>
                          </a:solidFill>
                          <a:effectLst/>
                          <a:latin typeface="+mn-lt"/>
                          <a:ea typeface="+mn-ea"/>
                          <a:cs typeface="+mn-cs"/>
                        </a:rPr>
                        <a:t>spaceway</a:t>
                      </a:r>
                      <a:r>
                        <a:rPr lang="en-US" sz="1700" kern="1200" dirty="0" smtClean="0">
                          <a:solidFill>
                            <a:schemeClr val="dk1"/>
                          </a:solidFill>
                          <a:effectLst/>
                          <a:latin typeface="+mn-lt"/>
                          <a:ea typeface="+mn-ea"/>
                          <a:cs typeface="+mn-cs"/>
                        </a:rPr>
                        <a:t>.</a:t>
                      </a:r>
                      <a:endParaRPr lang="en-US" sz="17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579944092"/>
                  </a:ext>
                </a:extLst>
              </a:tr>
            </a:tbl>
          </a:graphicData>
        </a:graphic>
      </p:graphicFrame>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051" y="4519652"/>
            <a:ext cx="4175099" cy="2268773"/>
          </a:xfrm>
          <a:prstGeom prst="rect">
            <a:avLst/>
          </a:prstGeom>
        </p:spPr>
      </p:pic>
      <p:sp>
        <p:nvSpPr>
          <p:cNvPr id="9" name="Rectangle 8"/>
          <p:cNvSpPr/>
          <p:nvPr/>
        </p:nvSpPr>
        <p:spPr>
          <a:xfrm>
            <a:off x="4248150" y="5330872"/>
            <a:ext cx="3363685" cy="646331"/>
          </a:xfrm>
          <a:prstGeom prst="rect">
            <a:avLst/>
          </a:prstGeom>
          <a:noFill/>
        </p:spPr>
        <p:txBody>
          <a:bodyPr wrap="square">
            <a:spAutoFit/>
          </a:bodyPr>
          <a:lstStyle/>
          <a:p>
            <a:r>
              <a:rPr lang="en-US" i="1" dirty="0" smtClean="0">
                <a:solidFill>
                  <a:srgbClr val="0066CC"/>
                </a:solidFill>
              </a:rPr>
              <a:t>Mojave Air and Space Port</a:t>
            </a:r>
          </a:p>
          <a:p>
            <a:r>
              <a:rPr lang="en-US" i="1" dirty="0" smtClean="0">
                <a:solidFill>
                  <a:srgbClr val="0066CC"/>
                </a:solidFill>
              </a:rPr>
              <a:t>In California</a:t>
            </a:r>
            <a:endParaRPr lang="en-US" i="1" dirty="0">
              <a:solidFill>
                <a:srgbClr val="0066CC"/>
              </a:solidFill>
            </a:endParaRPr>
          </a:p>
        </p:txBody>
      </p:sp>
      <p:sp>
        <p:nvSpPr>
          <p:cNvPr id="6" name="Rectangle 5"/>
          <p:cNvSpPr/>
          <p:nvPr/>
        </p:nvSpPr>
        <p:spPr>
          <a:xfrm>
            <a:off x="3923415" y="6615162"/>
            <a:ext cx="5889059" cy="246221"/>
          </a:xfrm>
          <a:prstGeom prst="rect">
            <a:avLst/>
          </a:prstGeom>
        </p:spPr>
        <p:txBody>
          <a:bodyPr wrap="square">
            <a:spAutoFit/>
          </a:bodyPr>
          <a:lstStyle/>
          <a:p>
            <a:r>
              <a:rPr lang="en-US" sz="1000" dirty="0"/>
              <a:t>https://www.google.com/maps/@35.0595225,-118.1548057,3458m/data=!3m1!1e3</a:t>
            </a:r>
          </a:p>
        </p:txBody>
      </p:sp>
    </p:spTree>
    <p:extLst>
      <p:ext uri="{BB962C8B-B14F-4D97-AF65-F5344CB8AC3E}">
        <p14:creationId xmlns:p14="http://schemas.microsoft.com/office/powerpoint/2010/main" val="1907577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smtClean="0"/>
              <a:t>US Commercial Launch Sites</a:t>
            </a:r>
            <a:r>
              <a:rPr lang="en-US" sz="2800" dirty="0" smtClean="0"/>
              <a:t> (</a:t>
            </a:r>
            <a:r>
              <a:rPr lang="en-US" sz="2800" dirty="0" err="1" smtClean="0"/>
              <a:t>cont</a:t>
            </a:r>
            <a:r>
              <a:rPr lang="en-US" sz="2800" dirty="0" smtClean="0"/>
              <a:t>)</a:t>
            </a:r>
            <a:endParaRPr lang="en-US" sz="2800" dirty="0"/>
          </a:p>
        </p:txBody>
      </p:sp>
      <p:sp>
        <p:nvSpPr>
          <p:cNvPr id="4" name="Text Placeholder 3"/>
          <p:cNvSpPr>
            <a:spLocks noGrp="1"/>
          </p:cNvSpPr>
          <p:nvPr>
            <p:ph type="body" sz="quarter" idx="14"/>
          </p:nvPr>
        </p:nvSpPr>
        <p:spPr/>
        <p:txBody>
          <a:bodyPr/>
          <a:lstStyle/>
          <a:p>
            <a:r>
              <a:rPr lang="en-US" dirty="0" smtClean="0"/>
              <a:t>  </a:t>
            </a:r>
            <a:endParaRPr lang="en-US" dirty="0"/>
          </a:p>
          <a:p>
            <a:endParaRPr lang="en-US" dirty="0"/>
          </a:p>
        </p:txBody>
      </p:sp>
      <p:sp>
        <p:nvSpPr>
          <p:cNvPr id="7" name="Text Placeholder 6"/>
          <p:cNvSpPr>
            <a:spLocks noGrp="1"/>
          </p:cNvSpPr>
          <p:nvPr>
            <p:ph type="body" idx="12"/>
          </p:nvPr>
        </p:nvSpPr>
        <p:spPr/>
        <p:txBody>
          <a:bodyPr/>
          <a:lstStyle/>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829736145"/>
              </p:ext>
            </p:extLst>
          </p:nvPr>
        </p:nvGraphicFramePr>
        <p:xfrm>
          <a:off x="69691" y="910695"/>
          <a:ext cx="8981440" cy="3712077"/>
        </p:xfrm>
        <a:graphic>
          <a:graphicData uri="http://schemas.openxmlformats.org/drawingml/2006/table">
            <a:tbl>
              <a:tblPr firstRow="1" firstCol="1" bandRow="1">
                <a:tableStyleId>{5C22544A-7EE6-4342-B048-85BDC9FD1C3A}</a:tableStyleId>
              </a:tblPr>
              <a:tblGrid>
                <a:gridCol w="2357823">
                  <a:extLst>
                    <a:ext uri="{9D8B030D-6E8A-4147-A177-3AD203B41FA5}">
                      <a16:colId xmlns:a16="http://schemas.microsoft.com/office/drawing/2014/main" val="3768315386"/>
                    </a:ext>
                  </a:extLst>
                </a:gridCol>
                <a:gridCol w="6623617">
                  <a:extLst>
                    <a:ext uri="{9D8B030D-6E8A-4147-A177-3AD203B41FA5}">
                      <a16:colId xmlns:a16="http://schemas.microsoft.com/office/drawing/2014/main" val="2390358536"/>
                    </a:ext>
                  </a:extLst>
                </a:gridCol>
              </a:tblGrid>
              <a:tr h="294245">
                <a:tc>
                  <a:txBody>
                    <a:bodyPr/>
                    <a:lstStyle/>
                    <a:p>
                      <a:pPr marL="0" marR="0" algn="ctr">
                        <a:lnSpc>
                          <a:spcPct val="107000"/>
                        </a:lnSpc>
                        <a:spcBef>
                          <a:spcPts val="0"/>
                        </a:spcBef>
                        <a:spcAft>
                          <a:spcPts val="0"/>
                        </a:spcAft>
                      </a:pPr>
                      <a:r>
                        <a:rPr lang="en-US" sz="1700" dirty="0">
                          <a:effectLst/>
                        </a:rPr>
                        <a:t>Launch </a:t>
                      </a:r>
                      <a:r>
                        <a:rPr lang="en-US" sz="1700" dirty="0" smtClean="0">
                          <a:effectLst/>
                        </a:rPr>
                        <a:t>Site</a:t>
                      </a:r>
                      <a:endParaRPr lang="en-US" sz="1700" dirty="0">
                        <a:effectLst/>
                        <a:latin typeface="Cambria" panose="02040503050406030204" pitchFamily="18" charset="0"/>
                        <a:ea typeface="Cambria" panose="02040503050406030204" pitchFamily="18" charset="0"/>
                        <a:cs typeface="Times New Roman" panose="02020603050405020304" pitchFamily="18" charset="0"/>
                      </a:endParaRPr>
                    </a:p>
                  </a:txBody>
                  <a:tcPr marL="39446" marR="39446" marT="0" marB="0">
                    <a:solidFill>
                      <a:srgbClr val="FF9933"/>
                    </a:solidFill>
                  </a:tcPr>
                </a:tc>
                <a:tc>
                  <a:txBody>
                    <a:bodyPr/>
                    <a:lstStyle/>
                    <a:p>
                      <a:pPr marL="0" marR="0" algn="ctr">
                        <a:lnSpc>
                          <a:spcPct val="107000"/>
                        </a:lnSpc>
                        <a:spcBef>
                          <a:spcPts val="0"/>
                        </a:spcBef>
                        <a:spcAft>
                          <a:spcPts val="0"/>
                        </a:spcAft>
                      </a:pPr>
                      <a:r>
                        <a:rPr lang="en-US" sz="1700" dirty="0">
                          <a:effectLst/>
                        </a:rPr>
                        <a:t>Comments</a:t>
                      </a:r>
                      <a:endParaRPr lang="en-US" sz="1700" dirty="0">
                        <a:effectLst/>
                        <a:latin typeface="Cambria" panose="02040503050406030204" pitchFamily="18" charset="0"/>
                        <a:ea typeface="Cambria" panose="02040503050406030204" pitchFamily="18" charset="0"/>
                        <a:cs typeface="Times New Roman" panose="02020603050405020304" pitchFamily="18" charset="0"/>
                      </a:endParaRPr>
                    </a:p>
                  </a:txBody>
                  <a:tcPr marL="39446" marR="39446" marT="0" marB="0">
                    <a:solidFill>
                      <a:srgbClr val="FF9933"/>
                    </a:solidFill>
                  </a:tcPr>
                </a:tc>
                <a:extLst>
                  <a:ext uri="{0D108BD9-81ED-4DB2-BD59-A6C34878D82A}">
                    <a16:rowId xmlns:a16="http://schemas.microsoft.com/office/drawing/2014/main" val="1368686406"/>
                  </a:ext>
                </a:extLst>
              </a:tr>
              <a:tr h="1086619">
                <a:tc>
                  <a:txBody>
                    <a:bodyPr/>
                    <a:lstStyle/>
                    <a:p>
                      <a:pPr marL="0" marR="0">
                        <a:lnSpc>
                          <a:spcPct val="107000"/>
                        </a:lnSpc>
                        <a:spcBef>
                          <a:spcPts val="0"/>
                        </a:spcBef>
                        <a:spcAft>
                          <a:spcPts val="0"/>
                        </a:spcAft>
                      </a:pPr>
                      <a:r>
                        <a:rPr lang="en-US" sz="1700" dirty="0">
                          <a:effectLst/>
                          <a:latin typeface="+mn-lt"/>
                          <a:ea typeface="Times New Roman" panose="02020603050405020304" pitchFamily="18" charset="0"/>
                          <a:cs typeface="Times New Roman" panose="02020603050405020304" pitchFamily="18" charset="0"/>
                        </a:rPr>
                        <a:t>Cecil Field Spaceport, FL</a:t>
                      </a:r>
                      <a:endParaRPr lang="en-US" sz="1700" dirty="0">
                        <a:effectLst/>
                        <a:latin typeface="+mn-lt"/>
                        <a:ea typeface="Cambria" panose="02040503050406030204" pitchFamily="18" charset="0"/>
                        <a:cs typeface="Times New Roman" panose="02020603050405020304" pitchFamily="18" charset="0"/>
                      </a:endParaRPr>
                    </a:p>
                    <a:p>
                      <a:pPr marL="0" marR="0">
                        <a:lnSpc>
                          <a:spcPct val="107000"/>
                        </a:lnSpc>
                        <a:spcBef>
                          <a:spcPts val="0"/>
                        </a:spcBef>
                        <a:spcAft>
                          <a:spcPts val="0"/>
                        </a:spcAft>
                      </a:pPr>
                      <a:r>
                        <a:rPr lang="en-US" sz="1700" dirty="0">
                          <a:effectLst/>
                          <a:latin typeface="+mn-lt"/>
                          <a:ea typeface="Times New Roman" panose="02020603050405020304" pitchFamily="18" charset="0"/>
                          <a:cs typeface="Times New Roman" panose="02020603050405020304" pitchFamily="18" charset="0"/>
                        </a:rPr>
                        <a:t>(2010</a:t>
                      </a:r>
                      <a:r>
                        <a:rPr lang="en-US" sz="1700" dirty="0" smtClean="0">
                          <a:effectLst/>
                          <a:latin typeface="+mn-lt"/>
                          <a:ea typeface="Times New Roman" panose="02020603050405020304" pitchFamily="18" charset="0"/>
                          <a:cs typeface="Times New Roman" panose="02020603050405020304" pitchFamily="18" charset="0"/>
                        </a:rPr>
                        <a:t>)</a:t>
                      </a:r>
                      <a:endParaRPr lang="en-US" sz="1700" dirty="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tc>
                  <a:txBody>
                    <a:bodyPr/>
                    <a:lstStyle/>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Collocated on 150 acres adjacent to Cecil Airport, a joint-use civil and military airport.</a:t>
                      </a:r>
                    </a:p>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Only licensed horizontal launch and recovery site for commercial spaceport on the East Coast (12,500 </a:t>
                      </a:r>
                      <a:r>
                        <a:rPr lang="en-US" sz="1700" kern="1200" dirty="0" err="1">
                          <a:solidFill>
                            <a:schemeClr val="dk1"/>
                          </a:solidFill>
                          <a:effectLst/>
                          <a:latin typeface="+mn-lt"/>
                          <a:ea typeface="+mn-ea"/>
                          <a:cs typeface="+mn-cs"/>
                        </a:rPr>
                        <a:t>ft</a:t>
                      </a:r>
                      <a:r>
                        <a:rPr lang="en-US" sz="1700" kern="1200" dirty="0">
                          <a:solidFill>
                            <a:schemeClr val="dk1"/>
                          </a:solidFill>
                          <a:effectLst/>
                          <a:latin typeface="+mn-lt"/>
                          <a:ea typeface="+mn-ea"/>
                          <a:cs typeface="+mn-cs"/>
                        </a:rPr>
                        <a:t> long runway 18L-36R). </a:t>
                      </a:r>
                      <a:endParaRPr lang="en-US" sz="1700" kern="1200" dirty="0" smtClean="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579944092"/>
                  </a:ext>
                </a:extLst>
              </a:tr>
              <a:tr h="1086619">
                <a:tc>
                  <a:txBody>
                    <a:bodyPr/>
                    <a:lstStyle/>
                    <a:p>
                      <a:pPr marL="0" marR="0">
                        <a:lnSpc>
                          <a:spcPct val="107000"/>
                        </a:lnSpc>
                        <a:spcBef>
                          <a:spcPts val="0"/>
                        </a:spcBef>
                        <a:spcAft>
                          <a:spcPts val="0"/>
                        </a:spcAft>
                      </a:pPr>
                      <a:r>
                        <a:rPr lang="en-US" sz="1700" dirty="0">
                          <a:effectLst/>
                          <a:latin typeface="+mn-lt"/>
                          <a:ea typeface="Times New Roman" panose="02020603050405020304" pitchFamily="18" charset="0"/>
                          <a:cs typeface="Times New Roman" panose="02020603050405020304" pitchFamily="18" charset="0"/>
                        </a:rPr>
                        <a:t>Midland International Air and Space Port, TX</a:t>
                      </a:r>
                      <a:endParaRPr lang="en-US" sz="1700" dirty="0">
                        <a:effectLst/>
                        <a:latin typeface="+mn-lt"/>
                        <a:ea typeface="Cambria" panose="02040503050406030204" pitchFamily="18" charset="0"/>
                        <a:cs typeface="Times New Roman" panose="02020603050405020304" pitchFamily="18" charset="0"/>
                      </a:endParaRPr>
                    </a:p>
                    <a:p>
                      <a:pPr marL="0" marR="0">
                        <a:lnSpc>
                          <a:spcPct val="107000"/>
                        </a:lnSpc>
                        <a:spcBef>
                          <a:spcPts val="0"/>
                        </a:spcBef>
                        <a:spcAft>
                          <a:spcPts val="0"/>
                        </a:spcAft>
                      </a:pPr>
                      <a:r>
                        <a:rPr lang="en-US" sz="1700" dirty="0">
                          <a:effectLst/>
                          <a:latin typeface="+mn-lt"/>
                          <a:ea typeface="Times New Roman" panose="02020603050405020304" pitchFamily="18" charset="0"/>
                          <a:cs typeface="Times New Roman" panose="02020603050405020304" pitchFamily="18" charset="0"/>
                        </a:rPr>
                        <a:t>(2014</a:t>
                      </a:r>
                      <a:r>
                        <a:rPr lang="en-US" sz="1700" dirty="0" smtClean="0">
                          <a:effectLst/>
                          <a:latin typeface="+mn-lt"/>
                          <a:ea typeface="Times New Roman" panose="02020603050405020304" pitchFamily="18" charset="0"/>
                          <a:cs typeface="Times New Roman" panose="02020603050405020304" pitchFamily="18" charset="0"/>
                        </a:rPr>
                        <a:t>)</a:t>
                      </a:r>
                      <a:endParaRPr lang="en-US" sz="1700" dirty="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tc>
                  <a:txBody>
                    <a:bodyPr/>
                    <a:lstStyle/>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Collocated on 1600 acres with Midland </a:t>
                      </a:r>
                      <a:r>
                        <a:rPr lang="en-US" sz="1700" kern="1200" dirty="0" smtClean="0">
                          <a:solidFill>
                            <a:schemeClr val="dk1"/>
                          </a:solidFill>
                          <a:effectLst/>
                          <a:latin typeface="+mn-lt"/>
                          <a:ea typeface="+mn-ea"/>
                          <a:cs typeface="+mn-cs"/>
                        </a:rPr>
                        <a:t>Intl </a:t>
                      </a:r>
                      <a:r>
                        <a:rPr lang="en-US" sz="1700" kern="1200" dirty="0">
                          <a:solidFill>
                            <a:schemeClr val="dk1"/>
                          </a:solidFill>
                          <a:effectLst/>
                          <a:latin typeface="+mn-lt"/>
                          <a:ea typeface="+mn-ea"/>
                          <a:cs typeface="+mn-cs"/>
                        </a:rPr>
                        <a:t>Airport and Sloan Field</a:t>
                      </a:r>
                    </a:p>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smtClean="0">
                          <a:solidFill>
                            <a:schemeClr val="dk1"/>
                          </a:solidFill>
                          <a:effectLst/>
                          <a:latin typeface="+mn-lt"/>
                          <a:ea typeface="+mn-ea"/>
                          <a:cs typeface="+mn-cs"/>
                        </a:rPr>
                        <a:t>XCOR </a:t>
                      </a:r>
                      <a:r>
                        <a:rPr lang="en-US" sz="1700" kern="1200" dirty="0">
                          <a:solidFill>
                            <a:schemeClr val="dk1"/>
                          </a:solidFill>
                          <a:effectLst/>
                          <a:latin typeface="+mn-lt"/>
                          <a:ea typeface="+mn-ea"/>
                          <a:cs typeface="+mn-cs"/>
                        </a:rPr>
                        <a:t>Aerospace, Orbital </a:t>
                      </a:r>
                      <a:r>
                        <a:rPr lang="en-US" sz="1700" kern="1200" dirty="0" smtClean="0">
                          <a:solidFill>
                            <a:schemeClr val="dk1"/>
                          </a:solidFill>
                          <a:effectLst/>
                          <a:latin typeface="+mn-lt"/>
                          <a:ea typeface="+mn-ea"/>
                          <a:cs typeface="+mn-cs"/>
                        </a:rPr>
                        <a:t>Outfitters in vicinity.</a:t>
                      </a:r>
                      <a:endParaRPr lang="en-US" sz="1700" kern="1200" dirty="0">
                        <a:solidFill>
                          <a:schemeClr val="dk1"/>
                        </a:solidFill>
                        <a:effectLst/>
                        <a:latin typeface="+mn-lt"/>
                        <a:ea typeface="+mn-ea"/>
                        <a:cs typeface="+mn-cs"/>
                      </a:endParaRPr>
                    </a:p>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First facility licensed to serve both commercial airline flights and commercial human spaceflight</a:t>
                      </a:r>
                      <a:r>
                        <a:rPr lang="en-US" sz="1700" kern="1200" dirty="0" smtClean="0">
                          <a:solidFill>
                            <a:schemeClr val="dk1"/>
                          </a:solidFill>
                          <a:effectLst/>
                          <a:latin typeface="+mn-lt"/>
                          <a:ea typeface="+mn-ea"/>
                          <a:cs typeface="+mn-cs"/>
                        </a:rPr>
                        <a:t>.</a:t>
                      </a:r>
                      <a:endParaRPr lang="en-US" sz="17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2805417085"/>
                  </a:ext>
                </a:extLst>
              </a:tr>
              <a:tr h="1199904">
                <a:tc>
                  <a:txBody>
                    <a:bodyPr/>
                    <a:lstStyle/>
                    <a:p>
                      <a:pPr marL="0" marR="0">
                        <a:lnSpc>
                          <a:spcPct val="107000"/>
                        </a:lnSpc>
                        <a:spcBef>
                          <a:spcPts val="0"/>
                        </a:spcBef>
                        <a:spcAft>
                          <a:spcPts val="0"/>
                        </a:spcAft>
                      </a:pPr>
                      <a:r>
                        <a:rPr lang="en-US" sz="1700" dirty="0">
                          <a:effectLst/>
                          <a:latin typeface="+mn-lt"/>
                          <a:ea typeface="Times New Roman" panose="02020603050405020304" pitchFamily="18" charset="0"/>
                          <a:cs typeface="Times New Roman" panose="02020603050405020304" pitchFamily="18" charset="0"/>
                        </a:rPr>
                        <a:t>Ellington Field, TX</a:t>
                      </a:r>
                      <a:endParaRPr lang="en-US" sz="1700" dirty="0">
                        <a:effectLst/>
                        <a:latin typeface="+mn-lt"/>
                        <a:ea typeface="Cambria" panose="02040503050406030204" pitchFamily="18" charset="0"/>
                        <a:cs typeface="Times New Roman" panose="02020603050405020304" pitchFamily="18" charset="0"/>
                      </a:endParaRPr>
                    </a:p>
                    <a:p>
                      <a:pPr marL="0" marR="0">
                        <a:lnSpc>
                          <a:spcPct val="107000"/>
                        </a:lnSpc>
                        <a:spcBef>
                          <a:spcPts val="0"/>
                        </a:spcBef>
                        <a:spcAft>
                          <a:spcPts val="0"/>
                        </a:spcAft>
                      </a:pPr>
                      <a:r>
                        <a:rPr lang="en-US" sz="1700" dirty="0">
                          <a:effectLst/>
                          <a:latin typeface="+mn-lt"/>
                          <a:ea typeface="Times New Roman" panose="02020603050405020304" pitchFamily="18" charset="0"/>
                          <a:cs typeface="Times New Roman" panose="02020603050405020304" pitchFamily="18" charset="0"/>
                        </a:rPr>
                        <a:t>(2015</a:t>
                      </a:r>
                      <a:r>
                        <a:rPr lang="en-US" sz="1700" dirty="0" smtClean="0">
                          <a:effectLst/>
                          <a:latin typeface="+mn-lt"/>
                          <a:ea typeface="Times New Roman" panose="02020603050405020304" pitchFamily="18" charset="0"/>
                          <a:cs typeface="Times New Roman" panose="02020603050405020304" pitchFamily="18" charset="0"/>
                        </a:rPr>
                        <a:t>)</a:t>
                      </a:r>
                      <a:endParaRPr lang="en-US" sz="1700" dirty="0">
                        <a:effectLst/>
                        <a:latin typeface="+mn-lt"/>
                        <a:ea typeface="Cambria" panose="02040503050406030204" pitchFamily="18" charset="0"/>
                        <a:cs typeface="Times New Roman" panose="02020603050405020304" pitchFamily="18" charset="0"/>
                      </a:endParaRPr>
                    </a:p>
                  </a:txBody>
                  <a:tcPr marL="68580" marR="68580" marT="0" marB="0">
                    <a:solidFill>
                      <a:srgbClr val="FF9933"/>
                    </a:solidFill>
                  </a:tcPr>
                </a:tc>
                <a:tc>
                  <a:txBody>
                    <a:bodyPr/>
                    <a:lstStyle/>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a:solidFill>
                            <a:schemeClr val="dk1"/>
                          </a:solidFill>
                          <a:effectLst/>
                          <a:latin typeface="+mn-lt"/>
                          <a:ea typeface="+mn-ea"/>
                          <a:cs typeface="+mn-cs"/>
                        </a:rPr>
                        <a:t>FAA has approved </a:t>
                      </a:r>
                      <a:r>
                        <a:rPr lang="en-US" sz="1700" kern="1200" dirty="0" smtClean="0">
                          <a:solidFill>
                            <a:schemeClr val="dk1"/>
                          </a:solidFill>
                          <a:effectLst/>
                          <a:latin typeface="+mn-lt"/>
                          <a:ea typeface="+mn-ea"/>
                          <a:cs typeface="+mn-cs"/>
                        </a:rPr>
                        <a:t>first urban spaceport application.</a:t>
                      </a:r>
                    </a:p>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smtClean="0">
                          <a:solidFill>
                            <a:schemeClr val="dk1"/>
                          </a:solidFill>
                          <a:effectLst/>
                          <a:latin typeface="+mn-lt"/>
                          <a:ea typeface="+mn-ea"/>
                          <a:cs typeface="+mn-cs"/>
                        </a:rPr>
                        <a:t>Interested </a:t>
                      </a:r>
                      <a:r>
                        <a:rPr lang="en-US" sz="1700" kern="1200" dirty="0">
                          <a:solidFill>
                            <a:schemeClr val="dk1"/>
                          </a:solidFill>
                          <a:effectLst/>
                          <a:latin typeface="+mn-lt"/>
                          <a:ea typeface="+mn-ea"/>
                          <a:cs typeface="+mn-cs"/>
                        </a:rPr>
                        <a:t>partners </a:t>
                      </a:r>
                      <a:r>
                        <a:rPr lang="en-US" sz="1700" kern="1200" dirty="0" smtClean="0">
                          <a:solidFill>
                            <a:schemeClr val="dk1"/>
                          </a:solidFill>
                          <a:effectLst/>
                          <a:latin typeface="+mn-lt"/>
                          <a:ea typeface="+mn-ea"/>
                          <a:cs typeface="+mn-cs"/>
                        </a:rPr>
                        <a:t>sought for spaceport development,</a:t>
                      </a:r>
                      <a:r>
                        <a:rPr lang="en-US" sz="1700" kern="1200" baseline="0" dirty="0" smtClean="0">
                          <a:solidFill>
                            <a:schemeClr val="dk1"/>
                          </a:solidFill>
                          <a:effectLst/>
                          <a:latin typeface="+mn-lt"/>
                          <a:ea typeface="+mn-ea"/>
                          <a:cs typeface="+mn-cs"/>
                        </a:rPr>
                        <a:t> </a:t>
                      </a:r>
                      <a:r>
                        <a:rPr lang="en-US" sz="1700" kern="1200" dirty="0" smtClean="0">
                          <a:solidFill>
                            <a:schemeClr val="dk1"/>
                          </a:solidFill>
                          <a:effectLst/>
                          <a:latin typeface="+mn-lt"/>
                          <a:ea typeface="+mn-ea"/>
                          <a:cs typeface="+mn-cs"/>
                        </a:rPr>
                        <a:t>collocated </a:t>
                      </a:r>
                      <a:r>
                        <a:rPr lang="en-US" sz="1700" kern="1200" dirty="0">
                          <a:solidFill>
                            <a:schemeClr val="dk1"/>
                          </a:solidFill>
                          <a:effectLst/>
                          <a:latin typeface="+mn-lt"/>
                          <a:ea typeface="+mn-ea"/>
                          <a:cs typeface="+mn-cs"/>
                        </a:rPr>
                        <a:t>with Ellington Airport, a civil and military use airport. </a:t>
                      </a:r>
                    </a:p>
                    <a:p>
                      <a:pPr marL="233363" marR="0" lvl="0" indent="-233363" algn="l" defTabSz="457200" rtl="0" eaLnBrk="1" latinLnBrk="0" hangingPunct="1">
                        <a:lnSpc>
                          <a:spcPct val="107000"/>
                        </a:lnSpc>
                        <a:spcBef>
                          <a:spcPts val="0"/>
                        </a:spcBef>
                        <a:spcAft>
                          <a:spcPts val="0"/>
                        </a:spcAft>
                        <a:buFont typeface="Symbol" panose="05050102010706020507" pitchFamily="18" charset="2"/>
                        <a:buChar char=""/>
                      </a:pPr>
                      <a:r>
                        <a:rPr lang="en-US" sz="1700" kern="1200" dirty="0" smtClean="0">
                          <a:solidFill>
                            <a:schemeClr val="dk1"/>
                          </a:solidFill>
                          <a:effectLst/>
                          <a:latin typeface="+mn-lt"/>
                          <a:ea typeface="+mn-ea"/>
                          <a:cs typeface="+mn-cs"/>
                        </a:rPr>
                        <a:t>Johnson </a:t>
                      </a:r>
                      <a:r>
                        <a:rPr lang="en-US" sz="1700" kern="1200" dirty="0">
                          <a:solidFill>
                            <a:schemeClr val="dk1"/>
                          </a:solidFill>
                          <a:effectLst/>
                          <a:latin typeface="+mn-lt"/>
                          <a:ea typeface="+mn-ea"/>
                          <a:cs typeface="+mn-cs"/>
                        </a:rPr>
                        <a:t>Space Center and over 80 aerospace </a:t>
                      </a:r>
                      <a:r>
                        <a:rPr lang="en-US" sz="1700" kern="1200" dirty="0" smtClean="0">
                          <a:solidFill>
                            <a:schemeClr val="dk1"/>
                          </a:solidFill>
                          <a:effectLst/>
                          <a:latin typeface="+mn-lt"/>
                          <a:ea typeface="+mn-ea"/>
                          <a:cs typeface="+mn-cs"/>
                        </a:rPr>
                        <a:t>companies</a:t>
                      </a:r>
                      <a:r>
                        <a:rPr lang="en-US" sz="1700" kern="1200" baseline="0" dirty="0" smtClean="0">
                          <a:solidFill>
                            <a:schemeClr val="dk1"/>
                          </a:solidFill>
                          <a:effectLst/>
                          <a:latin typeface="+mn-lt"/>
                          <a:ea typeface="+mn-ea"/>
                          <a:cs typeface="+mn-cs"/>
                        </a:rPr>
                        <a:t> in Houston.</a:t>
                      </a:r>
                      <a:endParaRPr lang="en-US" sz="1700" kern="1200" dirty="0">
                        <a:solidFill>
                          <a:schemeClr val="dk1"/>
                        </a:solidFill>
                        <a:effectLst/>
                        <a:latin typeface="+mn-lt"/>
                        <a:ea typeface="+mn-ea"/>
                        <a:cs typeface="+mn-cs"/>
                      </a:endParaRPr>
                    </a:p>
                  </a:txBody>
                  <a:tcPr marL="68580" marR="68580" marT="0" marB="0"/>
                </a:tc>
                <a:extLst>
                  <a:ext uri="{0D108BD9-81ED-4DB2-BD59-A6C34878D82A}">
                    <a16:rowId xmlns:a16="http://schemas.microsoft.com/office/drawing/2014/main" val="3926909932"/>
                  </a:ext>
                </a:extLst>
              </a:tr>
            </a:tbl>
          </a:graphicData>
        </a:graphic>
      </p:graphicFrame>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298" y="4518837"/>
            <a:ext cx="3463731" cy="2305546"/>
          </a:xfrm>
          <a:prstGeom prst="rect">
            <a:avLst/>
          </a:prstGeom>
        </p:spPr>
      </p:pic>
      <p:sp>
        <p:nvSpPr>
          <p:cNvPr id="6" name="Rectangle 5"/>
          <p:cNvSpPr/>
          <p:nvPr/>
        </p:nvSpPr>
        <p:spPr>
          <a:xfrm>
            <a:off x="3648029" y="6578162"/>
            <a:ext cx="2026517" cy="246221"/>
          </a:xfrm>
          <a:prstGeom prst="rect">
            <a:avLst/>
          </a:prstGeom>
        </p:spPr>
        <p:txBody>
          <a:bodyPr wrap="none">
            <a:spAutoFit/>
          </a:bodyPr>
          <a:lstStyle/>
          <a:p>
            <a:r>
              <a:rPr lang="en-US" sz="1000" dirty="0"/>
              <a:t>http://spaceflights.news/?p=48751</a:t>
            </a:r>
          </a:p>
        </p:txBody>
      </p:sp>
      <p:sp>
        <p:nvSpPr>
          <p:cNvPr id="9" name="Rectangle 8"/>
          <p:cNvSpPr/>
          <p:nvPr/>
        </p:nvSpPr>
        <p:spPr>
          <a:xfrm>
            <a:off x="3648029" y="5144081"/>
            <a:ext cx="3363685" cy="923330"/>
          </a:xfrm>
          <a:prstGeom prst="rect">
            <a:avLst/>
          </a:prstGeom>
          <a:noFill/>
        </p:spPr>
        <p:txBody>
          <a:bodyPr wrap="square">
            <a:spAutoFit/>
          </a:bodyPr>
          <a:lstStyle/>
          <a:p>
            <a:r>
              <a:rPr lang="en-US" i="1" dirty="0" smtClean="0">
                <a:solidFill>
                  <a:srgbClr val="0066CC"/>
                </a:solidFill>
              </a:rPr>
              <a:t>Midland Intl Air &amp; Space Port</a:t>
            </a:r>
          </a:p>
          <a:p>
            <a:r>
              <a:rPr lang="en-US" i="1" dirty="0" smtClean="0">
                <a:solidFill>
                  <a:srgbClr val="0066CC"/>
                </a:solidFill>
              </a:rPr>
              <a:t>In Texas</a:t>
            </a:r>
          </a:p>
          <a:p>
            <a:r>
              <a:rPr lang="en-US" i="1" dirty="0" smtClean="0">
                <a:solidFill>
                  <a:srgbClr val="0066CC"/>
                </a:solidFill>
              </a:rPr>
              <a:t>is certified for the Dream Chaser I</a:t>
            </a:r>
            <a:endParaRPr lang="en-US" i="1" dirty="0">
              <a:solidFill>
                <a:srgbClr val="0066CC"/>
              </a:solidFill>
            </a:endParaRPr>
          </a:p>
        </p:txBody>
      </p:sp>
    </p:spTree>
    <p:extLst>
      <p:ext uri="{BB962C8B-B14F-4D97-AF65-F5344CB8AC3E}">
        <p14:creationId xmlns:p14="http://schemas.microsoft.com/office/powerpoint/2010/main" val="5480619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2"/>
          </p:nvPr>
        </p:nvSpPr>
        <p:spPr>
          <a:xfrm>
            <a:off x="0" y="1571625"/>
            <a:ext cx="9144000" cy="5146675"/>
          </a:xfrm>
        </p:spPr>
        <p:txBody>
          <a:bodyPr>
            <a:normAutofit/>
          </a:bodyPr>
          <a:lstStyle/>
          <a:p>
            <a:pPr marL="285750" lvl="0" indent="-285750">
              <a:buFont typeface="Arial" panose="020B0604020202020204" pitchFamily="34" charset="0"/>
              <a:buChar char="•"/>
            </a:pPr>
            <a:r>
              <a:rPr lang="en-US" sz="2000" dirty="0"/>
              <a:t>Airfield and launch operations,</a:t>
            </a:r>
          </a:p>
          <a:p>
            <a:pPr marL="285750" lvl="0" indent="-285750">
              <a:buFont typeface="Arial" panose="020B0604020202020204" pitchFamily="34" charset="0"/>
              <a:buChar char="•"/>
            </a:pPr>
            <a:r>
              <a:rPr lang="en-US" sz="2000" dirty="0"/>
              <a:t>Site security,</a:t>
            </a:r>
          </a:p>
          <a:p>
            <a:pPr marL="285750" lvl="0" indent="-285750">
              <a:buFont typeface="Arial" panose="020B0604020202020204" pitchFamily="34" charset="0"/>
              <a:buChar char="•"/>
            </a:pPr>
            <a:r>
              <a:rPr lang="en-US" sz="2000" dirty="0"/>
              <a:t>Emergency response,</a:t>
            </a:r>
          </a:p>
          <a:p>
            <a:pPr marL="285750" lvl="0" indent="-285750">
              <a:buFont typeface="Arial" panose="020B0604020202020204" pitchFamily="34" charset="0"/>
              <a:buChar char="•"/>
            </a:pPr>
            <a:r>
              <a:rPr lang="en-US" sz="2000" dirty="0"/>
              <a:t>Visitor management,</a:t>
            </a:r>
          </a:p>
          <a:p>
            <a:pPr marL="285750" lvl="0" indent="-285750">
              <a:buFont typeface="Arial" panose="020B0604020202020204" pitchFamily="34" charset="0"/>
              <a:buChar char="•"/>
            </a:pPr>
            <a:r>
              <a:rPr lang="en-US" sz="2000" dirty="0"/>
              <a:t>Ground and flight safety,</a:t>
            </a:r>
          </a:p>
          <a:p>
            <a:pPr marL="285750" lvl="0" indent="-285750">
              <a:buFont typeface="Arial" panose="020B0604020202020204" pitchFamily="34" charset="0"/>
              <a:buChar char="•"/>
            </a:pPr>
            <a:r>
              <a:rPr lang="en-US" sz="2000" dirty="0"/>
              <a:t>Environmental management,</a:t>
            </a:r>
          </a:p>
          <a:p>
            <a:pPr marL="285750" lvl="0" indent="-285750">
              <a:buFont typeface="Arial" panose="020B0604020202020204" pitchFamily="34" charset="0"/>
              <a:buChar char="•"/>
            </a:pPr>
            <a:r>
              <a:rPr lang="en-US" sz="2000" dirty="0"/>
              <a:t>Mission readiness, </a:t>
            </a:r>
          </a:p>
          <a:p>
            <a:pPr marL="285750" lvl="0" indent="-285750">
              <a:buFont typeface="Arial" panose="020B0604020202020204" pitchFamily="34" charset="0"/>
              <a:buChar char="•"/>
            </a:pPr>
            <a:r>
              <a:rPr lang="en-US" sz="2000" dirty="0"/>
              <a:t>International Traffic in Arms Regulations (ITAR</a:t>
            </a:r>
            <a:r>
              <a:rPr lang="en-US" sz="2000" dirty="0" smtClean="0"/>
              <a:t>)</a:t>
            </a:r>
          </a:p>
          <a:p>
            <a:pPr marL="1028700" lvl="1">
              <a:buFont typeface="Arial" panose="020B0604020202020204" pitchFamily="34" charset="0"/>
              <a:buChar char="•"/>
            </a:pPr>
            <a:r>
              <a:rPr lang="en-US" sz="2000" dirty="0" smtClean="0"/>
              <a:t>Address export </a:t>
            </a:r>
            <a:r>
              <a:rPr lang="en-US" sz="2000" dirty="0"/>
              <a:t>and import of </a:t>
            </a:r>
            <a:r>
              <a:rPr lang="en-US" sz="2000" dirty="0" smtClean="0"/>
              <a:t/>
            </a:r>
            <a:br>
              <a:rPr lang="en-US" sz="2000" dirty="0" smtClean="0"/>
            </a:br>
            <a:r>
              <a:rPr lang="en-US" sz="2000" dirty="0" smtClean="0"/>
              <a:t>defense </a:t>
            </a:r>
            <a:r>
              <a:rPr lang="en-US" sz="2000" dirty="0"/>
              <a:t>related activities and technologies, </a:t>
            </a:r>
          </a:p>
          <a:p>
            <a:pPr marL="285750" lvl="0" indent="-285750">
              <a:buFont typeface="Arial" panose="020B0604020202020204" pitchFamily="34" charset="0"/>
              <a:buChar char="•"/>
            </a:pPr>
            <a:r>
              <a:rPr lang="en-US" sz="2000" dirty="0"/>
              <a:t>International coordination,</a:t>
            </a:r>
          </a:p>
          <a:p>
            <a:pPr marL="285750" lvl="0" indent="-285750">
              <a:buFont typeface="Arial" panose="020B0604020202020204" pitchFamily="34" charset="0"/>
              <a:buChar char="•"/>
            </a:pPr>
            <a:r>
              <a:rPr lang="en-US" sz="2000" dirty="0"/>
              <a:t>Self-inspection. </a:t>
            </a:r>
            <a:endParaRPr lang="en-US" sz="2000" dirty="0" smtClean="0"/>
          </a:p>
          <a:p>
            <a:pPr marL="285750" lvl="0" indent="-285750">
              <a:buFont typeface="Arial" panose="020B0604020202020204" pitchFamily="34" charset="0"/>
              <a:buChar char="•"/>
            </a:pPr>
            <a:r>
              <a:rPr lang="en-US" sz="2000" b="1" i="1" dirty="0" smtClean="0">
                <a:solidFill>
                  <a:srgbClr val="FF0000"/>
                </a:solidFill>
              </a:rPr>
              <a:t>May not reflect all components:  Airspace Standards</a:t>
            </a:r>
          </a:p>
          <a:p>
            <a:pPr marL="285750" indent="-285750">
              <a:buFont typeface="Arial" panose="020B0604020202020204" pitchFamily="34" charset="0"/>
              <a:buChar char="•"/>
            </a:pPr>
            <a:endParaRPr lang="en-US" sz="2000" dirty="0"/>
          </a:p>
        </p:txBody>
      </p:sp>
      <p:sp>
        <p:nvSpPr>
          <p:cNvPr id="3" name="Text Placeholder 2"/>
          <p:cNvSpPr>
            <a:spLocks noGrp="1"/>
          </p:cNvSpPr>
          <p:nvPr>
            <p:ph type="body" sz="quarter" idx="13"/>
          </p:nvPr>
        </p:nvSpPr>
        <p:spPr/>
        <p:txBody>
          <a:bodyPr/>
          <a:lstStyle/>
          <a:p>
            <a:r>
              <a:rPr lang="en-US" dirty="0" smtClean="0"/>
              <a:t>Spaceport Body of Knowledge</a:t>
            </a:r>
            <a:endParaRPr lang="en-US" dirty="0"/>
          </a:p>
        </p:txBody>
      </p:sp>
      <p:sp>
        <p:nvSpPr>
          <p:cNvPr id="4" name="Text Placeholder 3"/>
          <p:cNvSpPr>
            <a:spLocks noGrp="1"/>
          </p:cNvSpPr>
          <p:nvPr>
            <p:ph type="body" sz="quarter" idx="14"/>
          </p:nvPr>
        </p:nvSpPr>
        <p:spPr/>
        <p:txBody>
          <a:bodyPr/>
          <a:lstStyle/>
          <a:p>
            <a:r>
              <a:rPr lang="en-US" b="0" cap="none" dirty="0" smtClean="0"/>
              <a:t>As identified by FAA</a:t>
            </a:r>
            <a:endParaRPr lang="en-US" b="0" cap="none" dirty="0"/>
          </a:p>
        </p:txBody>
      </p:sp>
      <p:pic>
        <p:nvPicPr>
          <p:cNvPr id="5" name="Picture 4"/>
          <p:cNvPicPr>
            <a:picLocks noChangeAspect="1"/>
          </p:cNvPicPr>
          <p:nvPr/>
        </p:nvPicPr>
        <p:blipFill>
          <a:blip r:embed="rId3"/>
          <a:stretch>
            <a:fillRect/>
          </a:stretch>
        </p:blipFill>
        <p:spPr>
          <a:xfrm>
            <a:off x="4475496" y="979965"/>
            <a:ext cx="4503011" cy="3003473"/>
          </a:xfrm>
          <a:prstGeom prst="rect">
            <a:avLst/>
          </a:prstGeom>
          <a:ln>
            <a:solidFill>
              <a:schemeClr val="tx1"/>
            </a:solidFill>
          </a:ln>
        </p:spPr>
      </p:pic>
      <p:sp>
        <p:nvSpPr>
          <p:cNvPr id="6" name="Rectangle 5"/>
          <p:cNvSpPr/>
          <p:nvPr/>
        </p:nvSpPr>
        <p:spPr>
          <a:xfrm>
            <a:off x="4904510" y="3484981"/>
            <a:ext cx="4081548" cy="1077218"/>
          </a:xfrm>
          <a:prstGeom prst="rect">
            <a:avLst/>
          </a:prstGeom>
        </p:spPr>
        <p:txBody>
          <a:bodyPr wrap="square">
            <a:spAutoFit/>
          </a:bodyPr>
          <a:lstStyle/>
          <a:p>
            <a:pPr algn="r"/>
            <a:r>
              <a:rPr lang="en-US" sz="1600" dirty="0"/>
              <a:t>Boeing and ULA demo </a:t>
            </a:r>
            <a:r>
              <a:rPr lang="en-US" sz="1600" dirty="0" smtClean="0"/>
              <a:t>Emergency </a:t>
            </a:r>
            <a:r>
              <a:rPr lang="en-US" sz="1600" dirty="0"/>
              <a:t>Egress System for crewed space launches</a:t>
            </a:r>
          </a:p>
          <a:p>
            <a:pPr algn="r"/>
            <a:r>
              <a:rPr lang="en-US" sz="1600" i="1" dirty="0" smtClean="0">
                <a:solidFill>
                  <a:srgbClr val="868686"/>
                </a:solidFill>
                <a:latin typeface="alright_sansmediumitalic"/>
              </a:rPr>
              <a:t>Demonstration </a:t>
            </a:r>
            <a:r>
              <a:rPr lang="en-US" sz="1600" i="1" dirty="0">
                <a:solidFill>
                  <a:srgbClr val="868686"/>
                </a:solidFill>
                <a:latin typeface="alright_sansmediumitalic"/>
              </a:rPr>
              <a:t>from </a:t>
            </a:r>
            <a:r>
              <a:rPr lang="en-US" sz="1600" i="1" dirty="0" smtClean="0">
                <a:solidFill>
                  <a:srgbClr val="868686"/>
                </a:solidFill>
                <a:latin typeface="alright_sansmediumitalic"/>
              </a:rPr>
              <a:t/>
            </a:r>
            <a:br>
              <a:rPr lang="en-US" sz="1600" i="1" dirty="0" smtClean="0">
                <a:solidFill>
                  <a:srgbClr val="868686"/>
                </a:solidFill>
                <a:latin typeface="alright_sansmediumitalic"/>
              </a:rPr>
            </a:br>
            <a:r>
              <a:rPr lang="en-US" sz="1600" i="1" dirty="0" smtClean="0">
                <a:solidFill>
                  <a:srgbClr val="868686"/>
                </a:solidFill>
                <a:latin typeface="alright_sansmediumitalic"/>
              </a:rPr>
              <a:t>Crew </a:t>
            </a:r>
            <a:r>
              <a:rPr lang="en-US" sz="1600" i="1" dirty="0">
                <a:solidFill>
                  <a:srgbClr val="868686"/>
                </a:solidFill>
                <a:latin typeface="alright_sansmediumitalic"/>
              </a:rPr>
              <a:t>Access Tower at Pad 41.</a:t>
            </a:r>
            <a:endParaRPr lang="en-US" sz="1600" dirty="0"/>
          </a:p>
        </p:txBody>
      </p:sp>
      <p:sp>
        <p:nvSpPr>
          <p:cNvPr id="7" name="Rectangle 6"/>
          <p:cNvSpPr/>
          <p:nvPr/>
        </p:nvSpPr>
        <p:spPr>
          <a:xfrm>
            <a:off x="0" y="6591342"/>
            <a:ext cx="7348928" cy="253916"/>
          </a:xfrm>
          <a:prstGeom prst="rect">
            <a:avLst/>
          </a:prstGeom>
        </p:spPr>
        <p:txBody>
          <a:bodyPr wrap="square">
            <a:spAutoFit/>
          </a:bodyPr>
          <a:lstStyle/>
          <a:p>
            <a:r>
              <a:rPr lang="en-US" sz="1050" dirty="0" smtClean="0"/>
              <a:t>Photo:  https</a:t>
            </a:r>
            <a:r>
              <a:rPr lang="en-US" sz="1050" dirty="0"/>
              <a:t>://techcrunch.com/2017/04/03/boeing-and-ula-demo-their-emergency-egress-system-for-crewed-space-launches/</a:t>
            </a:r>
          </a:p>
        </p:txBody>
      </p:sp>
    </p:spTree>
    <p:extLst>
      <p:ext uri="{BB962C8B-B14F-4D97-AF65-F5344CB8AC3E}">
        <p14:creationId xmlns:p14="http://schemas.microsoft.com/office/powerpoint/2010/main" val="17591088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Clippi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26647" y="3657600"/>
            <a:ext cx="4917353" cy="3200400"/>
          </a:xfrm>
          <a:prstGeom prst="rect">
            <a:avLst/>
          </a:prstGeom>
        </p:spPr>
      </p:pic>
      <p:sp>
        <p:nvSpPr>
          <p:cNvPr id="2" name="Text Placeholder 1"/>
          <p:cNvSpPr>
            <a:spLocks noGrp="1"/>
          </p:cNvSpPr>
          <p:nvPr>
            <p:ph type="body" idx="12"/>
          </p:nvPr>
        </p:nvSpPr>
        <p:spPr>
          <a:xfrm>
            <a:off x="67646" y="1326457"/>
            <a:ext cx="8878470" cy="5146675"/>
          </a:xfrm>
        </p:spPr>
        <p:txBody>
          <a:bodyPr>
            <a:normAutofit/>
          </a:bodyPr>
          <a:lstStyle/>
          <a:p>
            <a:pPr marL="285750" indent="-285750">
              <a:buFont typeface="Arial" panose="020B0604020202020204" pitchFamily="34" charset="0"/>
              <a:buChar char="•"/>
            </a:pPr>
            <a:r>
              <a:rPr lang="en-US" sz="2400" dirty="0" smtClean="0">
                <a:solidFill>
                  <a:schemeClr val="tx2">
                    <a:lumMod val="75000"/>
                  </a:schemeClr>
                </a:solidFill>
              </a:rPr>
              <a:t>Goal</a:t>
            </a:r>
            <a:r>
              <a:rPr lang="en-US" sz="2400" dirty="0">
                <a:solidFill>
                  <a:schemeClr val="tx2">
                    <a:lumMod val="75000"/>
                  </a:schemeClr>
                </a:solidFill>
              </a:rPr>
              <a:t>:  </a:t>
            </a:r>
            <a:r>
              <a:rPr lang="en-US" sz="2400" dirty="0"/>
              <a:t>Launch site interoperability </a:t>
            </a:r>
          </a:p>
          <a:p>
            <a:pPr marL="285750" indent="-285750">
              <a:buFont typeface="Arial" panose="020B0604020202020204" pitchFamily="34" charset="0"/>
              <a:buChar char="•"/>
            </a:pPr>
            <a:r>
              <a:rPr lang="en-US" sz="2400" dirty="0"/>
              <a:t>Lays foundation for future standards for spaceports</a:t>
            </a:r>
          </a:p>
          <a:p>
            <a:pPr marL="285750" indent="-285750">
              <a:buFont typeface="Arial" panose="020B0604020202020204" pitchFamily="34" charset="0"/>
              <a:buChar char="•"/>
            </a:pPr>
            <a:r>
              <a:rPr lang="en-US" sz="2400" dirty="0"/>
              <a:t>Analogous to </a:t>
            </a:r>
            <a:r>
              <a:rPr lang="en-US" sz="2400" dirty="0" smtClean="0"/>
              <a:t>standards </a:t>
            </a:r>
            <a:r>
              <a:rPr lang="en-US" sz="2400" dirty="0"/>
              <a:t>and interoperability </a:t>
            </a:r>
            <a:r>
              <a:rPr lang="en-US" sz="2400" dirty="0" smtClean="0"/>
              <a:t>for </a:t>
            </a:r>
            <a:br>
              <a:rPr lang="en-US" sz="2400" dirty="0" smtClean="0"/>
            </a:br>
            <a:r>
              <a:rPr lang="en-US" sz="2400" dirty="0" smtClean="0"/>
              <a:t>airport infrastructure as defined by:</a:t>
            </a:r>
            <a:endParaRPr lang="en-US" sz="2400" dirty="0"/>
          </a:p>
          <a:p>
            <a:pPr lvl="0"/>
            <a:r>
              <a:rPr lang="en-US" sz="2400" dirty="0"/>
              <a:t>	</a:t>
            </a:r>
            <a:r>
              <a:rPr lang="en-US" sz="2400" dirty="0" smtClean="0"/>
              <a:t>FAA </a:t>
            </a:r>
            <a:r>
              <a:rPr lang="en-US" sz="2400" dirty="0"/>
              <a:t>regulations in 14 CFR Part 139 Airport Certification </a:t>
            </a:r>
            <a:endParaRPr lang="en-US" sz="2400" dirty="0" smtClean="0"/>
          </a:p>
          <a:p>
            <a:pPr lvl="0"/>
            <a:r>
              <a:rPr lang="en-US" sz="2400" dirty="0" smtClean="0"/>
              <a:t>	ICAO </a:t>
            </a:r>
            <a:r>
              <a:rPr lang="en-US" sz="2400" dirty="0"/>
              <a:t>Annex 14, Aerodromes. </a:t>
            </a:r>
          </a:p>
          <a:p>
            <a:pPr marL="285750" indent="-285750">
              <a:buFont typeface="Arial" panose="020B0604020202020204" pitchFamily="34" charset="0"/>
              <a:buChar char="•"/>
            </a:pPr>
            <a:endParaRPr lang="en-US" sz="2800" dirty="0"/>
          </a:p>
        </p:txBody>
      </p:sp>
      <p:sp>
        <p:nvSpPr>
          <p:cNvPr id="3" name="Text Placeholder 2"/>
          <p:cNvSpPr>
            <a:spLocks noGrp="1"/>
          </p:cNvSpPr>
          <p:nvPr>
            <p:ph type="body" sz="quarter" idx="13"/>
          </p:nvPr>
        </p:nvSpPr>
        <p:spPr/>
        <p:txBody>
          <a:bodyPr/>
          <a:lstStyle/>
          <a:p>
            <a:r>
              <a:rPr lang="en-US" dirty="0" smtClean="0"/>
              <a:t>Spaceport Body of Knowledge</a:t>
            </a:r>
            <a:endParaRPr lang="en-US" dirty="0"/>
          </a:p>
        </p:txBody>
      </p:sp>
      <p:sp>
        <p:nvSpPr>
          <p:cNvPr id="4" name="Text Placeholder 3"/>
          <p:cNvSpPr>
            <a:spLocks noGrp="1"/>
          </p:cNvSpPr>
          <p:nvPr>
            <p:ph type="body" sz="quarter" idx="14"/>
          </p:nvPr>
        </p:nvSpPr>
        <p:spPr/>
        <p:txBody>
          <a:bodyPr/>
          <a:lstStyle/>
          <a:p>
            <a:r>
              <a:rPr lang="en-US" b="0" cap="none" dirty="0" smtClean="0"/>
              <a:t>As identified by FAA</a:t>
            </a:r>
            <a:endParaRPr lang="en-US" b="0" cap="none" dirty="0"/>
          </a:p>
        </p:txBody>
      </p:sp>
      <p:sp>
        <p:nvSpPr>
          <p:cNvPr id="6" name="Rectangle 5"/>
          <p:cNvSpPr/>
          <p:nvPr/>
        </p:nvSpPr>
        <p:spPr>
          <a:xfrm>
            <a:off x="0" y="6295072"/>
            <a:ext cx="4306234" cy="553998"/>
          </a:xfrm>
          <a:prstGeom prst="rect">
            <a:avLst/>
          </a:prstGeom>
        </p:spPr>
        <p:txBody>
          <a:bodyPr wrap="square">
            <a:spAutoFit/>
          </a:bodyPr>
          <a:lstStyle/>
          <a:p>
            <a:r>
              <a:rPr lang="en-US" sz="1000" dirty="0" smtClean="0"/>
              <a:t>Image:  https</a:t>
            </a:r>
            <a:r>
              <a:rPr lang="en-US" sz="1000" dirty="0"/>
              <a:t>://</a:t>
            </a:r>
            <a:r>
              <a:rPr lang="en-US" sz="1000" dirty="0" smtClean="0"/>
              <a:t>www.nextbigfuture.com/2017/08/3u-cubesat-launch-will-be-months-instead-of-years-and-only-250000-starting-in-2019.html from Asian Banker Research.</a:t>
            </a:r>
            <a:endParaRPr lang="en-US" sz="1000" dirty="0"/>
          </a:p>
        </p:txBody>
      </p:sp>
    </p:spTree>
    <p:extLst>
      <p:ext uri="{BB962C8B-B14F-4D97-AF65-F5344CB8AC3E}">
        <p14:creationId xmlns:p14="http://schemas.microsoft.com/office/powerpoint/2010/main" val="35026893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xmlns:p14="http://schemas.microsoft.com/office/powerpoint/2010/main">
        <p:fade/>
      </p:transition>
    </mc:Fallback>
  </mc:AlternateContent>
</p:sld>
</file>

<file path=ppt/theme/theme1.xml><?xml version="1.0" encoding="utf-8"?>
<a:theme xmlns:a="http://schemas.openxmlformats.org/drawingml/2006/main" name="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lternate Bas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asic+SocialMed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Alternate+SocialMedi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1452</TotalTime>
  <Words>3928</Words>
  <Application>Microsoft Office PowerPoint</Application>
  <PresentationFormat>On-screen Show (4:3)</PresentationFormat>
  <Paragraphs>341</Paragraphs>
  <Slides>20</Slides>
  <Notes>12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20</vt:i4>
      </vt:variant>
    </vt:vector>
  </HeadingPairs>
  <TitlesOfParts>
    <vt:vector size="32" baseType="lpstr">
      <vt:lpstr>alright_sansmediumitalic</vt:lpstr>
      <vt:lpstr>Arial</vt:lpstr>
      <vt:lpstr>Calibri</vt:lpstr>
      <vt:lpstr>Cambria</vt:lpstr>
      <vt:lpstr>Impact</vt:lpstr>
      <vt:lpstr>Lucida Grande</vt:lpstr>
      <vt:lpstr>Symbol</vt:lpstr>
      <vt:lpstr>Times New Roman</vt:lpstr>
      <vt:lpstr>Basic</vt:lpstr>
      <vt:lpstr>Alternate Basic</vt:lpstr>
      <vt:lpstr>Basic+SocialMedia</vt:lpstr>
      <vt:lpstr>Alternate+SocialMedia</vt:lpstr>
      <vt:lpstr>US SPACEPORT INFRASTRUCTURE:  HISTORY IN THE MAKING A COMPARISON WITH THE EVOLUTION OF US AIRPORT INFRASTRUCTURE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Hubbard, Sarah M</cp:lastModifiedBy>
  <cp:revision>145</cp:revision>
  <cp:lastPrinted>2017-12-19T17:37:56Z</cp:lastPrinted>
  <dcterms:created xsi:type="dcterms:W3CDTF">2011-09-20T15:44:26Z</dcterms:created>
  <dcterms:modified xsi:type="dcterms:W3CDTF">2018-01-05T18:45:22Z</dcterms:modified>
</cp:coreProperties>
</file>