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5"/>
    <p:sldMasterId id="2147483667" r:id="rId6"/>
  </p:sldMasterIdLst>
  <p:notesMasterIdLst>
    <p:notesMasterId r:id="rId20"/>
  </p:notesMasterIdLst>
  <p:sldIdLst>
    <p:sldId id="256" r:id="rId7"/>
    <p:sldId id="271" r:id="rId8"/>
    <p:sldId id="259" r:id="rId9"/>
    <p:sldId id="263" r:id="rId10"/>
    <p:sldId id="316" r:id="rId11"/>
    <p:sldId id="362" r:id="rId12"/>
    <p:sldId id="326" r:id="rId13"/>
    <p:sldId id="327" r:id="rId14"/>
    <p:sldId id="264" r:id="rId15"/>
    <p:sldId id="272" r:id="rId16"/>
    <p:sldId id="261" r:id="rId17"/>
    <p:sldId id="258"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rivastava, Amal" initials="SA" lastIdx="10" clrIdx="0">
    <p:extLst>
      <p:ext uri="{19B8F6BF-5375-455C-9EA6-DF929625EA0E}">
        <p15:presenceInfo xmlns:p15="http://schemas.microsoft.com/office/powerpoint/2012/main" userId="S-1-5-21-1940666338-227100268-1349548132-119556" providerId="AD"/>
      </p:ext>
    </p:extLst>
  </p:cmAuthor>
  <p:cmAuthor id="2" name="Tennille, Greg" initials="TG" lastIdx="10" clrIdx="1">
    <p:extLst>
      <p:ext uri="{19B8F6BF-5375-455C-9EA6-DF929625EA0E}">
        <p15:presenceInfo xmlns:p15="http://schemas.microsoft.com/office/powerpoint/2012/main" userId="S-1-5-21-1940666338-227100268-1349548132-20260" providerId="AD"/>
      </p:ext>
    </p:extLst>
  </p:cmAuthor>
  <p:cmAuthor id="3" name="Fulmer, Dean E." initials="FDE" lastIdx="5" clrIdx="2">
    <p:extLst>
      <p:ext uri="{19B8F6BF-5375-455C-9EA6-DF929625EA0E}">
        <p15:presenceInfo xmlns:p15="http://schemas.microsoft.com/office/powerpoint/2012/main" userId="S-1-5-21-1940666338-227100268-1349548132-171157" providerId="AD"/>
      </p:ext>
    </p:extLst>
  </p:cmAuthor>
  <p:cmAuthor id="4" name="Wright, Karina H." initials="WKH" lastIdx="4" clrIdx="3">
    <p:extLst>
      <p:ext uri="{19B8F6BF-5375-455C-9EA6-DF929625EA0E}">
        <p15:presenceInfo xmlns:p15="http://schemas.microsoft.com/office/powerpoint/2012/main" userId="S-1-5-21-1940666338-227100268-1349548132-1115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341A"/>
    <a:srgbClr val="9530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95" autoAdjust="0"/>
    <p:restoredTop sz="93615" autoAdjust="0"/>
  </p:normalViewPr>
  <p:slideViewPr>
    <p:cSldViewPr snapToGrid="0">
      <p:cViewPr varScale="1">
        <p:scale>
          <a:sx n="65" d="100"/>
          <a:sy n="65" d="100"/>
        </p:scale>
        <p:origin x="1128"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7" d="100"/>
          <a:sy n="77" d="100"/>
        </p:scale>
        <p:origin x="295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mal\Documents\MIP-2016\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mal\Documents\MIP-2016\Quarter1Review\Impact.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6.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amal\Documents\MIP-2016\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oleObject" Target="file:///C:\Users\amal\Documents\MIP-2016\Quarter1Review\Impact.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4"/>
            </a:solidFill>
            <a:ln>
              <a:noFill/>
            </a:ln>
            <a:effectLst/>
          </c:spPr>
          <c:invertIfNegative val="0"/>
          <c:cat>
            <c:strRef>
              <c:f>Sheet1!$A$1:$A$2</c:f>
              <c:strCache>
                <c:ptCount val="2"/>
                <c:pt idx="0">
                  <c:v>International</c:v>
                </c:pt>
                <c:pt idx="1">
                  <c:v>Domestic</c:v>
                </c:pt>
              </c:strCache>
            </c:strRef>
          </c:cat>
          <c:val>
            <c:numRef>
              <c:f>Sheet1!$C$1:$C$2</c:f>
              <c:numCache>
                <c:formatCode>General</c:formatCode>
                <c:ptCount val="2"/>
                <c:pt idx="0">
                  <c:v>40</c:v>
                </c:pt>
                <c:pt idx="1">
                  <c:v>60</c:v>
                </c:pt>
              </c:numCache>
            </c:numRef>
          </c:val>
          <c:extLst>
            <c:ext xmlns:c16="http://schemas.microsoft.com/office/drawing/2014/chart" uri="{C3380CC4-5D6E-409C-BE32-E72D297353CC}">
              <c16:uniqueId val="{00000000-5632-423F-8692-A0241314D218}"/>
            </c:ext>
          </c:extLst>
        </c:ser>
        <c:dLbls>
          <c:showLegendKey val="0"/>
          <c:showVal val="0"/>
          <c:showCatName val="0"/>
          <c:showSerName val="0"/>
          <c:showPercent val="0"/>
          <c:showBubbleSize val="0"/>
        </c:dLbls>
        <c:gapWidth val="219"/>
        <c:overlap val="-27"/>
        <c:axId val="352695216"/>
        <c:axId val="352695872"/>
        <c:extLst>
          <c:ext xmlns:c15="http://schemas.microsoft.com/office/drawing/2012/chart" uri="{02D57815-91ED-43cb-92C2-25804820EDAC}">
            <c15:filteredBarSeries>
              <c15:ser>
                <c:idx val="0"/>
                <c:order val="0"/>
                <c:spPr>
                  <a:solidFill>
                    <a:schemeClr val="accent2"/>
                  </a:solidFill>
                  <a:ln>
                    <a:noFill/>
                  </a:ln>
                  <a:effectLst/>
                </c:spPr>
                <c:invertIfNegative val="0"/>
                <c:cat>
                  <c:strRef>
                    <c:extLst>
                      <c:ext uri="{02D57815-91ED-43cb-92C2-25804820EDAC}">
                        <c15:formulaRef>
                          <c15:sqref>Sheet1!$A$1:$A$2</c15:sqref>
                        </c15:formulaRef>
                      </c:ext>
                    </c:extLst>
                    <c:strCache>
                      <c:ptCount val="2"/>
                      <c:pt idx="0">
                        <c:v>International</c:v>
                      </c:pt>
                      <c:pt idx="1">
                        <c:v>Domestic</c:v>
                      </c:pt>
                    </c:strCache>
                  </c:strRef>
                </c:cat>
                <c:val>
                  <c:numRef>
                    <c:extLst>
                      <c:ext uri="{02D57815-91ED-43cb-92C2-25804820EDAC}">
                        <c15:formulaRef>
                          <c15:sqref>Sheet1!$B$1:$B$2</c15:sqref>
                        </c15:formulaRef>
                      </c:ext>
                    </c:extLst>
                    <c:numCache>
                      <c:formatCode>General</c:formatCode>
                      <c:ptCount val="2"/>
                    </c:numCache>
                  </c:numRef>
                </c:val>
                <c:extLst>
                  <c:ext xmlns:c16="http://schemas.microsoft.com/office/drawing/2014/chart" uri="{C3380CC4-5D6E-409C-BE32-E72D297353CC}">
                    <c16:uniqueId val="{00000001-5632-423F-8692-A0241314D218}"/>
                  </c:ext>
                </c:extLst>
              </c15:ser>
            </c15:filteredBarSeries>
          </c:ext>
        </c:extLst>
      </c:barChart>
      <c:catAx>
        <c:axId val="35269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2"/>
                </a:solidFill>
                <a:latin typeface="+mn-lt"/>
                <a:ea typeface="+mn-ea"/>
                <a:cs typeface="+mn-cs"/>
              </a:defRPr>
            </a:pPr>
            <a:endParaRPr lang="en-US"/>
          </a:p>
        </c:txPr>
        <c:crossAx val="352695872"/>
        <c:crosses val="autoZero"/>
        <c:auto val="1"/>
        <c:lblAlgn val="ctr"/>
        <c:lblOffset val="100"/>
        <c:noMultiLvlLbl val="0"/>
      </c:catAx>
      <c:valAx>
        <c:axId val="352695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52695216"/>
        <c:crosses val="autoZero"/>
        <c:crossBetween val="between"/>
      </c:valAx>
      <c:spPr>
        <a:noFill/>
        <a:ln>
          <a:noFill/>
        </a:ln>
        <a:effectLst/>
      </c:spPr>
    </c:plotArea>
    <c:plotVisOnly val="1"/>
    <c:dispBlanksAs val="gap"/>
    <c:showDLblsOverMax val="0"/>
  </c:chart>
  <c:spPr>
    <a:noFill/>
    <a:ln>
      <a:solidFill>
        <a:schemeClr val="bg1"/>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 (2)'!$B$1</c:f>
              <c:strCache>
                <c:ptCount val="1"/>
                <c:pt idx="0">
                  <c:v>Flights</c:v>
                </c:pt>
              </c:strCache>
            </c:strRef>
          </c:tx>
          <c:spPr>
            <a:solidFill>
              <a:schemeClr val="accent2">
                <a:lumMod val="60000"/>
                <a:lumOff val="40000"/>
              </a:schemeClr>
            </a:solidFill>
            <a:ln>
              <a:solidFill>
                <a:schemeClr val="tx1"/>
              </a:solidFill>
            </a:ln>
            <a:effectLst/>
          </c:spPr>
          <c:invertIfNegative val="0"/>
          <c:cat>
            <c:numRef>
              <c:f>'Sheet1 (2)'!$A$2:$A$9</c:f>
              <c:numCache>
                <c:formatCode>General</c:formatCode>
                <c:ptCount val="8"/>
                <c:pt idx="0">
                  <c:v>15</c:v>
                </c:pt>
                <c:pt idx="1">
                  <c:v>30</c:v>
                </c:pt>
                <c:pt idx="2">
                  <c:v>45</c:v>
                </c:pt>
                <c:pt idx="3">
                  <c:v>60</c:v>
                </c:pt>
                <c:pt idx="4">
                  <c:v>75</c:v>
                </c:pt>
                <c:pt idx="5">
                  <c:v>90</c:v>
                </c:pt>
                <c:pt idx="6">
                  <c:v>105</c:v>
                </c:pt>
                <c:pt idx="7">
                  <c:v>120</c:v>
                </c:pt>
              </c:numCache>
            </c:numRef>
          </c:cat>
          <c:val>
            <c:numRef>
              <c:f>'Sheet1 (2)'!$B$2:$B$9</c:f>
              <c:numCache>
                <c:formatCode>General</c:formatCode>
                <c:ptCount val="8"/>
                <c:pt idx="0">
                  <c:v>8</c:v>
                </c:pt>
                <c:pt idx="1">
                  <c:v>18</c:v>
                </c:pt>
                <c:pt idx="2">
                  <c:v>0</c:v>
                </c:pt>
                <c:pt idx="3">
                  <c:v>0</c:v>
                </c:pt>
                <c:pt idx="4">
                  <c:v>0</c:v>
                </c:pt>
                <c:pt idx="5">
                  <c:v>0</c:v>
                </c:pt>
                <c:pt idx="6">
                  <c:v>0</c:v>
                </c:pt>
                <c:pt idx="7">
                  <c:v>0</c:v>
                </c:pt>
              </c:numCache>
            </c:numRef>
          </c:val>
          <c:extLst>
            <c:ext xmlns:c16="http://schemas.microsoft.com/office/drawing/2014/chart" uri="{C3380CC4-5D6E-409C-BE32-E72D297353CC}">
              <c16:uniqueId val="{00000000-D215-4ED4-B275-220ED07149CC}"/>
            </c:ext>
          </c:extLst>
        </c:ser>
        <c:dLbls>
          <c:showLegendKey val="0"/>
          <c:showVal val="0"/>
          <c:showCatName val="0"/>
          <c:showSerName val="0"/>
          <c:showPercent val="0"/>
          <c:showBubbleSize val="0"/>
        </c:dLbls>
        <c:gapWidth val="0"/>
        <c:axId val="401357272"/>
        <c:axId val="401351040"/>
      </c:barChart>
      <c:catAx>
        <c:axId val="401357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351040"/>
        <c:crosses val="autoZero"/>
        <c:auto val="1"/>
        <c:lblAlgn val="ctr"/>
        <c:lblOffset val="100"/>
        <c:noMultiLvlLbl val="0"/>
      </c:catAx>
      <c:valAx>
        <c:axId val="401351040"/>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357272"/>
        <c:crosses val="autoZero"/>
        <c:crossBetween val="between"/>
      </c:valAx>
      <c:spPr>
        <a:noFill/>
        <a:ln w="12700">
          <a:solidFill>
            <a:schemeClr val="tx1">
              <a:lumMod val="15000"/>
              <a:lumOff val="85000"/>
            </a:schemeClr>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a:t>Sector Wise Traffic</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solidFill>
            <a:ln>
              <a:noFill/>
            </a:ln>
            <a:effectLst/>
          </c:spPr>
          <c:invertIfNegative val="0"/>
          <c:cat>
            <c:strRef>
              <c:f>Sheet1!$A$23:$A$25</c:f>
              <c:strCache>
                <c:ptCount val="3"/>
                <c:pt idx="0">
                  <c:v>Super High</c:v>
                </c:pt>
                <c:pt idx="1">
                  <c:v>High </c:v>
                </c:pt>
                <c:pt idx="2">
                  <c:v>Low</c:v>
                </c:pt>
              </c:strCache>
            </c:strRef>
          </c:cat>
          <c:val>
            <c:numRef>
              <c:f>Sheet1!$B$23:$B$25</c:f>
              <c:numCache>
                <c:formatCode>General</c:formatCode>
                <c:ptCount val="3"/>
                <c:pt idx="0">
                  <c:v>60</c:v>
                </c:pt>
                <c:pt idx="1">
                  <c:v>5</c:v>
                </c:pt>
                <c:pt idx="2">
                  <c:v>10</c:v>
                </c:pt>
              </c:numCache>
            </c:numRef>
          </c:val>
          <c:extLst>
            <c:ext xmlns:c16="http://schemas.microsoft.com/office/drawing/2014/chart" uri="{C3380CC4-5D6E-409C-BE32-E72D297353CC}">
              <c16:uniqueId val="{00000000-137A-4384-BD78-BDD125206DE2}"/>
            </c:ext>
          </c:extLst>
        </c:ser>
        <c:dLbls>
          <c:showLegendKey val="0"/>
          <c:showVal val="0"/>
          <c:showCatName val="0"/>
          <c:showSerName val="0"/>
          <c:showPercent val="0"/>
          <c:showBubbleSize val="0"/>
        </c:dLbls>
        <c:gapWidth val="219"/>
        <c:overlap val="-27"/>
        <c:axId val="498624088"/>
        <c:axId val="498623760"/>
      </c:barChart>
      <c:catAx>
        <c:axId val="498624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8623760"/>
        <c:crosses val="autoZero"/>
        <c:auto val="1"/>
        <c:lblAlgn val="ctr"/>
        <c:lblOffset val="100"/>
        <c:noMultiLvlLbl val="0"/>
      </c:catAx>
      <c:valAx>
        <c:axId val="49862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8624088"/>
        <c:crosses val="autoZero"/>
        <c:crossBetween val="between"/>
      </c:valAx>
      <c:spPr>
        <a:noFill/>
        <a:ln>
          <a:noFill/>
        </a:ln>
        <a:effectLst/>
      </c:spPr>
    </c:plotArea>
    <c:plotVisOnly val="1"/>
    <c:dispBlanksAs val="gap"/>
    <c:showDLblsOverMax val="0"/>
  </c:chart>
  <c:spPr>
    <a:noFill/>
    <a:ln>
      <a:solidFill>
        <a:sysClr val="window" lastClr="FFFFFF"/>
      </a:solidFill>
    </a:ln>
    <a:effectLst/>
  </c:spPr>
  <c:txPr>
    <a:bodyPr/>
    <a:lstStyle/>
    <a:p>
      <a:pPr>
        <a:defRPr baseline="0">
          <a:solidFill>
            <a:schemeClr val="bg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baseline="0">
                <a:solidFill>
                  <a:schemeClr val="bg1"/>
                </a:solidFill>
              </a:rPr>
              <a:t>Top 5 Airlines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cat>
            <c:strRef>
              <c:f>Sheet1!$A$6:$A$10</c:f>
              <c:strCache>
                <c:ptCount val="5"/>
                <c:pt idx="0">
                  <c:v>Jet Blue</c:v>
                </c:pt>
                <c:pt idx="1">
                  <c:v>Delta</c:v>
                </c:pt>
                <c:pt idx="2">
                  <c:v>South West</c:v>
                </c:pt>
                <c:pt idx="3">
                  <c:v>America West</c:v>
                </c:pt>
                <c:pt idx="4">
                  <c:v>United </c:v>
                </c:pt>
              </c:strCache>
            </c:strRef>
          </c:cat>
          <c:val>
            <c:numRef>
              <c:f>Sheet1!$B$6:$B$10</c:f>
              <c:numCache>
                <c:formatCode>General</c:formatCode>
                <c:ptCount val="5"/>
                <c:pt idx="0">
                  <c:v>30</c:v>
                </c:pt>
                <c:pt idx="1">
                  <c:v>25</c:v>
                </c:pt>
                <c:pt idx="2">
                  <c:v>18</c:v>
                </c:pt>
                <c:pt idx="3">
                  <c:v>15</c:v>
                </c:pt>
                <c:pt idx="4">
                  <c:v>10</c:v>
                </c:pt>
              </c:numCache>
            </c:numRef>
          </c:val>
          <c:extLst>
            <c:ext xmlns:c16="http://schemas.microsoft.com/office/drawing/2014/chart" uri="{C3380CC4-5D6E-409C-BE32-E72D297353CC}">
              <c16:uniqueId val="{00000000-642D-49C5-AB0E-3BD133EF0518}"/>
            </c:ext>
          </c:extLst>
        </c:ser>
        <c:dLbls>
          <c:showLegendKey val="0"/>
          <c:showVal val="0"/>
          <c:showCatName val="0"/>
          <c:showSerName val="0"/>
          <c:showPercent val="0"/>
          <c:showBubbleSize val="0"/>
        </c:dLbls>
        <c:gapWidth val="219"/>
        <c:overlap val="-27"/>
        <c:axId val="496094768"/>
        <c:axId val="496095096"/>
      </c:barChart>
      <c:catAx>
        <c:axId val="49609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6095096"/>
        <c:crosses val="autoZero"/>
        <c:auto val="1"/>
        <c:lblAlgn val="ctr"/>
        <c:lblOffset val="100"/>
        <c:noMultiLvlLbl val="0"/>
      </c:catAx>
      <c:valAx>
        <c:axId val="496095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6094768"/>
        <c:crosses val="autoZero"/>
        <c:crossBetween val="between"/>
      </c:valAx>
      <c:spPr>
        <a:noFill/>
        <a:ln>
          <a:noFill/>
        </a:ln>
        <a:effectLst/>
      </c:spPr>
    </c:plotArea>
    <c:plotVisOnly val="1"/>
    <c:dispBlanksAs val="gap"/>
    <c:showDLblsOverMax val="0"/>
  </c:chart>
  <c:spPr>
    <a:noFill/>
    <a:ln>
      <a:solidFill>
        <a:schemeClr val="bg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a:t>Sector Wise Traffic</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solidFill>
            <a:ln>
              <a:noFill/>
            </a:ln>
            <a:effectLst/>
          </c:spPr>
          <c:invertIfNegative val="0"/>
          <c:cat>
            <c:strRef>
              <c:f>Sheet1!$A$23:$A$25</c:f>
              <c:strCache>
                <c:ptCount val="3"/>
                <c:pt idx="0">
                  <c:v>Super High</c:v>
                </c:pt>
                <c:pt idx="1">
                  <c:v>High </c:v>
                </c:pt>
                <c:pt idx="2">
                  <c:v>Low</c:v>
                </c:pt>
              </c:strCache>
            </c:strRef>
          </c:cat>
          <c:val>
            <c:numRef>
              <c:f>Sheet1!$B$23:$B$25</c:f>
              <c:numCache>
                <c:formatCode>General</c:formatCode>
                <c:ptCount val="3"/>
                <c:pt idx="0">
                  <c:v>30</c:v>
                </c:pt>
                <c:pt idx="1">
                  <c:v>10</c:v>
                </c:pt>
                <c:pt idx="2">
                  <c:v>60</c:v>
                </c:pt>
              </c:numCache>
            </c:numRef>
          </c:val>
          <c:extLst>
            <c:ext xmlns:c16="http://schemas.microsoft.com/office/drawing/2014/chart" uri="{C3380CC4-5D6E-409C-BE32-E72D297353CC}">
              <c16:uniqueId val="{00000000-CEF8-4818-B05C-9A538DEFEAEF}"/>
            </c:ext>
          </c:extLst>
        </c:ser>
        <c:dLbls>
          <c:showLegendKey val="0"/>
          <c:showVal val="0"/>
          <c:showCatName val="0"/>
          <c:showSerName val="0"/>
          <c:showPercent val="0"/>
          <c:showBubbleSize val="0"/>
        </c:dLbls>
        <c:gapWidth val="219"/>
        <c:overlap val="-27"/>
        <c:axId val="498624088"/>
        <c:axId val="498623760"/>
      </c:barChart>
      <c:catAx>
        <c:axId val="498624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8623760"/>
        <c:crosses val="autoZero"/>
        <c:auto val="1"/>
        <c:lblAlgn val="ctr"/>
        <c:lblOffset val="100"/>
        <c:noMultiLvlLbl val="0"/>
      </c:catAx>
      <c:valAx>
        <c:axId val="49862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8624088"/>
        <c:crosses val="autoZero"/>
        <c:crossBetween val="between"/>
      </c:valAx>
      <c:spPr>
        <a:noFill/>
        <a:ln>
          <a:noFill/>
        </a:ln>
        <a:effectLst/>
      </c:spPr>
    </c:plotArea>
    <c:plotVisOnly val="1"/>
    <c:dispBlanksAs val="gap"/>
    <c:showDLblsOverMax val="0"/>
  </c:chart>
  <c:spPr>
    <a:noFill/>
    <a:ln>
      <a:solidFill>
        <a:sysClr val="window" lastClr="FFFFFF"/>
      </a:solidFill>
    </a:ln>
    <a:effectLst/>
  </c:spPr>
  <c:txPr>
    <a:bodyPr/>
    <a:lstStyle/>
    <a:p>
      <a:pPr>
        <a:defRPr baseline="0">
          <a:solidFill>
            <a:schemeClr val="bg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4"/>
            </a:solidFill>
            <a:ln>
              <a:noFill/>
            </a:ln>
            <a:effectLst/>
          </c:spPr>
          <c:invertIfNegative val="0"/>
          <c:cat>
            <c:strRef>
              <c:f>Sheet1!$A$1:$A$2</c:f>
              <c:strCache>
                <c:ptCount val="2"/>
                <c:pt idx="0">
                  <c:v>International</c:v>
                </c:pt>
                <c:pt idx="1">
                  <c:v>Domestic</c:v>
                </c:pt>
              </c:strCache>
            </c:strRef>
          </c:cat>
          <c:val>
            <c:numRef>
              <c:f>Sheet1!$C$1:$C$2</c:f>
              <c:numCache>
                <c:formatCode>General</c:formatCode>
                <c:ptCount val="2"/>
                <c:pt idx="0">
                  <c:v>40</c:v>
                </c:pt>
                <c:pt idx="1">
                  <c:v>60</c:v>
                </c:pt>
              </c:numCache>
            </c:numRef>
          </c:val>
          <c:extLst>
            <c:ext xmlns:c16="http://schemas.microsoft.com/office/drawing/2014/chart" uri="{C3380CC4-5D6E-409C-BE32-E72D297353CC}">
              <c16:uniqueId val="{00000000-D1BC-4CC2-8E79-82ABA608199F}"/>
            </c:ext>
          </c:extLst>
        </c:ser>
        <c:dLbls>
          <c:showLegendKey val="0"/>
          <c:showVal val="0"/>
          <c:showCatName val="0"/>
          <c:showSerName val="0"/>
          <c:showPercent val="0"/>
          <c:showBubbleSize val="0"/>
        </c:dLbls>
        <c:gapWidth val="219"/>
        <c:overlap val="-27"/>
        <c:axId val="352695216"/>
        <c:axId val="352695872"/>
        <c:extLst>
          <c:ext xmlns:c15="http://schemas.microsoft.com/office/drawing/2012/chart" uri="{02D57815-91ED-43cb-92C2-25804820EDAC}">
            <c15:filteredBarSeries>
              <c15:ser>
                <c:idx val="0"/>
                <c:order val="0"/>
                <c:spPr>
                  <a:solidFill>
                    <a:schemeClr val="accent2"/>
                  </a:solidFill>
                  <a:ln>
                    <a:noFill/>
                  </a:ln>
                  <a:effectLst/>
                </c:spPr>
                <c:invertIfNegative val="0"/>
                <c:cat>
                  <c:strRef>
                    <c:extLst>
                      <c:ext uri="{02D57815-91ED-43cb-92C2-25804820EDAC}">
                        <c15:formulaRef>
                          <c15:sqref>Sheet1!$A$1:$A$2</c15:sqref>
                        </c15:formulaRef>
                      </c:ext>
                    </c:extLst>
                    <c:strCache>
                      <c:ptCount val="2"/>
                      <c:pt idx="0">
                        <c:v>International</c:v>
                      </c:pt>
                      <c:pt idx="1">
                        <c:v>Domestic</c:v>
                      </c:pt>
                    </c:strCache>
                  </c:strRef>
                </c:cat>
                <c:val>
                  <c:numRef>
                    <c:extLst>
                      <c:ext uri="{02D57815-91ED-43cb-92C2-25804820EDAC}">
                        <c15:formulaRef>
                          <c15:sqref>Sheet1!$B$1:$B$2</c15:sqref>
                        </c15:formulaRef>
                      </c:ext>
                    </c:extLst>
                    <c:numCache>
                      <c:formatCode>General</c:formatCode>
                      <c:ptCount val="2"/>
                    </c:numCache>
                  </c:numRef>
                </c:val>
                <c:extLst>
                  <c:ext xmlns:c16="http://schemas.microsoft.com/office/drawing/2014/chart" uri="{C3380CC4-5D6E-409C-BE32-E72D297353CC}">
                    <c16:uniqueId val="{00000001-D1BC-4CC2-8E79-82ABA608199F}"/>
                  </c:ext>
                </c:extLst>
              </c15:ser>
            </c15:filteredBarSeries>
          </c:ext>
        </c:extLst>
      </c:barChart>
      <c:catAx>
        <c:axId val="35269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2"/>
                </a:solidFill>
                <a:latin typeface="+mn-lt"/>
                <a:ea typeface="+mn-ea"/>
                <a:cs typeface="+mn-cs"/>
              </a:defRPr>
            </a:pPr>
            <a:endParaRPr lang="en-US"/>
          </a:p>
        </c:txPr>
        <c:crossAx val="352695872"/>
        <c:crosses val="autoZero"/>
        <c:auto val="1"/>
        <c:lblAlgn val="ctr"/>
        <c:lblOffset val="100"/>
        <c:noMultiLvlLbl val="0"/>
      </c:catAx>
      <c:valAx>
        <c:axId val="352695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52695216"/>
        <c:crosses val="autoZero"/>
        <c:crossBetween val="between"/>
      </c:valAx>
      <c:spPr>
        <a:noFill/>
        <a:ln>
          <a:noFill/>
        </a:ln>
        <a:effectLst/>
      </c:spPr>
    </c:plotArea>
    <c:plotVisOnly val="1"/>
    <c:dispBlanksAs val="gap"/>
    <c:showDLblsOverMax val="0"/>
  </c:chart>
  <c:spPr>
    <a:noFill/>
    <a:ln>
      <a:solidFill>
        <a:schemeClr val="bg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baseline="0">
                <a:solidFill>
                  <a:schemeClr val="bg1"/>
                </a:solidFill>
              </a:rPr>
              <a:t>Top 5 Airlines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cat>
            <c:strRef>
              <c:f>Sheet1!$A$6:$A$10</c:f>
              <c:strCache>
                <c:ptCount val="5"/>
                <c:pt idx="0">
                  <c:v>Jet Blue</c:v>
                </c:pt>
                <c:pt idx="1">
                  <c:v>Delta</c:v>
                </c:pt>
                <c:pt idx="2">
                  <c:v>South West</c:v>
                </c:pt>
                <c:pt idx="3">
                  <c:v>America West</c:v>
                </c:pt>
                <c:pt idx="4">
                  <c:v>United </c:v>
                </c:pt>
              </c:strCache>
            </c:strRef>
          </c:cat>
          <c:val>
            <c:numRef>
              <c:f>Sheet1!$B$6:$B$10</c:f>
              <c:numCache>
                <c:formatCode>General</c:formatCode>
                <c:ptCount val="5"/>
                <c:pt idx="0">
                  <c:v>20</c:v>
                </c:pt>
                <c:pt idx="1">
                  <c:v>40</c:v>
                </c:pt>
                <c:pt idx="2">
                  <c:v>5</c:v>
                </c:pt>
                <c:pt idx="3">
                  <c:v>15</c:v>
                </c:pt>
                <c:pt idx="4">
                  <c:v>10</c:v>
                </c:pt>
              </c:numCache>
            </c:numRef>
          </c:val>
          <c:extLst>
            <c:ext xmlns:c16="http://schemas.microsoft.com/office/drawing/2014/chart" uri="{C3380CC4-5D6E-409C-BE32-E72D297353CC}">
              <c16:uniqueId val="{00000000-5761-46E9-A9B7-ABB23C7E0724}"/>
            </c:ext>
          </c:extLst>
        </c:ser>
        <c:dLbls>
          <c:showLegendKey val="0"/>
          <c:showVal val="0"/>
          <c:showCatName val="0"/>
          <c:showSerName val="0"/>
          <c:showPercent val="0"/>
          <c:showBubbleSize val="0"/>
        </c:dLbls>
        <c:gapWidth val="219"/>
        <c:overlap val="-27"/>
        <c:axId val="496094768"/>
        <c:axId val="496095096"/>
      </c:barChart>
      <c:catAx>
        <c:axId val="49609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6095096"/>
        <c:crosses val="autoZero"/>
        <c:auto val="1"/>
        <c:lblAlgn val="ctr"/>
        <c:lblOffset val="100"/>
        <c:noMultiLvlLbl val="0"/>
      </c:catAx>
      <c:valAx>
        <c:axId val="496095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6094768"/>
        <c:crosses val="autoZero"/>
        <c:crossBetween val="between"/>
      </c:valAx>
      <c:spPr>
        <a:noFill/>
        <a:ln>
          <a:noFill/>
        </a:ln>
        <a:effectLst/>
      </c:spPr>
    </c:plotArea>
    <c:plotVisOnly val="1"/>
    <c:dispBlanksAs val="gap"/>
    <c:showDLblsOverMax val="0"/>
  </c:chart>
  <c:spPr>
    <a:noFill/>
    <a:ln>
      <a:solidFill>
        <a:schemeClr val="bg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a:t>Sector Wise Traffic</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solidFill>
            <a:ln>
              <a:noFill/>
            </a:ln>
            <a:effectLst/>
          </c:spPr>
          <c:invertIfNegative val="0"/>
          <c:cat>
            <c:strRef>
              <c:f>Sheet1!$A$23:$A$25</c:f>
              <c:strCache>
                <c:ptCount val="3"/>
                <c:pt idx="0">
                  <c:v>Super High</c:v>
                </c:pt>
                <c:pt idx="1">
                  <c:v>High </c:v>
                </c:pt>
                <c:pt idx="2">
                  <c:v>Low</c:v>
                </c:pt>
              </c:strCache>
            </c:strRef>
          </c:cat>
          <c:val>
            <c:numRef>
              <c:f>Sheet1!$B$23:$B$25</c:f>
              <c:numCache>
                <c:formatCode>General</c:formatCode>
                <c:ptCount val="3"/>
                <c:pt idx="0">
                  <c:v>60</c:v>
                </c:pt>
                <c:pt idx="1">
                  <c:v>20</c:v>
                </c:pt>
                <c:pt idx="2">
                  <c:v>10</c:v>
                </c:pt>
              </c:numCache>
            </c:numRef>
          </c:val>
          <c:extLst>
            <c:ext xmlns:c16="http://schemas.microsoft.com/office/drawing/2014/chart" uri="{C3380CC4-5D6E-409C-BE32-E72D297353CC}">
              <c16:uniqueId val="{00000000-2207-47C8-B4F9-A3FC15BBA412}"/>
            </c:ext>
          </c:extLst>
        </c:ser>
        <c:dLbls>
          <c:showLegendKey val="0"/>
          <c:showVal val="0"/>
          <c:showCatName val="0"/>
          <c:showSerName val="0"/>
          <c:showPercent val="0"/>
          <c:showBubbleSize val="0"/>
        </c:dLbls>
        <c:gapWidth val="219"/>
        <c:overlap val="-27"/>
        <c:axId val="498624088"/>
        <c:axId val="498623760"/>
      </c:barChart>
      <c:catAx>
        <c:axId val="498624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8623760"/>
        <c:crosses val="autoZero"/>
        <c:auto val="1"/>
        <c:lblAlgn val="ctr"/>
        <c:lblOffset val="100"/>
        <c:noMultiLvlLbl val="0"/>
      </c:catAx>
      <c:valAx>
        <c:axId val="49862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8624088"/>
        <c:crosses val="autoZero"/>
        <c:crossBetween val="between"/>
      </c:valAx>
      <c:spPr>
        <a:noFill/>
        <a:ln>
          <a:noFill/>
        </a:ln>
        <a:effectLst/>
      </c:spPr>
    </c:plotArea>
    <c:plotVisOnly val="1"/>
    <c:dispBlanksAs val="gap"/>
    <c:showDLblsOverMax val="0"/>
  </c:chart>
  <c:spPr>
    <a:noFill/>
    <a:ln>
      <a:solidFill>
        <a:sysClr val="window" lastClr="FFFFFF"/>
      </a:solidFill>
    </a:ln>
    <a:effectLst/>
  </c:spPr>
  <c:txPr>
    <a:bodyPr/>
    <a:lstStyle/>
    <a:p>
      <a:pPr>
        <a:defRPr baseline="0">
          <a:solidFill>
            <a:schemeClr val="bg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baseline="0">
                <a:solidFill>
                  <a:schemeClr val="bg1"/>
                </a:solidFill>
              </a:rPr>
              <a:t>Top 5 Airlines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cat>
            <c:strRef>
              <c:f>Sheet1!$A$6:$A$10</c:f>
              <c:strCache>
                <c:ptCount val="5"/>
                <c:pt idx="0">
                  <c:v>Jet Blue</c:v>
                </c:pt>
                <c:pt idx="1">
                  <c:v>Delta</c:v>
                </c:pt>
                <c:pt idx="2">
                  <c:v>South West</c:v>
                </c:pt>
                <c:pt idx="3">
                  <c:v>America West</c:v>
                </c:pt>
                <c:pt idx="4">
                  <c:v>United </c:v>
                </c:pt>
              </c:strCache>
            </c:strRef>
          </c:cat>
          <c:val>
            <c:numRef>
              <c:f>Sheet1!$B$6:$B$10</c:f>
              <c:numCache>
                <c:formatCode>General</c:formatCode>
                <c:ptCount val="5"/>
                <c:pt idx="0">
                  <c:v>20</c:v>
                </c:pt>
                <c:pt idx="1">
                  <c:v>40</c:v>
                </c:pt>
                <c:pt idx="2">
                  <c:v>5</c:v>
                </c:pt>
                <c:pt idx="3">
                  <c:v>15</c:v>
                </c:pt>
                <c:pt idx="4">
                  <c:v>10</c:v>
                </c:pt>
              </c:numCache>
            </c:numRef>
          </c:val>
          <c:extLst>
            <c:ext xmlns:c16="http://schemas.microsoft.com/office/drawing/2014/chart" uri="{C3380CC4-5D6E-409C-BE32-E72D297353CC}">
              <c16:uniqueId val="{00000000-B609-4500-ACBB-592C792883C1}"/>
            </c:ext>
          </c:extLst>
        </c:ser>
        <c:dLbls>
          <c:showLegendKey val="0"/>
          <c:showVal val="0"/>
          <c:showCatName val="0"/>
          <c:showSerName val="0"/>
          <c:showPercent val="0"/>
          <c:showBubbleSize val="0"/>
        </c:dLbls>
        <c:gapWidth val="219"/>
        <c:overlap val="-27"/>
        <c:axId val="496094768"/>
        <c:axId val="496095096"/>
      </c:barChart>
      <c:catAx>
        <c:axId val="49609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6095096"/>
        <c:crosses val="autoZero"/>
        <c:auto val="1"/>
        <c:lblAlgn val="ctr"/>
        <c:lblOffset val="100"/>
        <c:noMultiLvlLbl val="0"/>
      </c:catAx>
      <c:valAx>
        <c:axId val="496095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6094768"/>
        <c:crosses val="autoZero"/>
        <c:crossBetween val="between"/>
      </c:valAx>
      <c:spPr>
        <a:noFill/>
        <a:ln>
          <a:noFill/>
        </a:ln>
        <a:effectLst/>
      </c:spPr>
    </c:plotArea>
    <c:plotVisOnly val="1"/>
    <c:dispBlanksAs val="gap"/>
    <c:showDLblsOverMax val="0"/>
  </c:chart>
  <c:spPr>
    <a:noFill/>
    <a:ln>
      <a:solidFill>
        <a:schemeClr val="bg1"/>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a:t>Sector Wise Traffic</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solidFill>
            <a:ln>
              <a:noFill/>
            </a:ln>
            <a:effectLst/>
          </c:spPr>
          <c:invertIfNegative val="0"/>
          <c:cat>
            <c:strRef>
              <c:f>Sheet1!$A$23:$A$25</c:f>
              <c:strCache>
                <c:ptCount val="3"/>
                <c:pt idx="0">
                  <c:v>Super High</c:v>
                </c:pt>
                <c:pt idx="1">
                  <c:v>High </c:v>
                </c:pt>
                <c:pt idx="2">
                  <c:v>Low</c:v>
                </c:pt>
              </c:strCache>
            </c:strRef>
          </c:cat>
          <c:val>
            <c:numRef>
              <c:f>Sheet1!$B$23:$B$25</c:f>
              <c:numCache>
                <c:formatCode>General</c:formatCode>
                <c:ptCount val="3"/>
                <c:pt idx="0">
                  <c:v>60</c:v>
                </c:pt>
                <c:pt idx="1">
                  <c:v>20</c:v>
                </c:pt>
                <c:pt idx="2">
                  <c:v>10</c:v>
                </c:pt>
              </c:numCache>
            </c:numRef>
          </c:val>
          <c:extLst>
            <c:ext xmlns:c16="http://schemas.microsoft.com/office/drawing/2014/chart" uri="{C3380CC4-5D6E-409C-BE32-E72D297353CC}">
              <c16:uniqueId val="{00000000-F883-41B1-B143-7CC8EC4B2562}"/>
            </c:ext>
          </c:extLst>
        </c:ser>
        <c:dLbls>
          <c:showLegendKey val="0"/>
          <c:showVal val="0"/>
          <c:showCatName val="0"/>
          <c:showSerName val="0"/>
          <c:showPercent val="0"/>
          <c:showBubbleSize val="0"/>
        </c:dLbls>
        <c:gapWidth val="219"/>
        <c:overlap val="-27"/>
        <c:axId val="498624088"/>
        <c:axId val="498623760"/>
      </c:barChart>
      <c:catAx>
        <c:axId val="498624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8623760"/>
        <c:crosses val="autoZero"/>
        <c:auto val="1"/>
        <c:lblAlgn val="ctr"/>
        <c:lblOffset val="100"/>
        <c:noMultiLvlLbl val="0"/>
      </c:catAx>
      <c:valAx>
        <c:axId val="49862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8624088"/>
        <c:crosses val="autoZero"/>
        <c:crossBetween val="between"/>
      </c:valAx>
      <c:spPr>
        <a:noFill/>
        <a:ln>
          <a:noFill/>
        </a:ln>
        <a:effectLst/>
      </c:spPr>
    </c:plotArea>
    <c:plotVisOnly val="1"/>
    <c:dispBlanksAs val="gap"/>
    <c:showDLblsOverMax val="0"/>
  </c:chart>
  <c:spPr>
    <a:noFill/>
    <a:ln>
      <a:solidFill>
        <a:sysClr val="window" lastClr="FFFFFF"/>
      </a:solidFill>
    </a:ln>
    <a:effectLst/>
  </c:spPr>
  <c:txPr>
    <a:bodyPr/>
    <a:lstStyle/>
    <a:p>
      <a:pPr>
        <a:defRPr baseline="0">
          <a:solidFill>
            <a:schemeClr val="bg1"/>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Flights</c:v>
                </c:pt>
              </c:strCache>
            </c:strRef>
          </c:tx>
          <c:spPr>
            <a:solidFill>
              <a:schemeClr val="accent2">
                <a:lumMod val="60000"/>
                <a:lumOff val="40000"/>
              </a:schemeClr>
            </a:solidFill>
            <a:ln>
              <a:solidFill>
                <a:schemeClr val="tx1"/>
              </a:solidFill>
            </a:ln>
            <a:effectLst/>
          </c:spPr>
          <c:invertIfNegative val="0"/>
          <c:cat>
            <c:numRef>
              <c:f>Sheet1!$A$2:$A$9</c:f>
              <c:numCache>
                <c:formatCode>General</c:formatCode>
                <c:ptCount val="8"/>
                <c:pt idx="0">
                  <c:v>15</c:v>
                </c:pt>
                <c:pt idx="1">
                  <c:v>30</c:v>
                </c:pt>
                <c:pt idx="2">
                  <c:v>45</c:v>
                </c:pt>
                <c:pt idx="3">
                  <c:v>60</c:v>
                </c:pt>
                <c:pt idx="4">
                  <c:v>75</c:v>
                </c:pt>
                <c:pt idx="5">
                  <c:v>90</c:v>
                </c:pt>
                <c:pt idx="6">
                  <c:v>105</c:v>
                </c:pt>
                <c:pt idx="7">
                  <c:v>120</c:v>
                </c:pt>
              </c:numCache>
            </c:numRef>
          </c:cat>
          <c:val>
            <c:numRef>
              <c:f>Sheet1!$B$2:$B$9</c:f>
              <c:numCache>
                <c:formatCode>General</c:formatCode>
                <c:ptCount val="8"/>
                <c:pt idx="0">
                  <c:v>8</c:v>
                </c:pt>
                <c:pt idx="1">
                  <c:v>18</c:v>
                </c:pt>
                <c:pt idx="2">
                  <c:v>25</c:v>
                </c:pt>
                <c:pt idx="3">
                  <c:v>37</c:v>
                </c:pt>
                <c:pt idx="4">
                  <c:v>45</c:v>
                </c:pt>
                <c:pt idx="5">
                  <c:v>50</c:v>
                </c:pt>
                <c:pt idx="6">
                  <c:v>54</c:v>
                </c:pt>
                <c:pt idx="7">
                  <c:v>56</c:v>
                </c:pt>
              </c:numCache>
            </c:numRef>
          </c:val>
          <c:extLst>
            <c:ext xmlns:c16="http://schemas.microsoft.com/office/drawing/2014/chart" uri="{C3380CC4-5D6E-409C-BE32-E72D297353CC}">
              <c16:uniqueId val="{00000000-D8BE-43DE-8DDD-804A0FDB8701}"/>
            </c:ext>
          </c:extLst>
        </c:ser>
        <c:dLbls>
          <c:showLegendKey val="0"/>
          <c:showVal val="0"/>
          <c:showCatName val="0"/>
          <c:showSerName val="0"/>
          <c:showPercent val="0"/>
          <c:showBubbleSize val="0"/>
        </c:dLbls>
        <c:gapWidth val="0"/>
        <c:axId val="401357272"/>
        <c:axId val="401351040"/>
      </c:barChart>
      <c:catAx>
        <c:axId val="401357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351040"/>
        <c:crosses val="autoZero"/>
        <c:auto val="1"/>
        <c:lblAlgn val="ctr"/>
        <c:lblOffset val="100"/>
        <c:noMultiLvlLbl val="0"/>
      </c:catAx>
      <c:valAx>
        <c:axId val="401351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357272"/>
        <c:crosses val="autoZero"/>
        <c:crossBetween val="between"/>
      </c:valAx>
      <c:spPr>
        <a:noFill/>
        <a:ln w="12700">
          <a:solidFill>
            <a:schemeClr val="tx1">
              <a:lumMod val="15000"/>
              <a:lumOff val="85000"/>
            </a:schemeClr>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0841A-55C9-4CB9-BF39-10CBD830FF58}" type="datetimeFigureOut">
              <a:rPr lang="en-US" smtClean="0"/>
              <a:t>1/14/2019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67679-5F33-418A-8777-9F241701AC39}" type="slidenum">
              <a:rPr lang="en-US" smtClean="0"/>
              <a:t>‹#›</a:t>
            </a:fld>
            <a:endParaRPr lang="en-US" dirty="0"/>
          </a:p>
        </p:txBody>
      </p:sp>
    </p:spTree>
    <p:extLst>
      <p:ext uri="{BB962C8B-B14F-4D97-AF65-F5344CB8AC3E}">
        <p14:creationId xmlns:p14="http://schemas.microsoft.com/office/powerpoint/2010/main" val="48788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267679-5F33-418A-8777-9F241701AC39}" type="slidenum">
              <a:rPr lang="en-US" smtClean="0"/>
              <a:t>1</a:t>
            </a:fld>
            <a:endParaRPr lang="en-US" dirty="0"/>
          </a:p>
        </p:txBody>
      </p:sp>
    </p:spTree>
    <p:extLst>
      <p:ext uri="{BB962C8B-B14F-4D97-AF65-F5344CB8AC3E}">
        <p14:creationId xmlns:p14="http://schemas.microsoft.com/office/powerpoint/2010/main" val="178745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67679-5F33-418A-8777-9F241701AC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279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267679-5F33-418A-8777-9F241701AC39}" type="slidenum">
              <a:rPr lang="en-US" smtClean="0"/>
              <a:t>3</a:t>
            </a:fld>
            <a:endParaRPr lang="en-US" dirty="0"/>
          </a:p>
        </p:txBody>
      </p:sp>
    </p:spTree>
    <p:extLst>
      <p:ext uri="{BB962C8B-B14F-4D97-AF65-F5344CB8AC3E}">
        <p14:creationId xmlns:p14="http://schemas.microsoft.com/office/powerpoint/2010/main" val="122052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267679-5F33-418A-8777-9F241701AC39}" type="slidenum">
              <a:rPr lang="en-US" smtClean="0"/>
              <a:t>4</a:t>
            </a:fld>
            <a:endParaRPr lang="en-US" dirty="0"/>
          </a:p>
        </p:txBody>
      </p:sp>
    </p:spTree>
    <p:extLst>
      <p:ext uri="{BB962C8B-B14F-4D97-AF65-F5344CB8AC3E}">
        <p14:creationId xmlns:p14="http://schemas.microsoft.com/office/powerpoint/2010/main" val="259646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CDFB8-CE1E-4CEA-A9A7-0392F69410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309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CDFB8-CE1E-4CEA-A9A7-0392F69410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951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67679-5F33-418A-8777-9F241701AC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38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267679-5F33-418A-8777-9F241701AC39}" type="slidenum">
              <a:rPr lang="en-US" smtClean="0"/>
              <a:t>10</a:t>
            </a:fld>
            <a:endParaRPr lang="en-US" dirty="0"/>
          </a:p>
        </p:txBody>
      </p:sp>
    </p:spTree>
    <p:extLst>
      <p:ext uri="{BB962C8B-B14F-4D97-AF65-F5344CB8AC3E}">
        <p14:creationId xmlns:p14="http://schemas.microsoft.com/office/powerpoint/2010/main" val="2144995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267679-5F33-418A-8777-9F241701AC39}" type="slidenum">
              <a:rPr lang="en-US" smtClean="0"/>
              <a:t>11</a:t>
            </a:fld>
            <a:endParaRPr lang="en-US" dirty="0"/>
          </a:p>
        </p:txBody>
      </p:sp>
    </p:spTree>
    <p:extLst>
      <p:ext uri="{BB962C8B-B14F-4D97-AF65-F5344CB8AC3E}">
        <p14:creationId xmlns:p14="http://schemas.microsoft.com/office/powerpoint/2010/main" val="188204878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hyperlink" Target="http://www.youtube.com/mitrecorp" TargetMode="External"/><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hyperlink" Target="http://www.mitre.org/" TargetMode="External"/><Relationship Id="rId2" Type="http://schemas.openxmlformats.org/officeDocument/2006/relationships/hyperlink" Target="http://twitter.com/MITREcorp" TargetMode="External"/><Relationship Id="rId1" Type="http://schemas.openxmlformats.org/officeDocument/2006/relationships/slideMaster" Target="../slideMasters/slideMaster2.xml"/><Relationship Id="rId6" Type="http://schemas.openxmlformats.org/officeDocument/2006/relationships/hyperlink" Target="http://www.linkedin.com/company/mitre" TargetMode="External"/><Relationship Id="rId11" Type="http://schemas.openxmlformats.org/officeDocument/2006/relationships/image" Target="../media/image6.png"/><Relationship Id="rId5" Type="http://schemas.openxmlformats.org/officeDocument/2006/relationships/image" Target="../media/image3.jpeg"/><Relationship Id="rId10" Type="http://schemas.openxmlformats.org/officeDocument/2006/relationships/hyperlink" Target="https://plus.google.com/+MitreOrgFFRDCs/posts" TargetMode="External"/><Relationship Id="rId4" Type="http://schemas.openxmlformats.org/officeDocument/2006/relationships/hyperlink" Target="http://www.facebook.com/MITREcorp" TargetMode="External"/><Relationship Id="rId9"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www.youtube.com/mitrecorp" TargetMode="External"/><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hyperlink" Target="http://www.mitre.org/" TargetMode="External"/><Relationship Id="rId2" Type="http://schemas.openxmlformats.org/officeDocument/2006/relationships/hyperlink" Target="http://twitter.com/MITREcorp" TargetMode="External"/><Relationship Id="rId1" Type="http://schemas.openxmlformats.org/officeDocument/2006/relationships/slideMaster" Target="../slideMasters/slideMaster1.xml"/><Relationship Id="rId6" Type="http://schemas.openxmlformats.org/officeDocument/2006/relationships/hyperlink" Target="http://www.linkedin.com/company/mitre" TargetMode="External"/><Relationship Id="rId11" Type="http://schemas.openxmlformats.org/officeDocument/2006/relationships/image" Target="../media/image6.png"/><Relationship Id="rId5" Type="http://schemas.openxmlformats.org/officeDocument/2006/relationships/image" Target="../media/image3.jpeg"/><Relationship Id="rId10" Type="http://schemas.openxmlformats.org/officeDocument/2006/relationships/hyperlink" Target="https://plus.google.com/+MitreOrgFFRDCs/posts" TargetMode="External"/><Relationship Id="rId4" Type="http://schemas.openxmlformats.org/officeDocument/2006/relationships/hyperlink" Target="http://www.facebook.com/MITREcorp" TargetMode="External"/><Relationship Id="rId9"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Arial" pitchFamily="34" charset="0"/>
                <a:cs typeface="Arial" pitchFamily="34" charset="0"/>
              </a:defRPr>
            </a:lvl1pPr>
          </a:lstStyle>
          <a:p>
            <a:r>
              <a:rPr lang="en-US" dirty="0"/>
              <a:t>Title here</a:t>
            </a:r>
          </a:p>
        </p:txBody>
      </p:sp>
      <p:cxnSp>
        <p:nvCxnSpPr>
          <p:cNvPr id="15" name="Straight Connector 14"/>
          <p:cNvCxnSpPr/>
          <p:nvPr/>
        </p:nvCxnSpPr>
        <p:spPr bwMode="auto">
          <a:xfrm>
            <a:off x="1098208" y="2448468"/>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cxnSp>
        <p:nvCxnSpPr>
          <p:cNvPr id="16" name="Straight Connector 15"/>
          <p:cNvCxnSpPr/>
          <p:nvPr/>
        </p:nvCxnSpPr>
        <p:spPr bwMode="auto">
          <a:xfrm>
            <a:off x="1098208" y="6534227"/>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cxnSp>
        <p:nvCxnSpPr>
          <p:cNvPr id="22" name="Straight Connector 21"/>
          <p:cNvCxnSpPr/>
          <p:nvPr/>
        </p:nvCxnSpPr>
        <p:spPr bwMode="auto">
          <a:xfrm>
            <a:off x="1098208" y="6534227"/>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pic>
        <p:nvPicPr>
          <p:cNvPr id="23" name="Picture 22"/>
          <p:cNvPicPr>
            <a:picLocks noChangeAspect="1"/>
          </p:cNvPicPr>
          <p:nvPr/>
        </p:nvPicPr>
        <p:blipFill>
          <a:blip r:embed="rId2">
            <a:extLst>
              <a:ext uri="{BEBA8EAE-BF5A-486C-A8C5-ECC9F3942E4B}">
                <a14:imgProps xmlns:a14="http://schemas.microsoft.com/office/drawing/2010/main">
                  <a14:imgLayer r:embed="rId3">
                    <a14:imgEffect>
                      <a14:backgroundRemoval t="10000" b="90000" l="2727" r="93636">
                        <a14:foregroundMark x1="8182" y1="20000" x2="10909" y2="30000"/>
                        <a14:foregroundMark x1="6364" y1="42500" x2="6128" y2="45738"/>
                        <a14:foregroundMark x1="7273" y1="30000" x2="6364" y2="42500"/>
                        <a14:foregroundMark x1="10909" y1="37500" x2="11919" y2="42500"/>
                        <a14:foregroundMark x1="39091" y1="20000" x2="39091" y2="50000"/>
                        <a14:foregroundMark x1="48182" y1="12500" x2="56364" y2="15000"/>
                        <a14:foregroundMark x1="65341" y1="35000" x2="65455" y2="37500"/>
                        <a14:foregroundMark x1="64545" y1="17500" x2="65341" y2="35000"/>
                        <a14:foregroundMark x1="83636" y1="17500" x2="84545" y2="37500"/>
                        <a14:foregroundMark x1="84545" y1="47500" x2="88182" y2="47500"/>
                        <a14:foregroundMark x1="90909" y1="75000" x2="92727" y2="75000"/>
                        <a14:foregroundMark x1="93636" y1="75000" x2="93636" y2="75000"/>
                        <a14:foregroundMark x1="10000" y1="40000" x2="10657" y2="43614"/>
                        <a14:foregroundMark x1="10000" y1="42500" x2="10300" y2="44699"/>
                        <a14:foregroundMark x1="69091" y1="40000" x2="69091" y2="40000"/>
                        <a14:foregroundMark x1="68182" y1="40000" x2="69091" y2="42500"/>
                        <a14:foregroundMark x1="68182" y1="40000" x2="70000" y2="45000"/>
                        <a14:foregroundMark x1="68182" y1="40000" x2="70909" y2="45000"/>
                        <a14:foregroundMark x1="68182" y1="40000" x2="70000" y2="42500"/>
                        <a14:backgroundMark x1="67273" y1="37500" x2="67273" y2="37500"/>
                        <a14:backgroundMark x1="67273" y1="35000" x2="67273" y2="35000"/>
                        <a14:backgroundMark x1="9091" y1="45000" x2="10000" y2="72500"/>
                      </a14:backgroundRemoval>
                    </a14:imgEffect>
                  </a14:imgLayer>
                </a14:imgProps>
              </a:ext>
              <a:ext uri="{28A0092B-C50C-407E-A947-70E740481C1C}">
                <a14:useLocalDpi xmlns:a14="http://schemas.microsoft.com/office/drawing/2010/main"/>
              </a:ext>
            </a:extLst>
          </a:blip>
          <a:stretch>
            <a:fillRect/>
          </a:stretch>
        </p:blipFill>
        <p:spPr>
          <a:xfrm>
            <a:off x="10982236" y="6245547"/>
            <a:ext cx="793870" cy="288680"/>
          </a:xfrm>
          <a:prstGeom prst="rect">
            <a:avLst/>
          </a:prstGeom>
        </p:spPr>
      </p:pic>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24" name="Footer Placeholder 4">
            <a:extLst>
              <a:ext uri="{FF2B5EF4-FFF2-40B4-BE49-F238E27FC236}">
                <a16:creationId xmlns:a16="http://schemas.microsoft.com/office/drawing/2014/main" id="{A6F8C1D3-B223-45F7-8AB1-F8F23D05F8D9}"/>
              </a:ext>
            </a:extLst>
          </p:cNvPr>
          <p:cNvSpPr txBox="1">
            <a:spLocks/>
          </p:cNvSpPr>
          <p:nvPr userDrawn="1"/>
        </p:nvSpPr>
        <p:spPr>
          <a:xfrm>
            <a:off x="1116457" y="6568102"/>
            <a:ext cx="8221323" cy="159689"/>
          </a:xfrm>
          <a:prstGeom prst="rect">
            <a:avLst/>
          </a:prstGeom>
        </p:spPr>
        <p:txBody>
          <a:bodyPr vert="horz" lIns="0" tIns="0" rIns="0" bIns="0" rtlCol="0" anchor="ct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Aft>
                <a:spcPct val="0"/>
              </a:spcAft>
              <a:buClrTx/>
            </a:pPr>
            <a:r>
              <a:rPr lang="en-US" altLang="en-US" sz="800" b="0" dirty="0">
                <a:solidFill>
                  <a:schemeClr val="tx1">
                    <a:lumMod val="50000"/>
                    <a:lumOff val="50000"/>
                  </a:schemeClr>
                </a:solidFill>
                <a:latin typeface="Arial" pitchFamily="34" charset="0"/>
                <a:cs typeface="Arial" pitchFamily="34" charset="0"/>
              </a:rPr>
              <a:t>© 2019 The MITRE Corporation. All rights reserved. Approved for public release. Distribution unlimited. Case number: 18-4565..</a:t>
            </a:r>
          </a:p>
        </p:txBody>
      </p:sp>
    </p:spTree>
    <p:extLst>
      <p:ext uri="{BB962C8B-B14F-4D97-AF65-F5344CB8AC3E}">
        <p14:creationId xmlns:p14="http://schemas.microsoft.com/office/powerpoint/2010/main" val="412648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0" y="274638"/>
            <a:ext cx="10972800" cy="868362"/>
          </a:xfrm>
          <a:prstGeom prst="rect">
            <a:avLst/>
          </a:prstGeom>
        </p:spPr>
        <p:txBody>
          <a:bodyPr vert="horz" lIns="91440" tIns="45720" rIns="91440" bIns="45720" rtlCol="0" anchor="ctr" anchorCtr="0">
            <a:normAutofit/>
          </a:bodyPr>
          <a:lstStyle>
            <a:lvl1pPr>
              <a:lnSpc>
                <a:spcPts val="3200"/>
              </a:lnSpc>
              <a:defRPr lang="en-US"/>
            </a:lvl1pPr>
          </a:lstStyle>
          <a:p>
            <a:r>
              <a:rPr lang="en-US"/>
              <a:t>Click to edit Master title style</a:t>
            </a:r>
          </a:p>
        </p:txBody>
      </p:sp>
      <p:sp>
        <p:nvSpPr>
          <p:cNvPr id="8" name="Text Placeholder 2"/>
          <p:cNvSpPr>
            <a:spLocks noGrp="1"/>
          </p:cNvSpPr>
          <p:nvPr>
            <p:ph idx="1"/>
          </p:nvPr>
        </p:nvSpPr>
        <p:spPr>
          <a:xfrm>
            <a:off x="812800" y="1447800"/>
            <a:ext cx="10972800" cy="4678363"/>
          </a:xfrm>
          <a:prstGeom prst="rect">
            <a:avLst/>
          </a:prstGeom>
        </p:spPr>
        <p:txBody>
          <a:bodyPr vert="horz" lIns="91440" tIns="45720" rIns="91440" bIns="45720" rtlCol="0">
            <a:normAutofit/>
          </a:bodyPr>
          <a:lstStyle>
            <a:lvl1pPr>
              <a:spcAft>
                <a:spcPts val="600"/>
              </a:spcAft>
              <a:defRPr lang="en-US" smtClean="0"/>
            </a:lvl1pPr>
            <a:lvl2pPr>
              <a:spcAft>
                <a:spcPts val="600"/>
              </a:spcAft>
              <a:defRPr lang="en-US" smtClean="0"/>
            </a:lvl2pPr>
            <a:lvl3pPr>
              <a:spcAft>
                <a:spcPts val="600"/>
              </a:spcAft>
              <a:defRPr lang="en-US" smtClean="0"/>
            </a:lvl3pPr>
            <a:lvl4pPr marL="1027113" indent="-280988">
              <a:buClr>
                <a:schemeClr val="tx2"/>
              </a:buClr>
              <a:defRPr lang="en-US" smtClean="0"/>
            </a:lvl4pPr>
            <a:lvl5pPr marL="1319213" indent="-228600">
              <a:buClr>
                <a:schemeClr val="tx2"/>
              </a:buClr>
              <a:buSzPct val="60000"/>
              <a:buFont typeface="Wingdings" pitchFamily="2" charset="2"/>
              <a:buChar char="q"/>
              <a:tabLst/>
              <a:defRPr lang="en-US" smtClean="0"/>
            </a:lvl5pPr>
            <a:lvl6pPr marL="1608138" indent="-228600">
              <a:buClr>
                <a:schemeClr val="tx2"/>
              </a:buClr>
              <a:buFont typeface="Helvetica LT Std" pitchFamily="34" charset="0"/>
              <a:buChar char="–"/>
              <a:tabLst/>
              <a:defRPr lang="en-US" smtClean="0"/>
            </a:lvl6pPr>
          </a:lstStyle>
          <a:p>
            <a:pPr lvl="0"/>
            <a:r>
              <a:rPr lang="en-US"/>
              <a:t>Edit Master text styles</a:t>
            </a:r>
          </a:p>
        </p:txBody>
      </p:sp>
    </p:spTree>
    <p:extLst>
      <p:ext uri="{BB962C8B-B14F-4D97-AF65-F5344CB8AC3E}">
        <p14:creationId xmlns:p14="http://schemas.microsoft.com/office/powerpoint/2010/main" val="1490861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Section Header Layout">
    <p:spTree>
      <p:nvGrpSpPr>
        <p:cNvPr id="1" name=""/>
        <p:cNvGrpSpPr/>
        <p:nvPr/>
      </p:nvGrpSpPr>
      <p:grpSpPr>
        <a:xfrm>
          <a:off x="0" y="0"/>
          <a:ext cx="0" cy="0"/>
          <a:chOff x="0" y="0"/>
          <a:chExt cx="0" cy="0"/>
        </a:xfrm>
      </p:grpSpPr>
      <p:sp>
        <p:nvSpPr>
          <p:cNvPr id="20" name="TextBox 19"/>
          <p:cNvSpPr txBox="1"/>
          <p:nvPr userDrawn="1"/>
        </p:nvSpPr>
        <p:spPr>
          <a:xfrm>
            <a:off x="9765792" y="64169"/>
            <a:ext cx="2138947" cy="246221"/>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600"/>
              </a:spcAft>
              <a:buClrTx/>
              <a:buSzTx/>
              <a:buFontTx/>
              <a:buNone/>
              <a:tabLst/>
              <a:defRPr/>
            </a:pPr>
            <a:r>
              <a:rPr lang="en-US" sz="1000" dirty="0">
                <a:solidFill>
                  <a:srgbClr val="C1CD23"/>
                </a:solidFill>
                <a:latin typeface="Arial" pitchFamily="34" charset="0"/>
              </a:rPr>
              <a:t>|</a:t>
            </a:r>
            <a:r>
              <a:rPr lang="en-US" sz="1000" dirty="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400" rtl="0" eaLnBrk="1" fontAlgn="auto" latinLnBrk="0" hangingPunct="1">
                <a:lnSpc>
                  <a:spcPct val="100000"/>
                </a:lnSpc>
                <a:spcBef>
                  <a:spcPts val="0"/>
                </a:spcBef>
                <a:spcAft>
                  <a:spcPts val="600"/>
                </a:spcAft>
                <a:buClrTx/>
                <a:buSzTx/>
                <a:buFontTx/>
                <a:buNone/>
                <a:tabLst/>
                <a:defRPr/>
              </a:pPr>
              <a:t>‹#›</a:t>
            </a:fld>
            <a:r>
              <a:rPr lang="en-US" sz="1000" dirty="0">
                <a:latin typeface="Arial" pitchFamily="34" charset="0"/>
              </a:rPr>
              <a:t> </a:t>
            </a:r>
            <a:r>
              <a:rPr lang="en-US" sz="1000" dirty="0">
                <a:solidFill>
                  <a:srgbClr val="C1CD23"/>
                </a:solidFill>
                <a:latin typeface="Arial" pitchFamily="34" charset="0"/>
              </a:rPr>
              <a:t>|</a:t>
            </a:r>
            <a:r>
              <a:rPr lang="en-US" sz="1000" dirty="0">
                <a:ea typeface="Verdana" pitchFamily="34" charset="0"/>
                <a:cs typeface="Verdana" pitchFamily="34" charset="0"/>
              </a:rPr>
              <a:t> </a:t>
            </a:r>
          </a:p>
        </p:txBody>
      </p:sp>
      <p:grpSp>
        <p:nvGrpSpPr>
          <p:cNvPr id="3" name="Group 2"/>
          <p:cNvGrpSpPr/>
          <p:nvPr userDrawn="1"/>
        </p:nvGrpSpPr>
        <p:grpSpPr>
          <a:xfrm>
            <a:off x="1071417" y="2057400"/>
            <a:ext cx="10049164" cy="2743200"/>
            <a:chOff x="685800" y="2057400"/>
            <a:chExt cx="10744200" cy="2743200"/>
          </a:xfrm>
        </p:grpSpPr>
        <p:cxnSp>
          <p:nvCxnSpPr>
            <p:cNvPr id="24" name="Straight Connector 23"/>
            <p:cNvCxnSpPr/>
            <p:nvPr userDrawn="1"/>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26" name="Rectangle 9"/>
          <p:cNvSpPr>
            <a:spLocks noGrp="1" noChangeArrowheads="1"/>
          </p:cNvSpPr>
          <p:nvPr>
            <p:ph type="ctrTitle" sz="quarter" hasCustomPrompt="1"/>
          </p:nvPr>
        </p:nvSpPr>
        <p:spPr>
          <a:xfrm>
            <a:off x="1231515" y="2424418"/>
            <a:ext cx="9778232" cy="2013359"/>
          </a:xfrm>
        </p:spPr>
        <p:txBody>
          <a:bodyPr anchor="ctr" anchorCtr="0">
            <a:noAutofit/>
          </a:bodyPr>
          <a:lstStyle>
            <a:lvl1pPr algn="ctr">
              <a:lnSpc>
                <a:spcPts val="4400"/>
              </a:lnSpc>
              <a:defRPr sz="3600" b="1">
                <a:solidFill>
                  <a:schemeClr val="tx2"/>
                </a:solidFill>
                <a:latin typeface="Arial" pitchFamily="34" charset="0"/>
                <a:cs typeface="Times New Roman" pitchFamily="18" charset="0"/>
              </a:defRPr>
            </a:lvl1pPr>
          </a:lstStyle>
          <a:p>
            <a:r>
              <a:rPr lang="en-US" dirty="0"/>
              <a:t>Divider Slide – Section Title here</a:t>
            </a:r>
          </a:p>
        </p:txBody>
      </p:sp>
      <p:grpSp>
        <p:nvGrpSpPr>
          <p:cNvPr id="15" name="Group 14"/>
          <p:cNvGrpSpPr/>
          <p:nvPr userDrawn="1"/>
        </p:nvGrpSpPr>
        <p:grpSpPr>
          <a:xfrm>
            <a:off x="108641" y="0"/>
            <a:ext cx="132785" cy="6858000"/>
            <a:chOff x="1" y="0"/>
            <a:chExt cx="380999" cy="6858000"/>
          </a:xfrm>
        </p:grpSpPr>
        <p:sp>
          <p:nvSpPr>
            <p:cNvPr id="16" name="Rectangle 15"/>
            <p:cNvSpPr/>
            <p:nvPr/>
          </p:nvSpPr>
          <p:spPr bwMode="auto">
            <a:xfrm>
              <a:off x="1" y="0"/>
              <a:ext cx="380999" cy="3276600"/>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1" name="Rectangle 20"/>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grpSp>
        <p:nvGrpSpPr>
          <p:cNvPr id="27" name="Group 26"/>
          <p:cNvGrpSpPr/>
          <p:nvPr userDrawn="1"/>
        </p:nvGrpSpPr>
        <p:grpSpPr>
          <a:xfrm>
            <a:off x="11948565" y="0"/>
            <a:ext cx="132785" cy="6858000"/>
            <a:chOff x="1" y="0"/>
            <a:chExt cx="380999" cy="6858000"/>
          </a:xfrm>
        </p:grpSpPr>
        <p:sp>
          <p:nvSpPr>
            <p:cNvPr id="28" name="Rectangle 27"/>
            <p:cNvSpPr/>
            <p:nvPr/>
          </p:nvSpPr>
          <p:spPr bwMode="auto">
            <a:xfrm>
              <a:off x="1" y="0"/>
              <a:ext cx="380999" cy="3276600"/>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9" name="Rectangle 28"/>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pic>
        <p:nvPicPr>
          <p:cNvPr id="18" name="Picture 17">
            <a:extLst>
              <a:ext uri="{FF2B5EF4-FFF2-40B4-BE49-F238E27FC236}">
                <a16:creationId xmlns:a16="http://schemas.microsoft.com/office/drawing/2014/main" id="{060031A2-DC02-4B8F-B4F4-22BFC23CFC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4597" y="6540145"/>
            <a:ext cx="894007" cy="243820"/>
          </a:xfrm>
          <a:prstGeom prst="rect">
            <a:avLst/>
          </a:prstGeom>
        </p:spPr>
      </p:pic>
      <p:sp>
        <p:nvSpPr>
          <p:cNvPr id="17" name="Rectangle 16">
            <a:extLst>
              <a:ext uri="{FF2B5EF4-FFF2-40B4-BE49-F238E27FC236}">
                <a16:creationId xmlns:a16="http://schemas.microsoft.com/office/drawing/2014/main" id="{8C35E35B-04C5-4EE4-93FE-DBF3058F19BA}"/>
              </a:ext>
            </a:extLst>
          </p:cNvPr>
          <p:cNvSpPr/>
          <p:nvPr userDrawn="1"/>
        </p:nvSpPr>
        <p:spPr>
          <a:xfrm>
            <a:off x="836176" y="6609688"/>
            <a:ext cx="6865104"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dirty="0">
                <a:solidFill>
                  <a:schemeClr val="tx1">
                    <a:lumMod val="50000"/>
                    <a:lumOff val="50000"/>
                  </a:schemeClr>
                </a:solidFill>
              </a:rPr>
              <a:t>© 2019 The MITRE Corporation. All rights reserved. </a:t>
            </a:r>
            <a:r>
              <a:rPr lang="en-US" sz="800" b="0" dirty="0">
                <a:solidFill>
                  <a:schemeClr val="tx1">
                    <a:lumMod val="50000"/>
                    <a:lumOff val="50000"/>
                  </a:schemeClr>
                </a:solidFill>
                <a:latin typeface="Arial" pitchFamily="34" charset="0"/>
              </a:rPr>
              <a:t>For Internal </a:t>
            </a:r>
            <a:r>
              <a:rPr lang="en-US" sz="800" b="0" dirty="0">
                <a:solidFill>
                  <a:schemeClr val="tx1">
                    <a:lumMod val="50000"/>
                    <a:lumOff val="50000"/>
                  </a:schemeClr>
                </a:solidFill>
                <a:latin typeface="Arial" pitchFamily="34" charset="0"/>
                <a:cs typeface="Arial" pitchFamily="34" charset="0"/>
              </a:rPr>
              <a:t>MITRE</a:t>
            </a:r>
            <a:r>
              <a:rPr lang="en-US" sz="800" b="0" dirty="0">
                <a:solidFill>
                  <a:schemeClr val="tx1">
                    <a:lumMod val="50000"/>
                    <a:lumOff val="50000"/>
                  </a:schemeClr>
                </a:solidFill>
                <a:latin typeface="Arial" pitchFamily="34" charset="0"/>
              </a:rPr>
              <a:t> and Sierra Nevada Corporation use.</a:t>
            </a:r>
          </a:p>
          <a:p>
            <a:endParaRPr lang="en-US" sz="800" dirty="0">
              <a:solidFill>
                <a:schemeClr val="tx1">
                  <a:lumMod val="50000"/>
                  <a:lumOff val="50000"/>
                </a:schemeClr>
              </a:solidFill>
            </a:endParaRPr>
          </a:p>
        </p:txBody>
      </p:sp>
    </p:spTree>
    <p:extLst>
      <p:ext uri="{BB962C8B-B14F-4D97-AF65-F5344CB8AC3E}">
        <p14:creationId xmlns:p14="http://schemas.microsoft.com/office/powerpoint/2010/main" val="167336282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498597"/>
            <a:ext cx="5384800" cy="4525963"/>
          </a:xfrm>
        </p:spPr>
        <p:txBody>
          <a:bodyPr>
            <a:noAutofit/>
          </a:bodyPr>
          <a:lstStyle>
            <a:lvl1pPr>
              <a:defRPr sz="2000">
                <a:latin typeface="Arial" pitchFamily="34" charset="0"/>
              </a:defRPr>
            </a:lvl1pPr>
            <a:lvl2pPr>
              <a:defRPr sz="2000">
                <a:latin typeface="Arial" pitchFamily="34" charset="0"/>
              </a:defRPr>
            </a:lvl2pPr>
            <a:lvl3pPr>
              <a:defRPr sz="1800">
                <a:latin typeface="Arial" pitchFamily="34" charset="0"/>
              </a:defRPr>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400800" y="1498597"/>
            <a:ext cx="5384800" cy="4525963"/>
          </a:xfrm>
        </p:spPr>
        <p:txBody>
          <a:bodyPr>
            <a:noAutofit/>
          </a:bodyPr>
          <a:lstStyle>
            <a:lvl1pPr>
              <a:defRPr sz="2000">
                <a:latin typeface="Arial" pitchFamily="34" charset="0"/>
              </a:defRPr>
            </a:lvl1pPr>
            <a:lvl2pPr>
              <a:defRPr sz="2000">
                <a:latin typeface="Arial" pitchFamily="34" charset="0"/>
              </a:defRPr>
            </a:lvl2pPr>
            <a:lvl3pPr>
              <a:defRPr sz="1800">
                <a:latin typeface="Arial" pitchFamily="34" charset="0"/>
              </a:defRPr>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90887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0" y="274638"/>
            <a:ext cx="10972800" cy="868362"/>
          </a:xfrm>
          <a:prstGeom prst="rect">
            <a:avLst/>
          </a:prstGeom>
        </p:spPr>
        <p:txBody>
          <a:bodyPr vert="horz" lIns="91440" tIns="45720" rIns="91440" bIns="45720" rtlCol="0" anchor="ctr" anchorCtr="0">
            <a:normAutofit/>
          </a:bodyPr>
          <a:lstStyle>
            <a:lvl1pPr>
              <a:lnSpc>
                <a:spcPts val="3200"/>
              </a:lnSpc>
              <a:defRPr lang="en-US"/>
            </a:lvl1pPr>
          </a:lstStyle>
          <a:p>
            <a:r>
              <a:rPr lang="en-US"/>
              <a:t>Click to edit Master title style</a:t>
            </a:r>
          </a:p>
        </p:txBody>
      </p:sp>
    </p:spTree>
    <p:extLst>
      <p:ext uri="{BB962C8B-B14F-4D97-AF65-F5344CB8AC3E}">
        <p14:creationId xmlns:p14="http://schemas.microsoft.com/office/powerpoint/2010/main" val="701292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510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No title and rule">
    <p:spTree>
      <p:nvGrpSpPr>
        <p:cNvPr id="1" name=""/>
        <p:cNvGrpSpPr/>
        <p:nvPr/>
      </p:nvGrpSpPr>
      <p:grpSpPr>
        <a:xfrm>
          <a:off x="0" y="0"/>
          <a:ext cx="0" cy="0"/>
          <a:chOff x="0" y="0"/>
          <a:chExt cx="0" cy="0"/>
        </a:xfrm>
      </p:grpSpPr>
      <p:sp>
        <p:nvSpPr>
          <p:cNvPr id="2" name="Rectangle 1"/>
          <p:cNvSpPr/>
          <p:nvPr userDrawn="1"/>
        </p:nvSpPr>
        <p:spPr>
          <a:xfrm>
            <a:off x="736600" y="1133476"/>
            <a:ext cx="11176000" cy="314325"/>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3035280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slide - large image">
    <p:spTree>
      <p:nvGrpSpPr>
        <p:cNvPr id="1" name=""/>
        <p:cNvGrpSpPr/>
        <p:nvPr/>
      </p:nvGrpSpPr>
      <p:grpSpPr>
        <a:xfrm>
          <a:off x="0" y="0"/>
          <a:ext cx="0" cy="0"/>
          <a:chOff x="0" y="0"/>
          <a:chExt cx="0" cy="0"/>
        </a:xfrm>
      </p:grpSpPr>
      <p:sp>
        <p:nvSpPr>
          <p:cNvPr id="2" name="TextBox 1"/>
          <p:cNvSpPr txBox="1"/>
          <p:nvPr userDrawn="1"/>
        </p:nvSpPr>
        <p:spPr>
          <a:xfrm>
            <a:off x="9765908" y="64169"/>
            <a:ext cx="2138947" cy="246221"/>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600"/>
              </a:spcAft>
              <a:buClrTx/>
              <a:buSzTx/>
              <a:buFontTx/>
              <a:buNone/>
              <a:tabLst/>
              <a:defRPr/>
            </a:pPr>
            <a:r>
              <a:rPr lang="en-US" sz="1000" dirty="0">
                <a:solidFill>
                  <a:srgbClr val="C1CD23"/>
                </a:solidFill>
                <a:latin typeface="Arial" pitchFamily="34" charset="0"/>
              </a:rPr>
              <a:t>|</a:t>
            </a:r>
            <a:r>
              <a:rPr lang="en-US" sz="1000" dirty="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400" rtl="0" eaLnBrk="1" fontAlgn="auto" latinLnBrk="0" hangingPunct="1">
                <a:lnSpc>
                  <a:spcPct val="100000"/>
                </a:lnSpc>
                <a:spcBef>
                  <a:spcPts val="0"/>
                </a:spcBef>
                <a:spcAft>
                  <a:spcPts val="600"/>
                </a:spcAft>
                <a:buClrTx/>
                <a:buSzTx/>
                <a:buFontTx/>
                <a:buNone/>
                <a:tabLst/>
                <a:defRPr/>
              </a:pPr>
              <a:t>‹#›</a:t>
            </a:fld>
            <a:r>
              <a:rPr lang="en-US" sz="1000" dirty="0">
                <a:latin typeface="Arial" pitchFamily="34" charset="0"/>
              </a:rPr>
              <a:t> </a:t>
            </a:r>
            <a:r>
              <a:rPr lang="en-US" sz="1000" dirty="0">
                <a:solidFill>
                  <a:srgbClr val="C1CD23"/>
                </a:solidFill>
                <a:latin typeface="Arial" pitchFamily="34" charset="0"/>
              </a:rPr>
              <a:t>|</a:t>
            </a:r>
            <a:r>
              <a:rPr lang="en-US" sz="1000" dirty="0">
                <a:ea typeface="Verdana" pitchFamily="34" charset="0"/>
                <a:cs typeface="Verdana" pitchFamily="34" charset="0"/>
              </a:rPr>
              <a:t>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4597" y="6540145"/>
            <a:ext cx="894007" cy="243820"/>
          </a:xfrm>
          <a:prstGeom prst="rect">
            <a:avLst/>
          </a:prstGeom>
        </p:spPr>
      </p:pic>
      <p:sp>
        <p:nvSpPr>
          <p:cNvPr id="6" name="Rectangle 5">
            <a:extLst>
              <a:ext uri="{FF2B5EF4-FFF2-40B4-BE49-F238E27FC236}">
                <a16:creationId xmlns:a16="http://schemas.microsoft.com/office/drawing/2014/main" id="{72428D66-308F-49FB-8283-440CC5D6AE71}"/>
              </a:ext>
            </a:extLst>
          </p:cNvPr>
          <p:cNvSpPr/>
          <p:nvPr userDrawn="1"/>
        </p:nvSpPr>
        <p:spPr>
          <a:xfrm>
            <a:off x="836176" y="6609688"/>
            <a:ext cx="6865104"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dirty="0">
                <a:solidFill>
                  <a:schemeClr val="tx1">
                    <a:lumMod val="50000"/>
                    <a:lumOff val="50000"/>
                  </a:schemeClr>
                </a:solidFill>
              </a:rPr>
              <a:t>© 2019 The MITRE Corporation. All rights reserved. </a:t>
            </a:r>
            <a:r>
              <a:rPr lang="en-US" sz="800" b="0" dirty="0">
                <a:solidFill>
                  <a:schemeClr val="tx1">
                    <a:lumMod val="50000"/>
                    <a:lumOff val="50000"/>
                  </a:schemeClr>
                </a:solidFill>
                <a:latin typeface="Arial" pitchFamily="34" charset="0"/>
              </a:rPr>
              <a:t>For Internal </a:t>
            </a:r>
            <a:r>
              <a:rPr lang="en-US" sz="800" b="0" dirty="0">
                <a:solidFill>
                  <a:schemeClr val="tx1">
                    <a:lumMod val="50000"/>
                    <a:lumOff val="50000"/>
                  </a:schemeClr>
                </a:solidFill>
                <a:latin typeface="Arial" pitchFamily="34" charset="0"/>
                <a:cs typeface="Arial" pitchFamily="34" charset="0"/>
              </a:rPr>
              <a:t>MITRE</a:t>
            </a:r>
            <a:r>
              <a:rPr lang="en-US" sz="800" b="0" dirty="0">
                <a:solidFill>
                  <a:schemeClr val="tx1">
                    <a:lumMod val="50000"/>
                    <a:lumOff val="50000"/>
                  </a:schemeClr>
                </a:solidFill>
                <a:latin typeface="Arial" pitchFamily="34" charset="0"/>
              </a:rPr>
              <a:t> and Sierra Nevada Corporation use.</a:t>
            </a:r>
          </a:p>
          <a:p>
            <a:endParaRPr lang="en-US" sz="800" dirty="0">
              <a:solidFill>
                <a:schemeClr val="tx1">
                  <a:lumMod val="50000"/>
                  <a:lumOff val="50000"/>
                </a:schemeClr>
              </a:solidFill>
            </a:endParaRPr>
          </a:p>
        </p:txBody>
      </p:sp>
    </p:spTree>
    <p:extLst>
      <p:ext uri="{BB962C8B-B14F-4D97-AF65-F5344CB8AC3E}">
        <p14:creationId xmlns:p14="http://schemas.microsoft.com/office/powerpoint/2010/main" val="3414630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userDrawn="1"/>
        </p:nvSpPr>
        <p:spPr>
          <a:xfrm>
            <a:off x="736600" y="1133476"/>
            <a:ext cx="11176000" cy="314325"/>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grpSp>
        <p:nvGrpSpPr>
          <p:cNvPr id="3" name="Group 2"/>
          <p:cNvGrpSpPr/>
          <p:nvPr userDrawn="1"/>
        </p:nvGrpSpPr>
        <p:grpSpPr>
          <a:xfrm>
            <a:off x="3856517" y="4816915"/>
            <a:ext cx="4976601" cy="687607"/>
            <a:chOff x="2659017" y="4816914"/>
            <a:chExt cx="3732451" cy="687607"/>
          </a:xfrm>
        </p:grpSpPr>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017" y="4940349"/>
              <a:ext cx="443605" cy="443605"/>
            </a:xfrm>
            <a:prstGeom prst="rect">
              <a:avLst/>
            </a:prstGeom>
          </p:spPr>
        </p:pic>
        <p:pic>
          <p:nvPicPr>
            <p:cNvPr id="5" name="Picture 4">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4271" y="4982267"/>
              <a:ext cx="377994" cy="377994"/>
            </a:xfrm>
            <a:prstGeom prst="rect">
              <a:avLst/>
            </a:prstGeom>
          </p:spPr>
        </p:pic>
        <p:pic>
          <p:nvPicPr>
            <p:cNvPr id="6" name="Picture 5">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0385" y="4959899"/>
              <a:ext cx="1114344" cy="413237"/>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1766" y="4816914"/>
              <a:ext cx="972527" cy="687607"/>
            </a:xfrm>
            <a:prstGeom prst="rect">
              <a:avLst/>
            </a:prstGeom>
          </p:spPr>
        </p:pic>
        <p:pic>
          <p:nvPicPr>
            <p:cNvPr id="8" name="Picture 7">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05535" y="4973550"/>
              <a:ext cx="385933" cy="385933"/>
            </a:xfrm>
            <a:prstGeom prst="rect">
              <a:avLst/>
            </a:prstGeom>
          </p:spPr>
        </p:pic>
      </p:grpSp>
      <p:sp>
        <p:nvSpPr>
          <p:cNvPr id="9" name="TextBox 8"/>
          <p:cNvSpPr txBox="1"/>
          <p:nvPr userDrawn="1"/>
        </p:nvSpPr>
        <p:spPr>
          <a:xfrm>
            <a:off x="2488164" y="2453954"/>
            <a:ext cx="7713304" cy="2031325"/>
          </a:xfrm>
          <a:prstGeom prst="rect">
            <a:avLst/>
          </a:prstGeom>
          <a:noFill/>
        </p:spPr>
        <p:txBody>
          <a:bodyPr wrap="square" rtlCol="0">
            <a:spAutoFit/>
          </a:bodyPr>
          <a:lstStyle/>
          <a:p>
            <a:pPr algn="ctr">
              <a:spcAft>
                <a:spcPts val="600"/>
              </a:spcAft>
            </a:pPr>
            <a:r>
              <a:rPr lang="en-US" sz="1600" dirty="0">
                <a:solidFill>
                  <a:schemeClr val="tx1">
                    <a:lumMod val="50000"/>
                    <a:lumOff val="50000"/>
                  </a:schemeClr>
                </a:solidFill>
              </a:rPr>
              <a:t>MITRE is a not-for-profit organization whose sole focus is to operate federally funded research and development centers, or FFRDCs. Independent and objective, we take on some of our nation's—and the world’s—most critical challenges and provide innovative, practical solutions.</a:t>
            </a:r>
          </a:p>
          <a:p>
            <a:pPr marL="0" lvl="1" algn="ctr">
              <a:spcAft>
                <a:spcPts val="600"/>
              </a:spcAft>
            </a:pPr>
            <a:r>
              <a:rPr lang="en-US" sz="1800" dirty="0">
                <a:solidFill>
                  <a:schemeClr val="tx1">
                    <a:lumMod val="50000"/>
                    <a:lumOff val="50000"/>
                  </a:schemeClr>
                </a:solidFill>
              </a:rPr>
              <a:t>Learn and share more about MITRE, FFRDCs,</a:t>
            </a:r>
            <a:br>
              <a:rPr lang="en-US" sz="1800" dirty="0">
                <a:solidFill>
                  <a:schemeClr val="tx1">
                    <a:lumMod val="50000"/>
                    <a:lumOff val="50000"/>
                  </a:schemeClr>
                </a:solidFill>
              </a:rPr>
            </a:br>
            <a:r>
              <a:rPr lang="en-US" sz="1800" dirty="0">
                <a:solidFill>
                  <a:schemeClr val="tx1">
                    <a:lumMod val="50000"/>
                    <a:lumOff val="50000"/>
                  </a:schemeClr>
                </a:solidFill>
              </a:rPr>
              <a:t>and our unique value at </a:t>
            </a:r>
            <a:r>
              <a:rPr lang="en-US" sz="1800" u="sng" dirty="0">
                <a:solidFill>
                  <a:schemeClr val="tx1">
                    <a:lumMod val="50000"/>
                    <a:lumOff val="50000"/>
                  </a:schemeClr>
                </a:solidFill>
                <a:hlinkClick r:id="rId12"/>
              </a:rPr>
              <a:t>www.mitre.org</a:t>
            </a:r>
            <a:r>
              <a:rPr lang="en-US" sz="1800" dirty="0">
                <a:solidFill>
                  <a:schemeClr val="tx1">
                    <a:lumMod val="50000"/>
                    <a:lumOff val="50000"/>
                  </a:schemeClr>
                </a:solidFill>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1838" y="1352973"/>
            <a:ext cx="2305957" cy="791415"/>
          </a:xfrm>
          <a:prstGeom prst="rect">
            <a:avLst/>
          </a:prstGeom>
        </p:spPr>
      </p:pic>
    </p:spTree>
    <p:extLst>
      <p:ext uri="{BB962C8B-B14F-4D97-AF65-F5344CB8AC3E}">
        <p14:creationId xmlns:p14="http://schemas.microsoft.com/office/powerpoint/2010/main" val="387681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E1AE-2D0B-4241-8DAC-76DB425687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7DC7E0-961C-4A00-8B0B-83ECF8E3C463}"/>
              </a:ext>
            </a:extLst>
          </p:cNvPr>
          <p:cNvSpPr>
            <a:spLocks noGrp="1"/>
          </p:cNvSpPr>
          <p:nvPr>
            <p:ph idx="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Arial" pitchFamily="34" charset="0"/>
                <a:ea typeface="Verdana" pitchFamily="34" charset="0"/>
                <a:cs typeface="Arial"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Arial" pitchFamily="34" charset="0"/>
                <a:ea typeface="Verdana" pitchFamily="34" charset="0"/>
                <a:cs typeface="Arial"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000" kern="1200" smtClean="0">
                <a:solidFill>
                  <a:schemeClr val="tx1"/>
                </a:solidFill>
                <a:latin typeface="Arial" pitchFamily="34" charset="0"/>
                <a:ea typeface="Verdana" pitchFamily="34" charset="0"/>
                <a:cs typeface="Arial" pitchFamily="34" charset="0"/>
              </a:defRPr>
            </a:lvl3pPr>
            <a:lvl4pPr algn="l" defTabSz="1216185" rtl="0" eaLnBrk="1" latinLnBrk="0" hangingPunct="1">
              <a:spcBef>
                <a:spcPts val="0"/>
              </a:spcBef>
              <a:spcAft>
                <a:spcPts val="798"/>
              </a:spcAft>
              <a:buClr>
                <a:schemeClr val="tx2"/>
              </a:buClr>
              <a:defRPr lang="en-US" sz="2660" b="1" kern="1200" smtClean="0">
                <a:solidFill>
                  <a:schemeClr val="tx1"/>
                </a:solidFill>
                <a:latin typeface="Arial" pitchFamily="34" charset="0"/>
                <a:ea typeface="Verdana" pitchFamily="34" charset="0"/>
                <a:cs typeface="Arial"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5" name="Footer Placeholder 4">
            <a:extLst>
              <a:ext uri="{FF2B5EF4-FFF2-40B4-BE49-F238E27FC236}">
                <a16:creationId xmlns:a16="http://schemas.microsoft.com/office/drawing/2014/main" id="{23EC0F36-D4CB-468E-9966-B9986B20A44E}"/>
              </a:ext>
            </a:extLst>
          </p:cNvPr>
          <p:cNvSpPr>
            <a:spLocks noGrp="1"/>
          </p:cNvSpPr>
          <p:nvPr>
            <p:ph type="ftr" sz="quarter" idx="11"/>
          </p:nvPr>
        </p:nvSpPr>
        <p:spPr>
          <a:xfrm>
            <a:off x="616448" y="6521957"/>
            <a:ext cx="7536952" cy="239059"/>
          </a:xfrm>
        </p:spPr>
        <p:txBody>
          <a:bodyPr/>
          <a:lstStyle>
            <a:lvl1pPr algn="l">
              <a:defRPr/>
            </a:lvl1pPr>
          </a:lstStyle>
          <a:p>
            <a:r>
              <a:rPr lang="en-US" altLang="en-US" dirty="0">
                <a:solidFill>
                  <a:schemeClr val="tx1">
                    <a:lumMod val="50000"/>
                    <a:lumOff val="50000"/>
                  </a:schemeClr>
                </a:solidFill>
                <a:latin typeface="Arial" pitchFamily="34" charset="0"/>
                <a:cs typeface="Arial" pitchFamily="34" charset="0"/>
              </a:rPr>
              <a:t>© 2019 The MITRE Corporation. All rights reserved.</a:t>
            </a:r>
            <a:endParaRPr lang="en-US"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281189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Arial" pitchFamily="34" charset="0"/>
                <a:cs typeface="Times New Roman" pitchFamily="18"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F1D9E33-DF0A-4F22-A776-BD2A738E4ABE}"/>
              </a:ext>
            </a:extLst>
          </p:cNvPr>
          <p:cNvSpPr txBox="1"/>
          <p:nvPr userDrawn="1"/>
        </p:nvSpPr>
        <p:spPr>
          <a:xfrm>
            <a:off x="9841523" y="64176"/>
            <a:ext cx="2138947" cy="246221"/>
          </a:xfrm>
          <a:prstGeom prst="rect">
            <a:avLst/>
          </a:prstGeom>
          <a:noFill/>
        </p:spPr>
        <p:txBody>
          <a:bodyPr wrap="square" rtlCol="0">
            <a:spAutoFit/>
          </a:bodyPr>
          <a:lstStyle/>
          <a:p>
            <a:pPr marL="0" marR="0" indent="0" algn="r" defTabSz="914377" rtl="0" eaLnBrk="1" fontAlgn="auto" latinLnBrk="0" hangingPunct="1">
              <a:lnSpc>
                <a:spcPct val="100000"/>
              </a:lnSpc>
              <a:spcBef>
                <a:spcPts val="0"/>
              </a:spcBef>
              <a:spcAft>
                <a:spcPts val="600"/>
              </a:spcAft>
              <a:buClrTx/>
              <a:buSzTx/>
              <a:buFontTx/>
              <a:buNone/>
              <a:tabLst/>
              <a:defRPr/>
            </a:pPr>
            <a:r>
              <a:rPr lang="en-US" sz="1000" dirty="0">
                <a:solidFill>
                  <a:srgbClr val="C1CD23"/>
                </a:solidFill>
                <a:latin typeface="Arial" pitchFamily="34" charset="0"/>
              </a:rPr>
              <a:t>|</a:t>
            </a:r>
            <a:r>
              <a:rPr lang="en-US" sz="1000" dirty="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377" rtl="0" eaLnBrk="1" fontAlgn="auto" latinLnBrk="0" hangingPunct="1">
                <a:lnSpc>
                  <a:spcPct val="100000"/>
                </a:lnSpc>
                <a:spcBef>
                  <a:spcPts val="0"/>
                </a:spcBef>
                <a:spcAft>
                  <a:spcPts val="600"/>
                </a:spcAft>
                <a:buClrTx/>
                <a:buSzTx/>
                <a:buFontTx/>
                <a:buNone/>
                <a:tabLst/>
                <a:defRPr/>
              </a:pPr>
              <a:t>‹#›</a:t>
            </a:fld>
            <a:r>
              <a:rPr lang="en-US" sz="1000" dirty="0">
                <a:latin typeface="Arial" pitchFamily="34" charset="0"/>
              </a:rPr>
              <a:t> </a:t>
            </a:r>
            <a:r>
              <a:rPr lang="en-US" sz="1000" dirty="0">
                <a:solidFill>
                  <a:srgbClr val="C1CD23"/>
                </a:solidFill>
                <a:latin typeface="Arial" pitchFamily="34" charset="0"/>
              </a:rPr>
              <a:t>|</a:t>
            </a:r>
            <a:r>
              <a:rPr lang="en-US" sz="1000" dirty="0">
                <a:ea typeface="Verdana" pitchFamily="34" charset="0"/>
                <a:cs typeface="Verdana" pitchFamily="34" charset="0"/>
              </a:rPr>
              <a:t> </a:t>
            </a:r>
          </a:p>
        </p:txBody>
      </p:sp>
      <p:pic>
        <p:nvPicPr>
          <p:cNvPr id="7" name="Picture 6">
            <a:extLst>
              <a:ext uri="{FF2B5EF4-FFF2-40B4-BE49-F238E27FC236}">
                <a16:creationId xmlns:a16="http://schemas.microsoft.com/office/drawing/2014/main" id="{27CFB3B0-CBBD-4B29-8474-FAE2B5223D04}"/>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2727" r="93636">
                        <a14:foregroundMark x1="8182" y1="20000" x2="10909" y2="30000"/>
                        <a14:foregroundMark x1="6364" y1="42500" x2="6128" y2="45738"/>
                        <a14:foregroundMark x1="7273" y1="30000" x2="6364" y2="42500"/>
                        <a14:foregroundMark x1="10909" y1="37500" x2="11919" y2="42500"/>
                        <a14:foregroundMark x1="39091" y1="20000" x2="39091" y2="50000"/>
                        <a14:foregroundMark x1="48182" y1="12500" x2="56364" y2="15000"/>
                        <a14:foregroundMark x1="65341" y1="35000" x2="65455" y2="37500"/>
                        <a14:foregroundMark x1="64545" y1="17500" x2="65341" y2="35000"/>
                        <a14:foregroundMark x1="83636" y1="17500" x2="84545" y2="37500"/>
                        <a14:foregroundMark x1="84545" y1="47500" x2="88182" y2="47500"/>
                        <a14:foregroundMark x1="90909" y1="75000" x2="92727" y2="75000"/>
                        <a14:foregroundMark x1="93636" y1="75000" x2="93636" y2="75000"/>
                        <a14:foregroundMark x1="10000" y1="40000" x2="10657" y2="43614"/>
                        <a14:foregroundMark x1="10000" y1="42500" x2="10300" y2="44699"/>
                        <a14:foregroundMark x1="69091" y1="40000" x2="69091" y2="40000"/>
                        <a14:foregroundMark x1="68182" y1="40000" x2="69091" y2="42500"/>
                        <a14:foregroundMark x1="68182" y1="40000" x2="70000" y2="45000"/>
                        <a14:foregroundMark x1="68182" y1="40000" x2="70909" y2="45000"/>
                        <a14:foregroundMark x1="68182" y1="40000" x2="70000" y2="42500"/>
                        <a14:backgroundMark x1="67273" y1="37500" x2="67273" y2="37500"/>
                        <a14:backgroundMark x1="67273" y1="35000" x2="67273" y2="35000"/>
                        <a14:backgroundMark x1="9091" y1="45000" x2="10000" y2="72500"/>
                      </a14:backgroundRemoval>
                    </a14:imgEffect>
                  </a14:imgLayer>
                </a14:imgProps>
              </a:ext>
              <a:ext uri="{28A0092B-C50C-407E-A947-70E740481C1C}">
                <a14:useLocalDpi xmlns:a14="http://schemas.microsoft.com/office/drawing/2010/main"/>
              </a:ext>
            </a:extLst>
          </a:blip>
          <a:stretch>
            <a:fillRect/>
          </a:stretch>
        </p:blipFill>
        <p:spPr>
          <a:xfrm>
            <a:off x="11186600" y="6505144"/>
            <a:ext cx="793870" cy="288680"/>
          </a:xfrm>
          <a:prstGeom prst="rect">
            <a:avLst/>
          </a:prstGeom>
        </p:spPr>
      </p:pic>
    </p:spTree>
    <p:extLst>
      <p:ext uri="{BB962C8B-B14F-4D97-AF65-F5344CB8AC3E}">
        <p14:creationId xmlns:p14="http://schemas.microsoft.com/office/powerpoint/2010/main" val="11524948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825625"/>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825625"/>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8" name="Footer Placeholder 4">
            <a:extLst>
              <a:ext uri="{FF2B5EF4-FFF2-40B4-BE49-F238E27FC236}">
                <a16:creationId xmlns:a16="http://schemas.microsoft.com/office/drawing/2014/main" id="{D9402E9C-BD42-4CBC-B8DB-6DD8E327B3E0}"/>
              </a:ext>
            </a:extLst>
          </p:cNvPr>
          <p:cNvSpPr>
            <a:spLocks noGrp="1"/>
          </p:cNvSpPr>
          <p:nvPr>
            <p:ph type="ftr" sz="quarter" idx="11"/>
          </p:nvPr>
        </p:nvSpPr>
        <p:spPr>
          <a:xfrm>
            <a:off x="616448" y="6521957"/>
            <a:ext cx="7536952" cy="239059"/>
          </a:xfrm>
        </p:spPr>
        <p:txBody>
          <a:bodyPr/>
          <a:lstStyle>
            <a:lvl1pPr algn="l">
              <a:defRPr/>
            </a:lvl1pPr>
          </a:lstStyle>
          <a:p>
            <a:r>
              <a:rPr lang="en-US" altLang="en-US" dirty="0">
                <a:solidFill>
                  <a:schemeClr val="tx1">
                    <a:lumMod val="50000"/>
                    <a:lumOff val="50000"/>
                  </a:schemeClr>
                </a:solidFill>
                <a:latin typeface="Arial" pitchFamily="34" charset="0"/>
                <a:cs typeface="Arial" pitchFamily="34" charset="0"/>
              </a:rPr>
              <a:t>© 2019 The MITRE Corporation. All rights reserved.</a:t>
            </a:r>
            <a:endParaRPr lang="en-US"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82735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3AEDCC4-6D38-465B-B49A-7AF26D66809D}"/>
              </a:ext>
            </a:extLst>
          </p:cNvPr>
          <p:cNvSpPr>
            <a:spLocks noGrp="1"/>
          </p:cNvSpPr>
          <p:nvPr>
            <p:ph type="ftr" sz="quarter" idx="11"/>
          </p:nvPr>
        </p:nvSpPr>
        <p:spPr>
          <a:xfrm>
            <a:off x="616448" y="6521957"/>
            <a:ext cx="7536952" cy="239059"/>
          </a:xfrm>
        </p:spPr>
        <p:txBody>
          <a:bodyPr/>
          <a:lstStyle>
            <a:lvl1pPr algn="l">
              <a:defRPr/>
            </a:lvl1pPr>
          </a:lstStyle>
          <a:p>
            <a:r>
              <a:rPr lang="en-US" altLang="en-US" dirty="0">
                <a:solidFill>
                  <a:schemeClr val="tx1">
                    <a:lumMod val="50000"/>
                    <a:lumOff val="50000"/>
                  </a:schemeClr>
                </a:solidFill>
                <a:latin typeface="Arial" pitchFamily="34" charset="0"/>
                <a:cs typeface="Arial" pitchFamily="34" charset="0"/>
              </a:rPr>
              <a:t>© 2019 The MITRE Corporation. All rights reserved.</a:t>
            </a:r>
            <a:endParaRPr lang="en-US"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416028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No Title and Rul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3" name="Rectangle 2"/>
          <p:cNvSpPr/>
          <p:nvPr/>
        </p:nvSpPr>
        <p:spPr>
          <a:xfrm>
            <a:off x="457200" y="1162058"/>
            <a:ext cx="11391900" cy="24471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4" name="Footer Placeholder 4">
            <a:extLst>
              <a:ext uri="{FF2B5EF4-FFF2-40B4-BE49-F238E27FC236}">
                <a16:creationId xmlns:a16="http://schemas.microsoft.com/office/drawing/2014/main" id="{37372B85-3FD3-4851-8934-DDF405A5FEBD}"/>
              </a:ext>
            </a:extLst>
          </p:cNvPr>
          <p:cNvSpPr>
            <a:spLocks noGrp="1"/>
          </p:cNvSpPr>
          <p:nvPr>
            <p:ph type="ftr" sz="quarter" idx="11"/>
          </p:nvPr>
        </p:nvSpPr>
        <p:spPr>
          <a:xfrm>
            <a:off x="616448" y="6521957"/>
            <a:ext cx="7536952" cy="239059"/>
          </a:xfrm>
        </p:spPr>
        <p:txBody>
          <a:bodyPr/>
          <a:lstStyle>
            <a:lvl1pPr algn="l">
              <a:defRPr/>
            </a:lvl1pPr>
          </a:lstStyle>
          <a:p>
            <a:r>
              <a:rPr lang="en-US" altLang="en-US" dirty="0">
                <a:solidFill>
                  <a:schemeClr val="tx1">
                    <a:lumMod val="50000"/>
                    <a:lumOff val="50000"/>
                  </a:schemeClr>
                </a:solidFill>
                <a:latin typeface="Arial" pitchFamily="34" charset="0"/>
                <a:cs typeface="Arial" pitchFamily="34" charset="0"/>
              </a:rPr>
              <a:t>© 2019 The MITRE Corporation. All rights reserved.</a:t>
            </a:r>
            <a:endParaRPr lang="en-US"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83869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lank Slide - Large Imag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697079-05C2-487B-BD8F-373075246ED9}"/>
              </a:ext>
            </a:extLst>
          </p:cNvPr>
          <p:cNvSpPr txBox="1"/>
          <p:nvPr userDrawn="1"/>
        </p:nvSpPr>
        <p:spPr>
          <a:xfrm>
            <a:off x="10053053" y="64176"/>
            <a:ext cx="2138947" cy="246221"/>
          </a:xfrm>
          <a:prstGeom prst="rect">
            <a:avLst/>
          </a:prstGeom>
          <a:noFill/>
        </p:spPr>
        <p:txBody>
          <a:bodyPr wrap="square" rtlCol="0">
            <a:spAutoFit/>
          </a:bodyPr>
          <a:lstStyle/>
          <a:p>
            <a:pPr marL="0" marR="0" indent="0" algn="r" defTabSz="914377" rtl="0" eaLnBrk="1" fontAlgn="auto" latinLnBrk="0" hangingPunct="1">
              <a:lnSpc>
                <a:spcPct val="100000"/>
              </a:lnSpc>
              <a:spcBef>
                <a:spcPts val="0"/>
              </a:spcBef>
              <a:spcAft>
                <a:spcPts val="600"/>
              </a:spcAft>
              <a:buClrTx/>
              <a:buSzTx/>
              <a:buFontTx/>
              <a:buNone/>
              <a:tabLst/>
              <a:defRPr/>
            </a:pPr>
            <a:r>
              <a:rPr lang="en-US" sz="1000" dirty="0">
                <a:solidFill>
                  <a:srgbClr val="C1CD23"/>
                </a:solidFill>
                <a:latin typeface="Arial" pitchFamily="34" charset="0"/>
              </a:rPr>
              <a:t>|</a:t>
            </a:r>
            <a:r>
              <a:rPr lang="en-US" sz="1000" dirty="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377" rtl="0" eaLnBrk="1" fontAlgn="auto" latinLnBrk="0" hangingPunct="1">
                <a:lnSpc>
                  <a:spcPct val="100000"/>
                </a:lnSpc>
                <a:spcBef>
                  <a:spcPts val="0"/>
                </a:spcBef>
                <a:spcAft>
                  <a:spcPts val="600"/>
                </a:spcAft>
                <a:buClrTx/>
                <a:buSzTx/>
                <a:buFontTx/>
                <a:buNone/>
                <a:tabLst/>
                <a:defRPr/>
              </a:pPr>
              <a:t>‹#›</a:t>
            </a:fld>
            <a:r>
              <a:rPr lang="en-US" sz="1000" dirty="0">
                <a:latin typeface="Arial" pitchFamily="34" charset="0"/>
              </a:rPr>
              <a:t> </a:t>
            </a:r>
            <a:r>
              <a:rPr lang="en-US" sz="1000" dirty="0">
                <a:solidFill>
                  <a:srgbClr val="C1CD23"/>
                </a:solidFill>
                <a:latin typeface="Arial" pitchFamily="34" charset="0"/>
              </a:rPr>
              <a:t>|</a:t>
            </a:r>
            <a:r>
              <a:rPr lang="en-US" sz="1000" dirty="0">
                <a:ea typeface="Verdana" pitchFamily="34" charset="0"/>
                <a:cs typeface="Verdana" pitchFamily="34" charset="0"/>
              </a:rPr>
              <a:t> </a:t>
            </a:r>
          </a:p>
        </p:txBody>
      </p:sp>
    </p:spTree>
    <p:extLst>
      <p:ext uri="{BB962C8B-B14F-4D97-AF65-F5344CB8AC3E}">
        <p14:creationId xmlns:p14="http://schemas.microsoft.com/office/powerpoint/2010/main" val="423412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3" name="Rectangle 2"/>
          <p:cNvSpPr/>
          <p:nvPr/>
        </p:nvSpPr>
        <p:spPr>
          <a:xfrm>
            <a:off x="515815" y="1162058"/>
            <a:ext cx="11333285" cy="30332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grpSp>
        <p:nvGrpSpPr>
          <p:cNvPr id="4" name="Group 3"/>
          <p:cNvGrpSpPr/>
          <p:nvPr/>
        </p:nvGrpSpPr>
        <p:grpSpPr>
          <a:xfrm>
            <a:off x="4180109" y="4759342"/>
            <a:ext cx="3732451" cy="687607"/>
            <a:chOff x="2659017" y="4816914"/>
            <a:chExt cx="3732451" cy="687607"/>
          </a:xfrm>
        </p:grpSpPr>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9017" y="4940349"/>
              <a:ext cx="443605" cy="443605"/>
            </a:xfrm>
            <a:prstGeom prst="rect">
              <a:avLst/>
            </a:prstGeom>
          </p:spPr>
        </p:pic>
        <p:pic>
          <p:nvPicPr>
            <p:cNvPr id="6" name="Picture 5">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74271" y="4982267"/>
              <a:ext cx="377994" cy="377994"/>
            </a:xfrm>
            <a:prstGeom prst="rect">
              <a:avLst/>
            </a:prstGeom>
          </p:spPr>
        </p:pic>
        <p:pic>
          <p:nvPicPr>
            <p:cNvPr id="7" name="Picture 6">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90385" y="4959899"/>
              <a:ext cx="1114344" cy="413237"/>
            </a:xfrm>
            <a:prstGeom prst="rect">
              <a:avLst/>
            </a:prstGeom>
          </p:spPr>
        </p:pic>
        <p:pic>
          <p:nvPicPr>
            <p:cNvPr id="8" name="Picture 7">
              <a:hlinkClick r:id="rId8"/>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01766" y="4816914"/>
              <a:ext cx="972527" cy="687607"/>
            </a:xfrm>
            <a:prstGeom prst="rect">
              <a:avLst/>
            </a:prstGeom>
          </p:spPr>
        </p:pic>
        <p:pic>
          <p:nvPicPr>
            <p:cNvPr id="9" name="Picture 8">
              <a:hlinkClick r:id="rId10"/>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05535" y="4973550"/>
              <a:ext cx="385933" cy="385933"/>
            </a:xfrm>
            <a:prstGeom prst="rect">
              <a:avLst/>
            </a:prstGeom>
          </p:spPr>
        </p:pic>
      </p:grpSp>
      <p:sp>
        <p:nvSpPr>
          <p:cNvPr id="10" name="TextBox 9"/>
          <p:cNvSpPr txBox="1"/>
          <p:nvPr/>
        </p:nvSpPr>
        <p:spPr>
          <a:xfrm>
            <a:off x="3153845" y="2396381"/>
            <a:ext cx="5784978" cy="2277547"/>
          </a:xfrm>
          <a:prstGeom prst="rect">
            <a:avLst/>
          </a:prstGeom>
          <a:noFill/>
        </p:spPr>
        <p:txBody>
          <a:bodyPr wrap="square" rtlCol="0">
            <a:spAutoFit/>
          </a:bodyPr>
          <a:lstStyle/>
          <a:p>
            <a:pPr algn="ctr">
              <a:spcAft>
                <a:spcPts val="600"/>
              </a:spcAft>
            </a:pPr>
            <a:r>
              <a:rPr lang="en-US" sz="1600" dirty="0">
                <a:solidFill>
                  <a:schemeClr val="tx1">
                    <a:lumMod val="50000"/>
                    <a:lumOff val="50000"/>
                  </a:schemeClr>
                </a:solidFill>
              </a:rPr>
              <a:t>MITRE is a not-for-profit organization whose sole focus is to operate federally funded research and development centers, or FFRDCs. Independent and objective, we take on some of our nation's—and the world’s—most critical challenges and provide innovative, practical solutions.</a:t>
            </a:r>
          </a:p>
          <a:p>
            <a:pPr marL="0" lvl="1" algn="ctr">
              <a:spcAft>
                <a:spcPts val="600"/>
              </a:spcAft>
            </a:pPr>
            <a:r>
              <a:rPr lang="en-US" dirty="0">
                <a:solidFill>
                  <a:schemeClr val="tx1">
                    <a:lumMod val="50000"/>
                    <a:lumOff val="50000"/>
                  </a:schemeClr>
                </a:solidFill>
              </a:rPr>
              <a:t>Learn and share more about MITRE, FFRDCs,</a:t>
            </a:r>
            <a:br>
              <a:rPr lang="en-US" dirty="0">
                <a:solidFill>
                  <a:schemeClr val="tx1">
                    <a:lumMod val="50000"/>
                    <a:lumOff val="50000"/>
                  </a:schemeClr>
                </a:solidFill>
              </a:rPr>
            </a:br>
            <a:r>
              <a:rPr lang="en-US" dirty="0">
                <a:solidFill>
                  <a:schemeClr val="tx1">
                    <a:lumMod val="50000"/>
                    <a:lumOff val="50000"/>
                  </a:schemeClr>
                </a:solidFill>
              </a:rPr>
              <a:t>and our unique value at </a:t>
            </a:r>
            <a:r>
              <a:rPr lang="en-US" u="sng" dirty="0">
                <a:solidFill>
                  <a:schemeClr val="tx1">
                    <a:lumMod val="50000"/>
                    <a:lumOff val="50000"/>
                  </a:schemeClr>
                </a:solidFill>
                <a:hlinkClick r:id="rId12"/>
              </a:rPr>
              <a:t>www.mitre.org</a:t>
            </a:r>
            <a:r>
              <a:rPr lang="en-US" dirty="0">
                <a:solidFill>
                  <a:schemeClr val="tx1">
                    <a:lumMod val="50000"/>
                    <a:lumOff val="50000"/>
                  </a:schemeClr>
                </a:solidFill>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11" name="Picture 1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81600" y="1295400"/>
            <a:ext cx="1729468" cy="791415"/>
          </a:xfrm>
          <a:prstGeom prst="rect">
            <a:avLst/>
          </a:prstGeom>
        </p:spPr>
      </p:pic>
    </p:spTree>
    <p:extLst>
      <p:ext uri="{BB962C8B-B14F-4D97-AF65-F5344CB8AC3E}">
        <p14:creationId xmlns:p14="http://schemas.microsoft.com/office/powerpoint/2010/main" val="121730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ext Box 34"/>
          <p:cNvSpPr txBox="1">
            <a:spLocks noChangeArrowheads="1"/>
          </p:cNvSpPr>
          <p:nvPr userDrawn="1"/>
        </p:nvSpPr>
        <p:spPr bwMode="auto">
          <a:xfrm>
            <a:off x="9267803" y="6533104"/>
            <a:ext cx="2552301" cy="215444"/>
          </a:xfrm>
          <a:prstGeom prst="rect">
            <a:avLst/>
          </a:prstGeom>
          <a:noFill/>
          <a:ln w="9525">
            <a:noFill/>
            <a:miter lim="800000"/>
            <a:headEnd/>
            <a:tailEnd/>
          </a:ln>
          <a:effectLst/>
        </p:spPr>
        <p:txBody>
          <a:bodyPr wrap="none">
            <a:spAutoFit/>
          </a:bodyPr>
          <a:lstStyle/>
          <a:p>
            <a:pPr algn="r">
              <a:lnSpc>
                <a:spcPct val="100000"/>
              </a:lnSpc>
              <a:spcAft>
                <a:spcPct val="0"/>
              </a:spcAft>
              <a:buClrTx/>
            </a:pPr>
            <a:r>
              <a:rPr lang="en-US" altLang="en-US" sz="800" b="0" dirty="0">
                <a:solidFill>
                  <a:schemeClr val="tx1">
                    <a:lumMod val="50000"/>
                    <a:lumOff val="50000"/>
                  </a:schemeClr>
                </a:solidFill>
                <a:latin typeface="Arial" pitchFamily="34" charset="0"/>
                <a:cs typeface="Arial" pitchFamily="34" charset="0"/>
              </a:rPr>
              <a:t>© 2019</a:t>
            </a:r>
            <a:r>
              <a:rPr lang="en-US" altLang="en-US" sz="800" b="0" baseline="0" dirty="0">
                <a:solidFill>
                  <a:schemeClr val="tx1">
                    <a:lumMod val="50000"/>
                    <a:lumOff val="50000"/>
                  </a:schemeClr>
                </a:solidFill>
                <a:latin typeface="Arial" pitchFamily="34" charset="0"/>
                <a:cs typeface="Arial" pitchFamily="34" charset="0"/>
              </a:rPr>
              <a:t> </a:t>
            </a:r>
            <a:r>
              <a:rPr lang="en-US" altLang="en-US" sz="800" b="0" dirty="0">
                <a:solidFill>
                  <a:schemeClr val="tx1">
                    <a:lumMod val="50000"/>
                    <a:lumOff val="50000"/>
                  </a:schemeClr>
                </a:solidFill>
                <a:latin typeface="Arial" pitchFamily="34" charset="0"/>
                <a:cs typeface="Arial" pitchFamily="34" charset="0"/>
              </a:rPr>
              <a:t>The MITRE Corporation. All rights reserved.</a:t>
            </a:r>
          </a:p>
        </p:txBody>
      </p:sp>
      <p:sp>
        <p:nvSpPr>
          <p:cNvPr id="8" name="Rectangle 4"/>
          <p:cNvSpPr>
            <a:spLocks noGrp="1" noChangeArrowheads="1"/>
          </p:cNvSpPr>
          <p:nvPr>
            <p:ph type="subTitle" idx="1" hasCustomPrompt="1"/>
          </p:nvPr>
        </p:nvSpPr>
        <p:spPr>
          <a:xfrm>
            <a:off x="1044156" y="2568939"/>
            <a:ext cx="6136217" cy="389922"/>
          </a:xfrm>
        </p:spPr>
        <p:txBody>
          <a:bodyPr anchor="ctr"/>
          <a:lstStyle>
            <a:lvl1pPr marL="0" indent="0">
              <a:buFont typeface="Wingdings" pitchFamily="2" charset="2"/>
              <a:buNone/>
              <a:defRPr b="1" spc="0" baseline="0">
                <a:solidFill>
                  <a:schemeClr val="tx2"/>
                </a:solidFill>
                <a:latin typeface="Arial" pitchFamily="34" charset="0"/>
                <a:cs typeface="Arial" pitchFamily="34" charset="0"/>
              </a:defRPr>
            </a:lvl1pPr>
          </a:lstStyle>
          <a:p>
            <a:r>
              <a:rPr lang="en-US" altLang="en-US" dirty="0"/>
              <a:t>Author</a:t>
            </a:r>
          </a:p>
        </p:txBody>
      </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Arial" pitchFamily="34" charset="0"/>
                <a:cs typeface="Arial" pitchFamily="34" charset="0"/>
              </a:defRPr>
            </a:lvl1pPr>
          </a:lstStyle>
          <a:p>
            <a:r>
              <a:rPr lang="en-US" dirty="0"/>
              <a:t>Title here</a:t>
            </a:r>
          </a:p>
        </p:txBody>
      </p:sp>
      <p:cxnSp>
        <p:nvCxnSpPr>
          <p:cNvPr id="15" name="Straight Connector 14"/>
          <p:cNvCxnSpPr/>
          <p:nvPr userDrawn="1"/>
        </p:nvCxnSpPr>
        <p:spPr bwMode="auto">
          <a:xfrm>
            <a:off x="1098200" y="2448468"/>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cxnSp>
        <p:nvCxnSpPr>
          <p:cNvPr id="16" name="Straight Connector 15"/>
          <p:cNvCxnSpPr/>
          <p:nvPr userDrawn="1"/>
        </p:nvCxnSpPr>
        <p:spPr bwMode="auto">
          <a:xfrm>
            <a:off x="1098200" y="6534227"/>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0578" y="6250820"/>
            <a:ext cx="894007" cy="243820"/>
          </a:xfrm>
          <a:prstGeom prst="rect">
            <a:avLst/>
          </a:prstGeom>
        </p:spPr>
      </p:pic>
      <p:sp>
        <p:nvSpPr>
          <p:cNvPr id="11" name="TextBox 10"/>
          <p:cNvSpPr txBox="1"/>
          <p:nvPr userDrawn="1"/>
        </p:nvSpPr>
        <p:spPr>
          <a:xfrm>
            <a:off x="9765908" y="64169"/>
            <a:ext cx="2138947" cy="246221"/>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600"/>
              </a:spcAft>
              <a:buClrTx/>
              <a:buSzTx/>
              <a:buFontTx/>
              <a:buNone/>
              <a:tabLst/>
              <a:defRPr/>
            </a:pPr>
            <a:r>
              <a:rPr lang="en-US" sz="1000">
                <a:solidFill>
                  <a:srgbClr val="C1CD23"/>
                </a:solidFill>
                <a:latin typeface="Arial" pitchFamily="34" charset="0"/>
              </a:rPr>
              <a:t>|</a:t>
            </a:r>
            <a:r>
              <a:rPr lang="en-US" sz="100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400" rtl="0" eaLnBrk="1" fontAlgn="auto" latinLnBrk="0" hangingPunct="1">
                <a:lnSpc>
                  <a:spcPct val="100000"/>
                </a:lnSpc>
                <a:spcBef>
                  <a:spcPts val="0"/>
                </a:spcBef>
                <a:spcAft>
                  <a:spcPts val="600"/>
                </a:spcAft>
                <a:buClrTx/>
                <a:buSzTx/>
                <a:buFontTx/>
                <a:buNone/>
                <a:tabLst/>
                <a:defRPr/>
              </a:pPr>
              <a:t>‹#›</a:t>
            </a:fld>
            <a:r>
              <a:rPr lang="en-US" sz="1000">
                <a:latin typeface="Arial" pitchFamily="34" charset="0"/>
              </a:rPr>
              <a:t> </a:t>
            </a:r>
            <a:r>
              <a:rPr lang="en-US" sz="1000">
                <a:solidFill>
                  <a:srgbClr val="C1CD23"/>
                </a:solidFill>
                <a:latin typeface="Arial" pitchFamily="34" charset="0"/>
              </a:rPr>
              <a:t>|</a:t>
            </a:r>
            <a:r>
              <a:rPr lang="en-US" sz="1000">
                <a:ea typeface="Verdana" pitchFamily="34" charset="0"/>
                <a:cs typeface="Verdana" pitchFamily="34" charset="0"/>
              </a:rPr>
              <a:t> </a:t>
            </a:r>
          </a:p>
        </p:txBody>
      </p:sp>
      <p:grpSp>
        <p:nvGrpSpPr>
          <p:cNvPr id="13" name="Group 12"/>
          <p:cNvGrpSpPr/>
          <p:nvPr userDrawn="1"/>
        </p:nvGrpSpPr>
        <p:grpSpPr>
          <a:xfrm>
            <a:off x="108641" y="0"/>
            <a:ext cx="132785" cy="6858000"/>
            <a:chOff x="0" y="0"/>
            <a:chExt cx="407324" cy="6858000"/>
          </a:xfrm>
        </p:grpSpPr>
        <p:sp>
          <p:nvSpPr>
            <p:cNvPr id="17" name="Rectangle 16"/>
            <p:cNvSpPr/>
            <p:nvPr/>
          </p:nvSpPr>
          <p:spPr bwMode="auto">
            <a:xfrm>
              <a:off x="0" y="0"/>
              <a:ext cx="407324" cy="2398143"/>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8" name="Rectangle 17"/>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12" name="Text Box 27">
            <a:extLst>
              <a:ext uri="{FF2B5EF4-FFF2-40B4-BE49-F238E27FC236}">
                <a16:creationId xmlns:a16="http://schemas.microsoft.com/office/drawing/2014/main" id="{1FE5D7BB-532F-44F5-B769-79896F089C6A}"/>
              </a:ext>
            </a:extLst>
          </p:cNvPr>
          <p:cNvSpPr txBox="1">
            <a:spLocks noChangeArrowheads="1"/>
          </p:cNvSpPr>
          <p:nvPr userDrawn="1"/>
        </p:nvSpPr>
        <p:spPr bwMode="auto">
          <a:xfrm>
            <a:off x="987360" y="6507844"/>
            <a:ext cx="4031680" cy="240707"/>
          </a:xfrm>
          <a:prstGeom prst="rect">
            <a:avLst/>
          </a:prstGeom>
          <a:noFill/>
          <a:ln w="9525">
            <a:noFill/>
            <a:miter lim="800000"/>
            <a:headEnd/>
            <a:tailEnd/>
          </a:ln>
          <a:effectLst/>
        </p:spPr>
        <p:txBody>
          <a:bodyPr wrap="square">
            <a:spAutoFit/>
          </a:bodyPr>
          <a:lstStyle/>
          <a:p>
            <a:pPr algn="l" defTabSz="914400">
              <a:lnSpc>
                <a:spcPts val="1300"/>
              </a:lnSpc>
              <a:spcAft>
                <a:spcPct val="0"/>
              </a:spcAft>
            </a:pPr>
            <a:r>
              <a:rPr lang="en-US" sz="800" b="0" dirty="0">
                <a:solidFill>
                  <a:schemeClr val="tx1">
                    <a:lumMod val="50000"/>
                    <a:lumOff val="50000"/>
                  </a:schemeClr>
                </a:solidFill>
                <a:latin typeface="Arial" pitchFamily="34" charset="0"/>
              </a:rPr>
              <a:t>For Internal </a:t>
            </a:r>
            <a:r>
              <a:rPr lang="en-US" sz="800" b="0" dirty="0">
                <a:solidFill>
                  <a:schemeClr val="tx1">
                    <a:lumMod val="50000"/>
                    <a:lumOff val="50000"/>
                  </a:schemeClr>
                </a:solidFill>
                <a:latin typeface="Arial" pitchFamily="34" charset="0"/>
                <a:cs typeface="Arial" pitchFamily="34" charset="0"/>
              </a:rPr>
              <a:t>MITRE</a:t>
            </a:r>
            <a:r>
              <a:rPr lang="en-US" sz="800" b="0" dirty="0">
                <a:solidFill>
                  <a:schemeClr val="tx1">
                    <a:lumMod val="50000"/>
                    <a:lumOff val="50000"/>
                  </a:schemeClr>
                </a:solidFill>
                <a:latin typeface="Arial" pitchFamily="34" charset="0"/>
              </a:rPr>
              <a:t> and Sierra Nevada Corporation use.</a:t>
            </a:r>
          </a:p>
        </p:txBody>
      </p:sp>
    </p:spTree>
    <p:extLst>
      <p:ext uri="{BB962C8B-B14F-4D97-AF65-F5344CB8AC3E}">
        <p14:creationId xmlns:p14="http://schemas.microsoft.com/office/powerpoint/2010/main" val="833873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a:t>Click to edit Master title style</a:t>
            </a:r>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a:t>Third level</a:t>
            </a:r>
          </a:p>
          <a:p>
            <a:pPr marL="1451685" lvl="3" indent="-308269" defTabSz="1216185">
              <a:spcBef>
                <a:spcPts val="0"/>
              </a:spcBef>
              <a:spcAft>
                <a:spcPts val="798"/>
              </a:spcAft>
              <a:buClr>
                <a:schemeClr val="tx2"/>
              </a:buClr>
              <a:buSzPct val="110000"/>
              <a:buFont typeface="Wingdings" pitchFamily="2" charset="2"/>
              <a:buChar char="§"/>
            </a:pPr>
            <a:r>
              <a:rPr lang="en-US"/>
              <a:t>Fourth level</a:t>
            </a:r>
          </a:p>
          <a:p>
            <a:pPr marL="1908885" lvl="4" indent="-308269" defTabSz="1216185">
              <a:spcBef>
                <a:spcPts val="0"/>
              </a:spcBef>
              <a:spcAft>
                <a:spcPts val="798"/>
              </a:spcAft>
              <a:buClr>
                <a:schemeClr val="tx2"/>
              </a:buClr>
              <a:buSzPct val="110000"/>
              <a:buFont typeface="Wingdings" pitchFamily="2" charset="2"/>
              <a:buChar char="§"/>
            </a:pPr>
            <a:r>
              <a:rPr lang="en-US"/>
              <a:t>Fifth level</a:t>
            </a:r>
            <a:endParaRPr lang="en-US" dirty="0"/>
          </a:p>
        </p:txBody>
      </p:sp>
      <p:sp>
        <p:nvSpPr>
          <p:cNvPr id="5" name="Footer Placeholder 4">
            <a:extLst>
              <a:ext uri="{FF2B5EF4-FFF2-40B4-BE49-F238E27FC236}">
                <a16:creationId xmlns:a16="http://schemas.microsoft.com/office/drawing/2014/main" id="{0BFB014C-8519-4FF8-8586-D4137994061A}"/>
              </a:ext>
            </a:extLst>
          </p:cNvPr>
          <p:cNvSpPr>
            <a:spLocks noGrp="1"/>
          </p:cNvSpPr>
          <p:nvPr>
            <p:ph type="ftr" sz="quarter" idx="3"/>
          </p:nvPr>
        </p:nvSpPr>
        <p:spPr>
          <a:xfrm>
            <a:off x="616448" y="6561013"/>
            <a:ext cx="7536952" cy="196850"/>
          </a:xfrm>
          <a:prstGeom prst="rect">
            <a:avLst/>
          </a:prstGeom>
        </p:spPr>
        <p:txBody>
          <a:bodyPr vert="horz" lIns="0" tIns="0" rIns="0" bIns="0" rtlCol="0" anchor="ctr"/>
          <a:lstStyle>
            <a:lvl1pPr algn="ctr">
              <a:defRPr sz="800">
                <a:solidFill>
                  <a:schemeClr val="tx1">
                    <a:tint val="75000"/>
                  </a:schemeClr>
                </a:solidFill>
              </a:defRPr>
            </a:lvl1pPr>
          </a:lstStyle>
          <a:p>
            <a:pPr algn="l"/>
            <a:r>
              <a:rPr lang="en-US" altLang="en-US" dirty="0">
                <a:solidFill>
                  <a:schemeClr val="tx1">
                    <a:lumMod val="50000"/>
                    <a:lumOff val="50000"/>
                  </a:schemeClr>
                </a:solidFill>
                <a:latin typeface="Arial" pitchFamily="34" charset="0"/>
                <a:cs typeface="Arial" pitchFamily="34" charset="0"/>
              </a:rPr>
              <a:t>© 2019 The MITRE Corporation. All rights reserved.</a:t>
            </a:r>
            <a:endParaRPr lang="en-US" dirty="0">
              <a:solidFill>
                <a:schemeClr val="tx1">
                  <a:lumMod val="50000"/>
                  <a:lumOff val="50000"/>
                </a:schemeClr>
              </a:solidFill>
              <a:latin typeface="Arial" pitchFamily="34" charset="0"/>
              <a:cs typeface="Arial" pitchFamily="34" charset="0"/>
            </a:endParaRPr>
          </a:p>
        </p:txBody>
      </p:sp>
      <p:cxnSp>
        <p:nvCxnSpPr>
          <p:cNvPr id="12" name="Straight Connector 11" descr="Artifact">
            <a:extLst>
              <a:ext uri="{FF2B5EF4-FFF2-40B4-BE49-F238E27FC236}">
                <a16:creationId xmlns:a16="http://schemas.microsoft.com/office/drawing/2014/main" id="{DC069472-29C7-4CEC-83B3-DFDBE2BD327E}"/>
              </a:ext>
            </a:extLst>
          </p:cNvPr>
          <p:cNvCxnSpPr>
            <a:cxnSpLocks/>
          </p:cNvCxnSpPr>
          <p:nvPr/>
        </p:nvCxnSpPr>
        <p:spPr bwMode="auto">
          <a:xfrm>
            <a:off x="616449" y="1242752"/>
            <a:ext cx="11236720" cy="0"/>
          </a:xfrm>
          <a:prstGeom prst="line">
            <a:avLst/>
          </a:prstGeom>
          <a:solidFill>
            <a:srgbClr val="FFCC99"/>
          </a:solidFill>
          <a:ln w="12700" cap="flat" cmpd="sng" algn="ctr">
            <a:solidFill>
              <a:srgbClr val="C1CD23"/>
            </a:solidFill>
            <a:prstDash val="solid"/>
            <a:round/>
            <a:headEnd type="none" w="med" len="med"/>
            <a:tailEnd type="none" w="med" len="med"/>
          </a:ln>
          <a:effectLst/>
        </p:spPr>
      </p:cxn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rgbClr val="C1CD23"/>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FFD758E3-BDA8-483C-A1E5-AE458E56D991}"/>
              </a:ext>
            </a:extLst>
          </p:cNvPr>
          <p:cNvSpPr txBox="1"/>
          <p:nvPr userDrawn="1"/>
        </p:nvSpPr>
        <p:spPr>
          <a:xfrm>
            <a:off x="9947031" y="64176"/>
            <a:ext cx="2138947" cy="246221"/>
          </a:xfrm>
          <a:prstGeom prst="rect">
            <a:avLst/>
          </a:prstGeom>
          <a:noFill/>
        </p:spPr>
        <p:txBody>
          <a:bodyPr wrap="square" rtlCol="0">
            <a:spAutoFit/>
          </a:bodyPr>
          <a:lstStyle/>
          <a:p>
            <a:pPr marL="0" marR="0" indent="0" algn="r" defTabSz="914377" rtl="0" eaLnBrk="1" fontAlgn="auto" latinLnBrk="0" hangingPunct="1">
              <a:lnSpc>
                <a:spcPct val="100000"/>
              </a:lnSpc>
              <a:spcBef>
                <a:spcPts val="0"/>
              </a:spcBef>
              <a:spcAft>
                <a:spcPts val="600"/>
              </a:spcAft>
              <a:buClrTx/>
              <a:buSzTx/>
              <a:buFontTx/>
              <a:buNone/>
              <a:tabLst/>
              <a:defRPr/>
            </a:pPr>
            <a:r>
              <a:rPr lang="en-US" sz="1000" dirty="0">
                <a:solidFill>
                  <a:srgbClr val="C1CD23"/>
                </a:solidFill>
                <a:latin typeface="Arial" pitchFamily="34" charset="0"/>
              </a:rPr>
              <a:t>|</a:t>
            </a:r>
            <a:r>
              <a:rPr lang="en-US" sz="1000" dirty="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377" rtl="0" eaLnBrk="1" fontAlgn="auto" latinLnBrk="0" hangingPunct="1">
                <a:lnSpc>
                  <a:spcPct val="100000"/>
                </a:lnSpc>
                <a:spcBef>
                  <a:spcPts val="0"/>
                </a:spcBef>
                <a:spcAft>
                  <a:spcPts val="600"/>
                </a:spcAft>
                <a:buClrTx/>
                <a:buSzTx/>
                <a:buFontTx/>
                <a:buNone/>
                <a:tabLst/>
                <a:defRPr/>
              </a:pPr>
              <a:t>‹#›</a:t>
            </a:fld>
            <a:r>
              <a:rPr lang="en-US" sz="1000" dirty="0">
                <a:latin typeface="Arial" pitchFamily="34" charset="0"/>
              </a:rPr>
              <a:t> </a:t>
            </a:r>
            <a:r>
              <a:rPr lang="en-US" sz="1000" dirty="0">
                <a:solidFill>
                  <a:srgbClr val="C1CD23"/>
                </a:solidFill>
                <a:latin typeface="Arial" pitchFamily="34" charset="0"/>
              </a:rPr>
              <a:t>|</a:t>
            </a:r>
            <a:r>
              <a:rPr lang="en-US" sz="1000" dirty="0">
                <a:ea typeface="Verdana" pitchFamily="34" charset="0"/>
                <a:cs typeface="Verdana" pitchFamily="34" charset="0"/>
              </a:rPr>
              <a:t> </a:t>
            </a:r>
          </a:p>
        </p:txBody>
      </p:sp>
      <p:pic>
        <p:nvPicPr>
          <p:cNvPr id="9" name="Picture 8">
            <a:extLst>
              <a:ext uri="{FF2B5EF4-FFF2-40B4-BE49-F238E27FC236}">
                <a16:creationId xmlns:a16="http://schemas.microsoft.com/office/drawing/2014/main" id="{E5AD2C53-23A5-4A71-AE7F-11F19AA53D20}"/>
              </a:ext>
            </a:extLst>
          </p:cNvPr>
          <p:cNvPicPr>
            <a:picLocks noChangeAspect="1"/>
          </p:cNvPicPr>
          <p:nvPr userDrawn="1"/>
        </p:nvPicPr>
        <p:blipFill>
          <a:blip r:embed="rId10">
            <a:extLst>
              <a:ext uri="{BEBA8EAE-BF5A-486C-A8C5-ECC9F3942E4B}">
                <a14:imgProps xmlns:a14="http://schemas.microsoft.com/office/drawing/2010/main">
                  <a14:imgLayer r:embed="rId11">
                    <a14:imgEffect>
                      <a14:backgroundRemoval t="10000" b="90000" l="2727" r="93636">
                        <a14:foregroundMark x1="8182" y1="20000" x2="10909" y2="30000"/>
                        <a14:foregroundMark x1="6364" y1="42500" x2="6128" y2="45738"/>
                        <a14:foregroundMark x1="7273" y1="30000" x2="6364" y2="42500"/>
                        <a14:foregroundMark x1="10909" y1="37500" x2="11919" y2="42500"/>
                        <a14:foregroundMark x1="39091" y1="20000" x2="39091" y2="50000"/>
                        <a14:foregroundMark x1="48182" y1="12500" x2="56364" y2="15000"/>
                        <a14:foregroundMark x1="65341" y1="35000" x2="65455" y2="37500"/>
                        <a14:foregroundMark x1="64545" y1="17500" x2="65341" y2="35000"/>
                        <a14:foregroundMark x1="83636" y1="17500" x2="84545" y2="37500"/>
                        <a14:foregroundMark x1="84545" y1="47500" x2="88182" y2="47500"/>
                        <a14:foregroundMark x1="90909" y1="75000" x2="92727" y2="75000"/>
                        <a14:foregroundMark x1="93636" y1="75000" x2="93636" y2="75000"/>
                        <a14:foregroundMark x1="10000" y1="40000" x2="10657" y2="43614"/>
                        <a14:foregroundMark x1="10000" y1="42500" x2="10300" y2="44699"/>
                        <a14:foregroundMark x1="69091" y1="40000" x2="69091" y2="40000"/>
                        <a14:foregroundMark x1="68182" y1="40000" x2="69091" y2="42500"/>
                        <a14:foregroundMark x1="68182" y1="40000" x2="70000" y2="45000"/>
                        <a14:foregroundMark x1="68182" y1="40000" x2="70909" y2="45000"/>
                        <a14:foregroundMark x1="68182" y1="40000" x2="70000" y2="42500"/>
                        <a14:backgroundMark x1="67273" y1="37500" x2="67273" y2="37500"/>
                        <a14:backgroundMark x1="67273" y1="35000" x2="67273" y2="35000"/>
                        <a14:backgroundMark x1="9091" y1="45000" x2="10000" y2="72500"/>
                      </a14:backgroundRemoval>
                    </a14:imgEffect>
                  </a14:imgLayer>
                </a14:imgProps>
              </a:ext>
              <a:ext uri="{28A0092B-C50C-407E-A947-70E740481C1C}">
                <a14:useLocalDpi xmlns:a14="http://schemas.microsoft.com/office/drawing/2010/main"/>
              </a:ext>
            </a:extLst>
          </a:blip>
          <a:stretch>
            <a:fillRect/>
          </a:stretch>
        </p:blipFill>
        <p:spPr>
          <a:xfrm>
            <a:off x="11178617" y="6505144"/>
            <a:ext cx="793870" cy="288680"/>
          </a:xfrm>
          <a:prstGeom prst="rect">
            <a:avLst/>
          </a:prstGeom>
        </p:spPr>
      </p:pic>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58" r:id="rId2"/>
    <p:sldLayoutId id="2147483665" r:id="rId3"/>
    <p:sldLayoutId id="2147483660" r:id="rId4"/>
    <p:sldLayoutId id="2147483661" r:id="rId5"/>
    <p:sldLayoutId id="2147483662" r:id="rId6"/>
    <p:sldLayoutId id="2147483663" r:id="rId7"/>
    <p:sldLayoutId id="2147483664" r:id="rId8"/>
  </p:sldLayoutIdLst>
  <p:hf hdr="0" dt="0"/>
  <p:txStyles>
    <p:titleStyle>
      <a:lvl1pPr algn="l" defTabSz="914400" rtl="0" eaLnBrk="1" latinLnBrk="0" hangingPunct="1">
        <a:lnSpc>
          <a:spcPct val="90000"/>
        </a:lnSpc>
        <a:spcBef>
          <a:spcPct val="0"/>
        </a:spcBef>
        <a:buNone/>
        <a:defRPr lang="en-US" sz="3200" b="1" kern="1200">
          <a:solidFill>
            <a:schemeClr val="tx2"/>
          </a:solidFill>
          <a:latin typeface="Arial" pitchFamily="34" charset="0"/>
          <a:ea typeface="Verdana" pitchFamily="34" charset="0"/>
          <a:cs typeface="Arial"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Arial" pitchFamily="34" charset="0"/>
          <a:ea typeface="+mn-ea"/>
          <a:cs typeface="Arial" pitchFamily="34" charset="0"/>
        </a:defRPr>
      </a:lvl3pPr>
      <a:lvl4pPr marL="1486316" indent="-3429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41EEA4-3FBB-4CA4-A83D-ADB6ACA330E1}"/>
              </a:ext>
            </a:extLst>
          </p:cNvPr>
          <p:cNvSpPr/>
          <p:nvPr userDrawn="1"/>
        </p:nvSpPr>
        <p:spPr>
          <a:xfrm>
            <a:off x="836176" y="6609688"/>
            <a:ext cx="6865104"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dirty="0">
                <a:solidFill>
                  <a:schemeClr val="tx1">
                    <a:lumMod val="50000"/>
                    <a:lumOff val="50000"/>
                  </a:schemeClr>
                </a:solidFill>
              </a:rPr>
              <a:t>© 2019 The MITRE Corporation. All rights reserved. </a:t>
            </a:r>
            <a:r>
              <a:rPr lang="en-US" sz="800" b="0" dirty="0">
                <a:solidFill>
                  <a:schemeClr val="tx1">
                    <a:lumMod val="50000"/>
                    <a:lumOff val="50000"/>
                  </a:schemeClr>
                </a:solidFill>
                <a:latin typeface="Arial" pitchFamily="34" charset="0"/>
              </a:rPr>
              <a:t>For Internal </a:t>
            </a:r>
            <a:r>
              <a:rPr lang="en-US" sz="800" b="0" dirty="0">
                <a:solidFill>
                  <a:schemeClr val="tx1">
                    <a:lumMod val="50000"/>
                    <a:lumOff val="50000"/>
                  </a:schemeClr>
                </a:solidFill>
                <a:latin typeface="Arial" pitchFamily="34" charset="0"/>
                <a:cs typeface="Arial" pitchFamily="34" charset="0"/>
              </a:rPr>
              <a:t>MITRE</a:t>
            </a:r>
            <a:r>
              <a:rPr lang="en-US" sz="800" b="0" dirty="0">
                <a:solidFill>
                  <a:schemeClr val="tx1">
                    <a:lumMod val="50000"/>
                    <a:lumOff val="50000"/>
                  </a:schemeClr>
                </a:solidFill>
                <a:latin typeface="Arial" pitchFamily="34" charset="0"/>
              </a:rPr>
              <a:t> and Sierra Nevada Corporation use.</a:t>
            </a:r>
          </a:p>
          <a:p>
            <a:endParaRPr lang="en-US" sz="800" dirty="0">
              <a:solidFill>
                <a:schemeClr val="tx1">
                  <a:lumMod val="50000"/>
                  <a:lumOff val="50000"/>
                </a:schemeClr>
              </a:solidFill>
            </a:endParaRPr>
          </a:p>
        </p:txBody>
      </p:sp>
      <p:sp>
        <p:nvSpPr>
          <p:cNvPr id="2" name="Title Placeholder 1"/>
          <p:cNvSpPr>
            <a:spLocks noGrp="1"/>
          </p:cNvSpPr>
          <p:nvPr>
            <p:ph type="title"/>
          </p:nvPr>
        </p:nvSpPr>
        <p:spPr>
          <a:xfrm>
            <a:off x="812800" y="274638"/>
            <a:ext cx="10972800" cy="868362"/>
          </a:xfrm>
          <a:prstGeom prst="rect">
            <a:avLst/>
          </a:prstGeom>
        </p:spPr>
        <p:txBody>
          <a:bodyPr vert="horz" lIns="91440" tIns="45720" rIns="91440" bIns="4572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12800" y="1447800"/>
            <a:ext cx="10972800" cy="46783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a:cxnSpLocks/>
          </p:cNvCxnSpPr>
          <p:nvPr/>
        </p:nvCxnSpPr>
        <p:spPr bwMode="auto">
          <a:xfrm>
            <a:off x="824411" y="1295400"/>
            <a:ext cx="10961189" cy="0"/>
          </a:xfrm>
          <a:prstGeom prst="line">
            <a:avLst/>
          </a:prstGeom>
          <a:solidFill>
            <a:srgbClr val="FFCC99"/>
          </a:solidFill>
          <a:ln w="12700" cap="flat" cmpd="sng" algn="ctr">
            <a:solidFill>
              <a:srgbClr val="C1CD23"/>
            </a:solidFill>
            <a:prstDash val="solid"/>
            <a:round/>
            <a:headEnd type="none" w="med" len="med"/>
            <a:tailEnd type="none" w="med" len="med"/>
          </a:ln>
          <a:effectLst/>
        </p:spPr>
      </p:cxn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14597" y="6540145"/>
            <a:ext cx="894007" cy="243820"/>
          </a:xfrm>
          <a:prstGeom prst="rect">
            <a:avLst/>
          </a:prstGeom>
        </p:spPr>
      </p:pic>
      <p:sp>
        <p:nvSpPr>
          <p:cNvPr id="13" name="TextBox 12"/>
          <p:cNvSpPr txBox="1"/>
          <p:nvPr/>
        </p:nvSpPr>
        <p:spPr>
          <a:xfrm>
            <a:off x="9765908" y="64169"/>
            <a:ext cx="2138947" cy="246221"/>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600"/>
              </a:spcAft>
              <a:buClrTx/>
              <a:buSzTx/>
              <a:buFontTx/>
              <a:buNone/>
              <a:tabLst/>
              <a:defRPr/>
            </a:pPr>
            <a:r>
              <a:rPr lang="en-US" sz="1000">
                <a:solidFill>
                  <a:srgbClr val="C1CD23"/>
                </a:solidFill>
                <a:latin typeface="Arial" pitchFamily="34" charset="0"/>
              </a:rPr>
              <a:t>|</a:t>
            </a:r>
            <a:r>
              <a:rPr lang="en-US" sz="100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400" rtl="0" eaLnBrk="1" fontAlgn="auto" latinLnBrk="0" hangingPunct="1">
                <a:lnSpc>
                  <a:spcPct val="100000"/>
                </a:lnSpc>
                <a:spcBef>
                  <a:spcPts val="0"/>
                </a:spcBef>
                <a:spcAft>
                  <a:spcPts val="600"/>
                </a:spcAft>
                <a:buClrTx/>
                <a:buSzTx/>
                <a:buFontTx/>
                <a:buNone/>
                <a:tabLst/>
                <a:defRPr/>
              </a:pPr>
              <a:t>‹#›</a:t>
            </a:fld>
            <a:r>
              <a:rPr lang="en-US" sz="1000">
                <a:latin typeface="Arial" pitchFamily="34" charset="0"/>
              </a:rPr>
              <a:t> </a:t>
            </a:r>
            <a:r>
              <a:rPr lang="en-US" sz="1000">
                <a:solidFill>
                  <a:srgbClr val="C1CD23"/>
                </a:solidFill>
                <a:latin typeface="Arial" pitchFamily="34" charset="0"/>
              </a:rPr>
              <a:t>|</a:t>
            </a:r>
            <a:r>
              <a:rPr lang="en-US" sz="1000">
                <a:ea typeface="Verdana" pitchFamily="34" charset="0"/>
                <a:cs typeface="Verdana" pitchFamily="34" charset="0"/>
              </a:rPr>
              <a:t> </a:t>
            </a:r>
          </a:p>
        </p:txBody>
      </p:sp>
      <p:grpSp>
        <p:nvGrpSpPr>
          <p:cNvPr id="12" name="Group 11"/>
          <p:cNvGrpSpPr/>
          <p:nvPr userDrawn="1"/>
        </p:nvGrpSpPr>
        <p:grpSpPr>
          <a:xfrm>
            <a:off x="108644" y="1"/>
            <a:ext cx="132781" cy="6858000"/>
            <a:chOff x="2" y="1"/>
            <a:chExt cx="405352" cy="6858000"/>
          </a:xfrm>
        </p:grpSpPr>
        <p:sp>
          <p:nvSpPr>
            <p:cNvPr id="14" name="Rectangle 13"/>
            <p:cNvSpPr/>
            <p:nvPr/>
          </p:nvSpPr>
          <p:spPr bwMode="auto">
            <a:xfrm>
              <a:off x="2" y="1"/>
              <a:ext cx="405352"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5" name="Rectangle 14"/>
            <p:cNvSpPr/>
            <p:nvPr/>
          </p:nvSpPr>
          <p:spPr bwMode="auto">
            <a:xfrm>
              <a:off x="2" y="1371601"/>
              <a:ext cx="405352"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Tree>
    <p:extLst>
      <p:ext uri="{BB962C8B-B14F-4D97-AF65-F5344CB8AC3E}">
        <p14:creationId xmlns:p14="http://schemas.microsoft.com/office/powerpoint/2010/main" val="226083282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hf hdr="0" dt="0"/>
  <p:txStyles>
    <p:titleStyle>
      <a:lvl1pPr algn="l" defTabSz="914400" rtl="0" eaLnBrk="1" latinLnBrk="0" hangingPunct="1">
        <a:lnSpc>
          <a:spcPts val="3200"/>
        </a:lnSpc>
        <a:spcBef>
          <a:spcPct val="0"/>
        </a:spcBef>
        <a:buNone/>
        <a:defRPr lang="en-US" sz="3200" b="1" kern="1200">
          <a:solidFill>
            <a:schemeClr val="tx2"/>
          </a:solidFill>
          <a:latin typeface="Arial" pitchFamily="34" charset="0"/>
          <a:ea typeface="Verdana" pitchFamily="34" charset="0"/>
          <a:cs typeface="Arial" pitchFamily="34" charset="0"/>
        </a:defRPr>
      </a:lvl1pPr>
    </p:titleStyle>
    <p:body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sz="2400" b="1" kern="120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sz="1800" kern="1200">
          <a:solidFill>
            <a:schemeClr val="tx1"/>
          </a:solidFill>
          <a:latin typeface="Arial" pitchFamily="34" charset="0"/>
          <a:ea typeface="+mn-ea"/>
          <a:cs typeface="Arial" pitchFamily="34" charset="0"/>
        </a:defRPr>
      </a:lvl3pPr>
      <a:lvl4pPr marL="1030288" indent="-228600" algn="l" defTabSz="914400" rtl="0" eaLnBrk="1" latinLnBrk="0" hangingPunct="1">
        <a:spcBef>
          <a:spcPts val="0"/>
        </a:spcBef>
        <a:spcAft>
          <a:spcPts val="600"/>
        </a:spcAft>
        <a:buClr>
          <a:schemeClr val="tx2"/>
        </a:buClr>
        <a:buFont typeface="Arial" pitchFamily="34" charset="0"/>
        <a:buChar char="–"/>
        <a:defRPr sz="1800" kern="120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defRPr sz="1800" kern="120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defRPr sz="1800" kern="120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dfulmer@MITRE.org"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20.png"/><Relationship Id="rId7"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1.xml"/><Relationship Id="rId11" Type="http://schemas.openxmlformats.org/officeDocument/2006/relationships/chart" Target="../charts/chart6.xml"/><Relationship Id="rId5" Type="http://schemas.openxmlformats.org/officeDocument/2006/relationships/image" Target="../media/image22.png"/><Relationship Id="rId10" Type="http://schemas.openxmlformats.org/officeDocument/2006/relationships/chart" Target="../charts/chart5.xml"/><Relationship Id="rId4" Type="http://schemas.openxmlformats.org/officeDocument/2006/relationships/image" Target="../media/image21.png"/><Relationship Id="rId9"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image" Target="../media/image28.png"/><Relationship Id="rId1" Type="http://schemas.openxmlformats.org/officeDocument/2006/relationships/slideLayout" Target="../slideLayouts/slideLayout10.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Forecasting the Effect of Space Launches on the NAS</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p:txBody>
          <a:bodyPr/>
          <a:lstStyle/>
          <a:p>
            <a:endParaRPr lang="en-US" dirty="0"/>
          </a:p>
          <a:p>
            <a:r>
              <a:rPr lang="en-US" dirty="0"/>
              <a:t>Dean Fulmer</a:t>
            </a:r>
          </a:p>
          <a:p>
            <a:r>
              <a:rPr lang="en-US" dirty="0"/>
              <a:t>The MITRE Corporation</a:t>
            </a:r>
          </a:p>
          <a:p>
            <a:r>
              <a:rPr lang="en-US"/>
              <a:t>16 January, 2019</a:t>
            </a:r>
            <a:endParaRPr lang="en-US" dirty="0"/>
          </a:p>
        </p:txBody>
      </p:sp>
    </p:spTree>
    <p:extLst>
      <p:ext uri="{BB962C8B-B14F-4D97-AF65-F5344CB8AC3E}">
        <p14:creationId xmlns:p14="http://schemas.microsoft.com/office/powerpoint/2010/main" val="2462469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19BC2-0866-4C95-A78A-44EF1F699E20}"/>
              </a:ext>
            </a:extLst>
          </p:cNvPr>
          <p:cNvSpPr>
            <a:spLocks noGrp="1"/>
          </p:cNvSpPr>
          <p:nvPr>
            <p:ph type="title"/>
          </p:nvPr>
        </p:nvSpPr>
        <p:spPr>
          <a:xfrm>
            <a:off x="616448" y="3053873"/>
            <a:ext cx="11236721" cy="750253"/>
          </a:xfrm>
        </p:spPr>
        <p:txBody>
          <a:bodyPr/>
          <a:lstStyle/>
          <a:p>
            <a:pPr algn="ctr"/>
            <a:r>
              <a:rPr lang="en-US" dirty="0"/>
              <a:t>Back-up</a:t>
            </a:r>
          </a:p>
        </p:txBody>
      </p:sp>
      <p:sp>
        <p:nvSpPr>
          <p:cNvPr id="4" name="Footer Placeholder 3">
            <a:extLst>
              <a:ext uri="{FF2B5EF4-FFF2-40B4-BE49-F238E27FC236}">
                <a16:creationId xmlns:a16="http://schemas.microsoft.com/office/drawing/2014/main" id="{7A6A1FA4-46EE-4E94-872E-B3D7219C7B15}"/>
              </a:ext>
            </a:extLst>
          </p:cNvPr>
          <p:cNvSpPr>
            <a:spLocks noGrp="1"/>
          </p:cNvSpPr>
          <p:nvPr>
            <p:ph type="ftr" sz="quarter" idx="11"/>
          </p:nvPr>
        </p:nvSpPr>
        <p:spPr/>
        <p:txBody>
          <a:bodyPr/>
          <a:lstStyle/>
          <a:p>
            <a:r>
              <a:rPr lang="en-US" altLang="en-US" dirty="0">
                <a:solidFill>
                  <a:schemeClr val="tx1">
                    <a:lumMod val="50000"/>
                    <a:lumOff val="50000"/>
                  </a:schemeClr>
                </a:solidFill>
                <a:latin typeface="Arial" pitchFamily="34" charset="0"/>
                <a:cs typeface="Arial" pitchFamily="34" charset="0"/>
              </a:rPr>
              <a:t>© 2019 The MITRE Corporation. All rights reserved. Approved for public release. Distribution unlimited. Case number: 18-4565.</a:t>
            </a:r>
            <a:endParaRPr lang="en-US"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464840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55AF-474F-4DAF-A272-EB0B6A0211B4}"/>
              </a:ext>
            </a:extLst>
          </p:cNvPr>
          <p:cNvSpPr>
            <a:spLocks noGrp="1"/>
          </p:cNvSpPr>
          <p:nvPr>
            <p:ph type="title"/>
          </p:nvPr>
        </p:nvSpPr>
        <p:spPr/>
        <p:txBody>
          <a:bodyPr/>
          <a:lstStyle/>
          <a:p>
            <a:r>
              <a:rPr lang="en-US" dirty="0"/>
              <a:t>Forecasting the Effect of Space Launches on the NAS</a:t>
            </a:r>
            <a:br>
              <a:rPr lang="en-US" dirty="0"/>
            </a:br>
            <a:r>
              <a:rPr lang="en-US" sz="2400" i="1" dirty="0"/>
              <a:t>- In a Shifting Landscape</a:t>
            </a:r>
          </a:p>
        </p:txBody>
      </p:sp>
      <p:sp>
        <p:nvSpPr>
          <p:cNvPr id="4" name="Footer Placeholder 3">
            <a:extLst>
              <a:ext uri="{FF2B5EF4-FFF2-40B4-BE49-F238E27FC236}">
                <a16:creationId xmlns:a16="http://schemas.microsoft.com/office/drawing/2014/main" id="{03AC6D06-D564-44FC-9F27-A57B0EC47475}"/>
              </a:ext>
            </a:extLst>
          </p:cNvPr>
          <p:cNvSpPr>
            <a:spLocks noGrp="1"/>
          </p:cNvSpPr>
          <p:nvPr>
            <p:ph type="ftr" sz="quarter" idx="11"/>
          </p:nvPr>
        </p:nvSpPr>
        <p:spPr/>
        <p:txBody>
          <a:bodyPr/>
          <a:lstStyle/>
          <a:p>
            <a:r>
              <a:rPr lang="en-US" altLang="en-US" dirty="0">
                <a:solidFill>
                  <a:schemeClr val="tx1">
                    <a:lumMod val="50000"/>
                    <a:lumOff val="50000"/>
                  </a:schemeClr>
                </a:solidFill>
                <a:latin typeface="Arial" pitchFamily="34" charset="0"/>
                <a:cs typeface="Arial" pitchFamily="34" charset="0"/>
              </a:rPr>
              <a:t>© 2019 The MITRE Corporation. All rights reserved. Approved for public release. Distribution unlimited. Case number: 18-4565.</a:t>
            </a:r>
            <a:endParaRPr lang="en-US" dirty="0">
              <a:solidFill>
                <a:schemeClr val="tx1">
                  <a:lumMod val="50000"/>
                  <a:lumOff val="50000"/>
                </a:schemeClr>
              </a:solidFill>
              <a:latin typeface="Arial" pitchFamily="34" charset="0"/>
              <a:cs typeface="Arial" pitchFamily="34" charset="0"/>
            </a:endParaRPr>
          </a:p>
        </p:txBody>
      </p:sp>
      <p:sp>
        <p:nvSpPr>
          <p:cNvPr id="5" name="Rectangle: Rounded Corners 4">
            <a:extLst>
              <a:ext uri="{FF2B5EF4-FFF2-40B4-BE49-F238E27FC236}">
                <a16:creationId xmlns:a16="http://schemas.microsoft.com/office/drawing/2014/main" id="{701A413F-8C17-41C4-836F-92DD184A7355}"/>
              </a:ext>
            </a:extLst>
          </p:cNvPr>
          <p:cNvSpPr/>
          <p:nvPr/>
        </p:nvSpPr>
        <p:spPr>
          <a:xfrm>
            <a:off x="1095153" y="2094614"/>
            <a:ext cx="2158409" cy="154172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Uncertain space operation forecast</a:t>
            </a:r>
          </a:p>
        </p:txBody>
      </p:sp>
      <p:sp>
        <p:nvSpPr>
          <p:cNvPr id="6" name="Rectangle: Rounded Corners 5">
            <a:extLst>
              <a:ext uri="{FF2B5EF4-FFF2-40B4-BE49-F238E27FC236}">
                <a16:creationId xmlns:a16="http://schemas.microsoft.com/office/drawing/2014/main" id="{EA277E0B-48B9-48F6-BD57-C65C1855A1C9}"/>
              </a:ext>
            </a:extLst>
          </p:cNvPr>
          <p:cNvSpPr/>
          <p:nvPr/>
        </p:nvSpPr>
        <p:spPr>
          <a:xfrm>
            <a:off x="4384924" y="2094613"/>
            <a:ext cx="2158409" cy="154172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Evolving strategy to  integrate space operations</a:t>
            </a:r>
          </a:p>
        </p:txBody>
      </p:sp>
      <p:sp>
        <p:nvSpPr>
          <p:cNvPr id="7" name="TextBox 6">
            <a:extLst>
              <a:ext uri="{FF2B5EF4-FFF2-40B4-BE49-F238E27FC236}">
                <a16:creationId xmlns:a16="http://schemas.microsoft.com/office/drawing/2014/main" id="{5D1D5399-2062-4D60-BB25-7FC816FBDC26}"/>
              </a:ext>
            </a:extLst>
          </p:cNvPr>
          <p:cNvSpPr txBox="1"/>
          <p:nvPr/>
        </p:nvSpPr>
        <p:spPr>
          <a:xfrm>
            <a:off x="3573823" y="2449974"/>
            <a:ext cx="490840" cy="830997"/>
          </a:xfrm>
          <a:prstGeom prst="rect">
            <a:avLst/>
          </a:prstGeom>
          <a:noFill/>
        </p:spPr>
        <p:txBody>
          <a:bodyPr wrap="none" rtlCol="0">
            <a:spAutoFit/>
          </a:bodyPr>
          <a:lstStyle/>
          <a:p>
            <a:r>
              <a:rPr lang="en-US" sz="4800" dirty="0">
                <a:solidFill>
                  <a:schemeClr val="tx2"/>
                </a:solidFill>
              </a:rPr>
              <a:t>+</a:t>
            </a:r>
          </a:p>
        </p:txBody>
      </p:sp>
      <p:sp>
        <p:nvSpPr>
          <p:cNvPr id="8" name="TextBox 7">
            <a:extLst>
              <a:ext uri="{FF2B5EF4-FFF2-40B4-BE49-F238E27FC236}">
                <a16:creationId xmlns:a16="http://schemas.microsoft.com/office/drawing/2014/main" id="{D3D6223B-2490-41F5-BB68-01D78A388769}"/>
              </a:ext>
            </a:extLst>
          </p:cNvPr>
          <p:cNvSpPr txBox="1"/>
          <p:nvPr/>
        </p:nvSpPr>
        <p:spPr>
          <a:xfrm>
            <a:off x="7089033" y="2449973"/>
            <a:ext cx="490840" cy="830997"/>
          </a:xfrm>
          <a:prstGeom prst="rect">
            <a:avLst/>
          </a:prstGeom>
          <a:noFill/>
        </p:spPr>
        <p:txBody>
          <a:bodyPr wrap="none" rtlCol="0">
            <a:spAutoFit/>
          </a:bodyPr>
          <a:lstStyle/>
          <a:p>
            <a:r>
              <a:rPr lang="en-US" sz="4800" dirty="0">
                <a:solidFill>
                  <a:schemeClr val="tx2"/>
                </a:solidFill>
              </a:rPr>
              <a:t>=</a:t>
            </a:r>
          </a:p>
        </p:txBody>
      </p:sp>
      <p:sp>
        <p:nvSpPr>
          <p:cNvPr id="9" name="Rectangle: Rounded Corners 8">
            <a:extLst>
              <a:ext uri="{FF2B5EF4-FFF2-40B4-BE49-F238E27FC236}">
                <a16:creationId xmlns:a16="http://schemas.microsoft.com/office/drawing/2014/main" id="{F3EA8A80-D42F-48D4-B6F6-4DAE75AA2EE7}"/>
              </a:ext>
            </a:extLst>
          </p:cNvPr>
          <p:cNvSpPr/>
          <p:nvPr/>
        </p:nvSpPr>
        <p:spPr>
          <a:xfrm>
            <a:off x="8035435" y="2094613"/>
            <a:ext cx="2158409" cy="154172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Range of forecast of the effect of space launches on the NAS</a:t>
            </a:r>
          </a:p>
        </p:txBody>
      </p:sp>
      <p:sp>
        <p:nvSpPr>
          <p:cNvPr id="10" name="TextBox 9">
            <a:extLst>
              <a:ext uri="{FF2B5EF4-FFF2-40B4-BE49-F238E27FC236}">
                <a16:creationId xmlns:a16="http://schemas.microsoft.com/office/drawing/2014/main" id="{991CF173-3322-4153-BF4F-F3076E9D75B2}"/>
              </a:ext>
            </a:extLst>
          </p:cNvPr>
          <p:cNvSpPr txBox="1"/>
          <p:nvPr/>
        </p:nvSpPr>
        <p:spPr>
          <a:xfrm>
            <a:off x="1295269" y="3968472"/>
            <a:ext cx="9167169" cy="2400657"/>
          </a:xfrm>
          <a:prstGeom prst="rect">
            <a:avLst/>
          </a:prstGeom>
          <a:noFill/>
        </p:spPr>
        <p:txBody>
          <a:bodyPr wrap="square" rtlCol="0">
            <a:spAutoFit/>
          </a:bodyPr>
          <a:lstStyle/>
          <a:p>
            <a:r>
              <a:rPr lang="en-US" sz="2400" b="1" dirty="0">
                <a:solidFill>
                  <a:schemeClr val="bg1"/>
                </a:solidFill>
              </a:rPr>
              <a:t>Needs:</a:t>
            </a:r>
          </a:p>
          <a:p>
            <a:pPr marL="285750" indent="-285750">
              <a:buFontTx/>
              <a:buChar char="-"/>
            </a:pPr>
            <a:r>
              <a:rPr lang="en-US" dirty="0">
                <a:solidFill>
                  <a:schemeClr val="bg1"/>
                </a:solidFill>
              </a:rPr>
              <a:t>Analysis techniques to safely reduce airspace that needs to be closed</a:t>
            </a:r>
          </a:p>
          <a:p>
            <a:pPr marL="285750" indent="-285750">
              <a:buFontTx/>
              <a:buChar char="-"/>
            </a:pPr>
            <a:r>
              <a:rPr lang="en-US" dirty="0">
                <a:solidFill>
                  <a:schemeClr val="bg1"/>
                </a:solidFill>
              </a:rPr>
              <a:t>Planning tools to aid space operator plan operations during low airspace demand</a:t>
            </a:r>
          </a:p>
          <a:p>
            <a:pPr marL="285750" indent="-285750">
              <a:buFontTx/>
              <a:buChar char="-"/>
            </a:pPr>
            <a:r>
              <a:rPr lang="en-US" dirty="0">
                <a:solidFill>
                  <a:schemeClr val="bg1"/>
                </a:solidFill>
              </a:rPr>
              <a:t>Air traffic management techniques to reduce number of affected aircraft</a:t>
            </a:r>
          </a:p>
          <a:p>
            <a:pPr marL="285750" indent="-285750">
              <a:buFontTx/>
              <a:buChar char="-"/>
            </a:pPr>
            <a:r>
              <a:rPr lang="en-US" dirty="0">
                <a:solidFill>
                  <a:schemeClr val="bg1"/>
                </a:solidFill>
              </a:rPr>
              <a:t>Resilient ATC’s vehicle situational awareness for safety, responding to contingencies and quick release of airspaces</a:t>
            </a:r>
          </a:p>
          <a:p>
            <a:pPr marL="285750" indent="-285750">
              <a:buFontTx/>
              <a:buChar char="-"/>
            </a:pPr>
            <a:r>
              <a:rPr lang="en-US" dirty="0"/>
              <a:t>Practices and processes to share information and promote collaborative decision making</a:t>
            </a:r>
          </a:p>
          <a:p>
            <a:pPr marL="285750" indent="-285750">
              <a:buFontTx/>
              <a:buChar char="-"/>
            </a:pPr>
            <a:endParaRPr lang="en-US" dirty="0"/>
          </a:p>
        </p:txBody>
      </p:sp>
    </p:spTree>
    <p:extLst>
      <p:ext uri="{BB962C8B-B14F-4D97-AF65-F5344CB8AC3E}">
        <p14:creationId xmlns:p14="http://schemas.microsoft.com/office/powerpoint/2010/main" val="3650669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836559-777B-4996-AF67-793BAB5A1642}"/>
              </a:ext>
            </a:extLst>
          </p:cNvPr>
          <p:cNvSpPr>
            <a:spLocks noGrp="1"/>
          </p:cNvSpPr>
          <p:nvPr>
            <p:ph type="sldNum" sz="quarter" idx="12"/>
          </p:nvPr>
        </p:nvSpPr>
        <p:spPr>
          <a:xfrm>
            <a:off x="10275063" y="55601"/>
            <a:ext cx="1765676" cy="252626"/>
          </a:xfrm>
          <a:prstGeom prst="rect">
            <a:avLst/>
          </a:prstGeom>
          <a:ln>
            <a:noFill/>
          </a:ln>
        </p:spPr>
        <p:txBody>
          <a:bodyP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Arial" pitchFamily="34" charset="0"/>
              <a:ea typeface="Verdana" pitchFamily="34" charset="0"/>
              <a:cs typeface="Verdana" pitchFamily="34" charset="0"/>
            </a:endParaRPr>
          </a:p>
        </p:txBody>
      </p:sp>
      <p:sp>
        <p:nvSpPr>
          <p:cNvPr id="3" name="TextBox 2">
            <a:extLst>
              <a:ext uri="{FF2B5EF4-FFF2-40B4-BE49-F238E27FC236}">
                <a16:creationId xmlns:a16="http://schemas.microsoft.com/office/drawing/2014/main" id="{BEC1BD18-4A5C-4EB0-B952-1337070C6536}"/>
              </a:ext>
            </a:extLst>
          </p:cNvPr>
          <p:cNvSpPr txBox="1"/>
          <p:nvPr/>
        </p:nvSpPr>
        <p:spPr>
          <a:xfrm>
            <a:off x="469726" y="1108553"/>
            <a:ext cx="11417474" cy="382044"/>
          </a:xfrm>
          <a:prstGeom prst="rect">
            <a:avLst/>
          </a:prstGeom>
          <a:solidFill>
            <a:schemeClr val="tx1"/>
          </a:solidFill>
        </p:spPr>
        <p:txBody>
          <a:bodyPr wrap="square" rtlCol="0">
            <a:spAutoFit/>
          </a:bodyPr>
          <a:lstStyle/>
          <a:p>
            <a:endParaRPr lang="en-US" dirty="0"/>
          </a:p>
        </p:txBody>
      </p:sp>
      <p:sp>
        <p:nvSpPr>
          <p:cNvPr id="4" name="Rectangle 3">
            <a:extLst>
              <a:ext uri="{FF2B5EF4-FFF2-40B4-BE49-F238E27FC236}">
                <a16:creationId xmlns:a16="http://schemas.microsoft.com/office/drawing/2014/main" id="{638C490E-46D2-48AD-8127-480CD4A189EB}"/>
              </a:ext>
            </a:extLst>
          </p:cNvPr>
          <p:cNvSpPr/>
          <p:nvPr/>
        </p:nvSpPr>
        <p:spPr>
          <a:xfrm>
            <a:off x="3048000" y="5582356"/>
            <a:ext cx="6096000" cy="1015663"/>
          </a:xfrm>
          <a:prstGeom prst="rect">
            <a:avLst/>
          </a:prstGeom>
        </p:spPr>
        <p:txBody>
          <a:bodyPr>
            <a:spAutoFit/>
          </a:bodyPr>
          <a:lstStyle/>
          <a:p>
            <a:pPr algn="ctr"/>
            <a:r>
              <a:rPr lang="en-US" sz="2000" b="1" dirty="0">
                <a:solidFill>
                  <a:srgbClr val="005F9E"/>
                </a:solidFill>
                <a:latin typeface="Arial" pitchFamily="34" charset="0"/>
                <a:ea typeface="Verdana" pitchFamily="34" charset="0"/>
                <a:cs typeface="Arial" pitchFamily="34" charset="0"/>
              </a:rPr>
              <a:t>Dean Fulmer</a:t>
            </a:r>
            <a:br>
              <a:rPr lang="en-US" sz="2000" b="1" dirty="0">
                <a:solidFill>
                  <a:srgbClr val="005F9E"/>
                </a:solidFill>
                <a:latin typeface="Arial" pitchFamily="34" charset="0"/>
                <a:ea typeface="Verdana" pitchFamily="34" charset="0"/>
                <a:cs typeface="Arial" pitchFamily="34" charset="0"/>
              </a:rPr>
            </a:br>
            <a:r>
              <a:rPr lang="en-US" sz="2000" b="1" dirty="0">
                <a:solidFill>
                  <a:srgbClr val="005F9E"/>
                </a:solidFill>
                <a:latin typeface="Arial" pitchFamily="34" charset="0"/>
                <a:ea typeface="Verdana" pitchFamily="34" charset="0"/>
                <a:cs typeface="Arial" pitchFamily="34" charset="0"/>
                <a:hlinkClick r:id="rId2">
                  <a:extLst>
                    <a:ext uri="{A12FA001-AC4F-418D-AE19-62706E023703}">
                      <ahyp:hlinkClr xmlns:ahyp="http://schemas.microsoft.com/office/drawing/2018/hyperlinkcolor" xmlns="" val="tx"/>
                    </a:ext>
                  </a:extLst>
                </a:hlinkClick>
              </a:rPr>
              <a:t>dfulmer@MITRE.org</a:t>
            </a:r>
            <a:r>
              <a:rPr lang="en-US" sz="2000" b="1" dirty="0">
                <a:solidFill>
                  <a:srgbClr val="005F9E"/>
                </a:solidFill>
                <a:latin typeface="Arial" pitchFamily="34" charset="0"/>
                <a:ea typeface="Verdana" pitchFamily="34" charset="0"/>
                <a:cs typeface="Arial" pitchFamily="34" charset="0"/>
              </a:rPr>
              <a:t/>
            </a:r>
            <a:br>
              <a:rPr lang="en-US" sz="2000" b="1" dirty="0">
                <a:solidFill>
                  <a:srgbClr val="005F9E"/>
                </a:solidFill>
                <a:latin typeface="Arial" pitchFamily="34" charset="0"/>
                <a:ea typeface="Verdana" pitchFamily="34" charset="0"/>
                <a:cs typeface="Arial" pitchFamily="34" charset="0"/>
              </a:rPr>
            </a:br>
            <a:r>
              <a:rPr lang="en-US" sz="2000" b="1" dirty="0">
                <a:solidFill>
                  <a:srgbClr val="005F9E"/>
                </a:solidFill>
                <a:latin typeface="Arial" pitchFamily="34" charset="0"/>
                <a:ea typeface="Verdana" pitchFamily="34" charset="0"/>
                <a:cs typeface="Arial" pitchFamily="34" charset="0"/>
              </a:rPr>
              <a:t>651-226-6181</a:t>
            </a:r>
            <a:endParaRPr lang="en-US" sz="2000" dirty="0"/>
          </a:p>
        </p:txBody>
      </p:sp>
    </p:spTree>
    <p:extLst>
      <p:ext uri="{BB962C8B-B14F-4D97-AF65-F5344CB8AC3E}">
        <p14:creationId xmlns:p14="http://schemas.microsoft.com/office/powerpoint/2010/main" val="3580735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76216-D212-4947-918D-A844D5EDA73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A28F160-C0F7-4AF1-8CEE-A98A61064B2E}"/>
              </a:ext>
            </a:extLst>
          </p:cNvPr>
          <p:cNvPicPr>
            <a:picLocks noGrp="1" noChangeAspect="1"/>
          </p:cNvPicPr>
          <p:nvPr>
            <p:ph idx="1"/>
          </p:nvPr>
        </p:nvPicPr>
        <p:blipFill>
          <a:blip r:embed="rId2"/>
          <a:stretch>
            <a:fillRect/>
          </a:stretch>
        </p:blipFill>
        <p:spPr>
          <a:xfrm>
            <a:off x="2863489" y="2340354"/>
            <a:ext cx="6158048" cy="2349787"/>
          </a:xfrm>
          <a:prstGeom prst="rect">
            <a:avLst/>
          </a:prstGeom>
        </p:spPr>
      </p:pic>
      <p:sp>
        <p:nvSpPr>
          <p:cNvPr id="4" name="Footer Placeholder 3">
            <a:extLst>
              <a:ext uri="{FF2B5EF4-FFF2-40B4-BE49-F238E27FC236}">
                <a16:creationId xmlns:a16="http://schemas.microsoft.com/office/drawing/2014/main" id="{9B27358B-AFC1-4E88-B00B-A78F5F80C380}"/>
              </a:ext>
            </a:extLst>
          </p:cNvPr>
          <p:cNvSpPr>
            <a:spLocks noGrp="1"/>
          </p:cNvSpPr>
          <p:nvPr>
            <p:ph type="ftr" sz="quarter" idx="11"/>
          </p:nvPr>
        </p:nvSpPr>
        <p:spPr/>
        <p:txBody>
          <a:bodyPr/>
          <a:lstStyle/>
          <a:p>
            <a:r>
              <a:rPr lang="en-US" altLang="en-US">
                <a:solidFill>
                  <a:schemeClr val="tx1">
                    <a:lumMod val="50000"/>
                    <a:lumOff val="50000"/>
                  </a:schemeClr>
                </a:solidFill>
                <a:latin typeface="Arial" pitchFamily="34" charset="0"/>
                <a:cs typeface="Arial" pitchFamily="34" charset="0"/>
              </a:rPr>
              <a:t>© 2019 The MITRE Corporation. All rights reserved.</a:t>
            </a:r>
            <a:endParaRPr lang="en-US"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2018815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574F4555-DDE6-41CB-85EE-B53459C9ADCB}"/>
              </a:ext>
            </a:extLst>
          </p:cNvPr>
          <p:cNvPicPr>
            <a:picLocks noChangeAspect="1"/>
          </p:cNvPicPr>
          <p:nvPr/>
        </p:nvPicPr>
        <p:blipFill>
          <a:blip r:embed="rId4"/>
          <a:stretch>
            <a:fillRect/>
          </a:stretch>
        </p:blipFill>
        <p:spPr>
          <a:xfrm>
            <a:off x="3554550" y="1310035"/>
            <a:ext cx="3064089" cy="2016718"/>
          </a:xfrm>
          <a:prstGeom prst="rect">
            <a:avLst/>
          </a:prstGeom>
        </p:spPr>
      </p:pic>
      <p:pic>
        <p:nvPicPr>
          <p:cNvPr id="40" name="Picture 39">
            <a:extLst>
              <a:ext uri="{FF2B5EF4-FFF2-40B4-BE49-F238E27FC236}">
                <a16:creationId xmlns:a16="http://schemas.microsoft.com/office/drawing/2014/main" id="{1AB98EE2-39A6-4CB7-8E26-1C30F4B4E191}"/>
              </a:ext>
            </a:extLst>
          </p:cNvPr>
          <p:cNvPicPr>
            <a:picLocks noChangeAspect="1"/>
          </p:cNvPicPr>
          <p:nvPr/>
        </p:nvPicPr>
        <p:blipFill>
          <a:blip r:embed="rId5"/>
          <a:stretch>
            <a:fillRect/>
          </a:stretch>
        </p:blipFill>
        <p:spPr>
          <a:xfrm>
            <a:off x="417597" y="3450277"/>
            <a:ext cx="4842514" cy="1564136"/>
          </a:xfrm>
          <a:prstGeom prst="rect">
            <a:avLst/>
          </a:prstGeom>
        </p:spPr>
      </p:pic>
      <p:pic>
        <p:nvPicPr>
          <p:cNvPr id="45" name="Content Placeholder 4">
            <a:extLst>
              <a:ext uri="{FF2B5EF4-FFF2-40B4-BE49-F238E27FC236}">
                <a16:creationId xmlns:a16="http://schemas.microsoft.com/office/drawing/2014/main" id="{06D4380D-8252-4B45-AA29-ADAC0E3802B4}"/>
              </a:ext>
            </a:extLst>
          </p:cNvPr>
          <p:cNvPicPr>
            <a:picLocks noGrp="1" noChangeAspect="1"/>
          </p:cNvPicPr>
          <p:nvPr>
            <p:ph idx="1"/>
          </p:nvPr>
        </p:nvPicPr>
        <p:blipFill>
          <a:blip r:embed="rId6"/>
          <a:stretch>
            <a:fillRect/>
          </a:stretch>
        </p:blipFill>
        <p:spPr>
          <a:xfrm>
            <a:off x="6694435" y="1302716"/>
            <a:ext cx="5165573" cy="2068873"/>
          </a:xfrm>
          <a:prstGeom prst="rect">
            <a:avLst/>
          </a:prstGeom>
        </p:spPr>
      </p:pic>
      <p:pic>
        <p:nvPicPr>
          <p:cNvPr id="17" name="Picture 16">
            <a:extLst>
              <a:ext uri="{FF2B5EF4-FFF2-40B4-BE49-F238E27FC236}">
                <a16:creationId xmlns:a16="http://schemas.microsoft.com/office/drawing/2014/main" id="{3291471F-8B16-42B3-809B-F9E6A5C1F4F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5619" y="1303133"/>
            <a:ext cx="3033868" cy="2023620"/>
          </a:xfrm>
          <a:prstGeom prst="rect">
            <a:avLst/>
          </a:prstGeom>
        </p:spPr>
      </p:pic>
      <p:pic>
        <p:nvPicPr>
          <p:cNvPr id="25" name="Picture 24" descr="A picture containing indoor, wall, object&#10;&#10;Description generated with very high confidence">
            <a:extLst>
              <a:ext uri="{FF2B5EF4-FFF2-40B4-BE49-F238E27FC236}">
                <a16:creationId xmlns:a16="http://schemas.microsoft.com/office/drawing/2014/main" id="{1D2B6072-143F-4E92-A7A5-BA812FA3C37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48593" y="3453081"/>
            <a:ext cx="2037535" cy="2891005"/>
          </a:xfrm>
          <a:prstGeom prst="rect">
            <a:avLst/>
          </a:prstGeom>
        </p:spPr>
      </p:pic>
      <p:pic>
        <p:nvPicPr>
          <p:cNvPr id="27" name="Picture 26" descr="A picture containing outdoor, building, transport&#10;&#10;Description generated with high confidence">
            <a:extLst>
              <a:ext uri="{FF2B5EF4-FFF2-40B4-BE49-F238E27FC236}">
                <a16:creationId xmlns:a16="http://schemas.microsoft.com/office/drawing/2014/main" id="{2CE080E8-25A4-49C8-A4B6-43E058410FC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7564" y="5120568"/>
            <a:ext cx="1649544" cy="1297878"/>
          </a:xfrm>
          <a:prstGeom prst="rect">
            <a:avLst/>
          </a:prstGeom>
        </p:spPr>
      </p:pic>
      <p:pic>
        <p:nvPicPr>
          <p:cNvPr id="28" name="Picture 27">
            <a:extLst>
              <a:ext uri="{FF2B5EF4-FFF2-40B4-BE49-F238E27FC236}">
                <a16:creationId xmlns:a16="http://schemas.microsoft.com/office/drawing/2014/main" id="{86B62993-1272-42AD-BFBA-B8D5143A733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13955"/>
          <a:stretch/>
        </p:blipFill>
        <p:spPr>
          <a:xfrm>
            <a:off x="421718" y="5112548"/>
            <a:ext cx="1353995" cy="1329346"/>
          </a:xfrm>
          <a:prstGeom prst="rect">
            <a:avLst/>
          </a:prstGeom>
        </p:spPr>
      </p:pic>
      <p:sp>
        <p:nvSpPr>
          <p:cNvPr id="29" name="TextBox 28">
            <a:extLst>
              <a:ext uri="{FF2B5EF4-FFF2-40B4-BE49-F238E27FC236}">
                <a16:creationId xmlns:a16="http://schemas.microsoft.com/office/drawing/2014/main" id="{9EC4C563-1BDA-4468-B416-1B2C793F1222}"/>
              </a:ext>
            </a:extLst>
          </p:cNvPr>
          <p:cNvSpPr txBox="1"/>
          <p:nvPr/>
        </p:nvSpPr>
        <p:spPr>
          <a:xfrm>
            <a:off x="2399394" y="3121910"/>
            <a:ext cx="11539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SPACEX Image</a:t>
            </a:r>
          </a:p>
        </p:txBody>
      </p:sp>
      <p:sp>
        <p:nvSpPr>
          <p:cNvPr id="32" name="TextBox 31">
            <a:extLst>
              <a:ext uri="{FF2B5EF4-FFF2-40B4-BE49-F238E27FC236}">
                <a16:creationId xmlns:a16="http://schemas.microsoft.com/office/drawing/2014/main" id="{553603B0-9B69-48DC-AAC4-5DDD1B9FD313}"/>
              </a:ext>
            </a:extLst>
          </p:cNvPr>
          <p:cNvSpPr txBox="1"/>
          <p:nvPr/>
        </p:nvSpPr>
        <p:spPr>
          <a:xfrm>
            <a:off x="11094596" y="6134659"/>
            <a:ext cx="10011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NASA Image</a:t>
            </a:r>
          </a:p>
        </p:txBody>
      </p:sp>
      <p:sp>
        <p:nvSpPr>
          <p:cNvPr id="34" name="TextBox 33">
            <a:extLst>
              <a:ext uri="{FF2B5EF4-FFF2-40B4-BE49-F238E27FC236}">
                <a16:creationId xmlns:a16="http://schemas.microsoft.com/office/drawing/2014/main" id="{1E315271-314F-4864-8A31-8A66571BC9EC}"/>
              </a:ext>
            </a:extLst>
          </p:cNvPr>
          <p:cNvSpPr txBox="1"/>
          <p:nvPr/>
        </p:nvSpPr>
        <p:spPr>
          <a:xfrm>
            <a:off x="726123" y="6251261"/>
            <a:ext cx="10011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NASA Image</a:t>
            </a:r>
          </a:p>
        </p:txBody>
      </p:sp>
      <p:sp>
        <p:nvSpPr>
          <p:cNvPr id="35" name="TextBox 34">
            <a:extLst>
              <a:ext uri="{FF2B5EF4-FFF2-40B4-BE49-F238E27FC236}">
                <a16:creationId xmlns:a16="http://schemas.microsoft.com/office/drawing/2014/main" id="{C7766D87-B587-4B66-BA52-06C0E8DBBAE3}"/>
              </a:ext>
            </a:extLst>
          </p:cNvPr>
          <p:cNvSpPr txBox="1"/>
          <p:nvPr/>
        </p:nvSpPr>
        <p:spPr>
          <a:xfrm>
            <a:off x="3767838" y="6233380"/>
            <a:ext cx="10011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NASA Image</a:t>
            </a:r>
          </a:p>
        </p:txBody>
      </p:sp>
      <p:sp>
        <p:nvSpPr>
          <p:cNvPr id="2" name="Title 1">
            <a:extLst>
              <a:ext uri="{FF2B5EF4-FFF2-40B4-BE49-F238E27FC236}">
                <a16:creationId xmlns:a16="http://schemas.microsoft.com/office/drawing/2014/main" id="{1E8A102F-6771-4668-9390-B0E5D3A9EE6B}"/>
              </a:ext>
            </a:extLst>
          </p:cNvPr>
          <p:cNvSpPr>
            <a:spLocks noGrp="1"/>
          </p:cNvSpPr>
          <p:nvPr>
            <p:ph type="title"/>
          </p:nvPr>
        </p:nvSpPr>
        <p:spPr/>
        <p:txBody>
          <a:bodyPr/>
          <a:lstStyle/>
          <a:p>
            <a:r>
              <a:rPr lang="en-US" dirty="0"/>
              <a:t>Commercial Space Industry is Vibrant</a:t>
            </a:r>
            <a:br>
              <a:rPr lang="en-US" dirty="0"/>
            </a:br>
            <a:r>
              <a:rPr lang="en-US" sz="2400" dirty="0"/>
              <a:t>New Operators, Innovative Operations from Increasing Number of Locations</a:t>
            </a:r>
            <a:r>
              <a:rPr lang="en-US" dirty="0"/>
              <a:t> </a:t>
            </a:r>
          </a:p>
        </p:txBody>
      </p:sp>
      <p:sp>
        <p:nvSpPr>
          <p:cNvPr id="4" name="Footer Placeholder 3">
            <a:extLst>
              <a:ext uri="{FF2B5EF4-FFF2-40B4-BE49-F238E27FC236}">
                <a16:creationId xmlns:a16="http://schemas.microsoft.com/office/drawing/2014/main" id="{E7D47260-D3C5-4205-96DE-B69C36A874A9}"/>
              </a:ext>
            </a:extLst>
          </p:cNvPr>
          <p:cNvSpPr>
            <a:spLocks noGrp="1"/>
          </p:cNvSpPr>
          <p:nvPr>
            <p:ph type="ftr" sz="quarter" idx="11"/>
          </p:nvPr>
        </p:nvSpPr>
        <p:spPr/>
        <p:txBody>
          <a:bodyPr/>
          <a:lstStyle/>
          <a:p>
            <a:pPr lvl="0">
              <a:defRPr/>
            </a:pPr>
            <a:r>
              <a:rPr lang="en-US" altLang="en-US" dirty="0">
                <a:solidFill>
                  <a:prstClr val="black">
                    <a:lumMod val="50000"/>
                    <a:lumOff val="50000"/>
                  </a:prstClr>
                </a:solidFill>
                <a:latin typeface="Arial" pitchFamily="34" charset="0"/>
                <a:cs typeface="Arial" pitchFamily="34" charset="0"/>
              </a:rPr>
              <a:t>© 2019 The MITRE Corporation. All rights reserved. Approved for public release. Distribution unlimited. Case number: 18-4565.</a:t>
            </a:r>
            <a:endParaRPr kumimoji="0" lang="en-US" sz="8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46" name="TextBox 45">
            <a:extLst>
              <a:ext uri="{FF2B5EF4-FFF2-40B4-BE49-F238E27FC236}">
                <a16:creationId xmlns:a16="http://schemas.microsoft.com/office/drawing/2014/main" id="{F0335A80-AFE4-4AFA-8D8C-BB244957D7EC}"/>
              </a:ext>
            </a:extLst>
          </p:cNvPr>
          <p:cNvSpPr txBox="1"/>
          <p:nvPr/>
        </p:nvSpPr>
        <p:spPr>
          <a:xfrm>
            <a:off x="10543751" y="3122216"/>
            <a:ext cx="14325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Virgin ORBIT Image</a:t>
            </a:r>
          </a:p>
        </p:txBody>
      </p:sp>
      <p:sp>
        <p:nvSpPr>
          <p:cNvPr id="37" name="TextBox 36">
            <a:extLst>
              <a:ext uri="{FF2B5EF4-FFF2-40B4-BE49-F238E27FC236}">
                <a16:creationId xmlns:a16="http://schemas.microsoft.com/office/drawing/2014/main" id="{CD577B91-4829-43B5-9979-6FCDCAA0A259}"/>
              </a:ext>
            </a:extLst>
          </p:cNvPr>
          <p:cNvSpPr txBox="1"/>
          <p:nvPr/>
        </p:nvSpPr>
        <p:spPr>
          <a:xfrm>
            <a:off x="4443103" y="3152001"/>
            <a:ext cx="22700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Sierra Nevada Corporation  Image</a:t>
            </a:r>
          </a:p>
        </p:txBody>
      </p:sp>
      <p:sp>
        <p:nvSpPr>
          <p:cNvPr id="48" name="TextBox 47">
            <a:extLst>
              <a:ext uri="{FF2B5EF4-FFF2-40B4-BE49-F238E27FC236}">
                <a16:creationId xmlns:a16="http://schemas.microsoft.com/office/drawing/2014/main" id="{A7CF55DE-3913-41FE-BFCD-17A9D2693035}"/>
              </a:ext>
            </a:extLst>
          </p:cNvPr>
          <p:cNvSpPr txBox="1"/>
          <p:nvPr/>
        </p:nvSpPr>
        <p:spPr>
          <a:xfrm>
            <a:off x="3698496" y="4775019"/>
            <a:ext cx="16108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Virgin GALACTIC Image</a:t>
            </a:r>
          </a:p>
        </p:txBody>
      </p:sp>
      <p:pic>
        <p:nvPicPr>
          <p:cNvPr id="41" name="Picture 40">
            <a:extLst>
              <a:ext uri="{FF2B5EF4-FFF2-40B4-BE49-F238E27FC236}">
                <a16:creationId xmlns:a16="http://schemas.microsoft.com/office/drawing/2014/main" id="{B2308A83-8FFE-41AF-9C87-1A7C8BA386AB}"/>
              </a:ext>
            </a:extLst>
          </p:cNvPr>
          <p:cNvPicPr>
            <a:picLocks noChangeAspect="1"/>
          </p:cNvPicPr>
          <p:nvPr/>
        </p:nvPicPr>
        <p:blipFill>
          <a:blip r:embed="rId11"/>
          <a:stretch>
            <a:fillRect/>
          </a:stretch>
        </p:blipFill>
        <p:spPr>
          <a:xfrm>
            <a:off x="1906173" y="602261"/>
            <a:ext cx="8577667" cy="5597520"/>
          </a:xfrm>
          <a:prstGeom prst="rect">
            <a:avLst/>
          </a:prstGeom>
          <a:effectLst>
            <a:outerShdw blurRad="152400" dist="355600" dir="8460000" algn="tr" rotWithShape="0">
              <a:prstClr val="black">
                <a:alpha val="70000"/>
              </a:prstClr>
            </a:outerShdw>
          </a:effectLst>
        </p:spPr>
      </p:pic>
      <p:pic>
        <p:nvPicPr>
          <p:cNvPr id="42" name="Picture 41">
            <a:extLst>
              <a:ext uri="{FF2B5EF4-FFF2-40B4-BE49-F238E27FC236}">
                <a16:creationId xmlns:a16="http://schemas.microsoft.com/office/drawing/2014/main" id="{BCB490EE-E108-45E0-832D-DE0B1735549C}"/>
              </a:ext>
            </a:extLst>
          </p:cNvPr>
          <p:cNvPicPr>
            <a:picLocks noChangeAspect="1"/>
          </p:cNvPicPr>
          <p:nvPr/>
        </p:nvPicPr>
        <p:blipFill rotWithShape="1">
          <a:blip r:embed="rId12"/>
          <a:srcRect l="609" t="804" r="670" b="691"/>
          <a:stretch/>
        </p:blipFill>
        <p:spPr>
          <a:xfrm>
            <a:off x="1906173" y="598038"/>
            <a:ext cx="8566887" cy="5588679"/>
          </a:xfrm>
          <a:prstGeom prst="rect">
            <a:avLst/>
          </a:prstGeom>
        </p:spPr>
      </p:pic>
      <p:pic>
        <p:nvPicPr>
          <p:cNvPr id="43" name="Picture 42">
            <a:extLst>
              <a:ext uri="{FF2B5EF4-FFF2-40B4-BE49-F238E27FC236}">
                <a16:creationId xmlns:a16="http://schemas.microsoft.com/office/drawing/2014/main" id="{C9D36830-FEBC-4C66-A7C7-40B44F34354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648" t="1620" r="939"/>
          <a:stretch/>
        </p:blipFill>
        <p:spPr>
          <a:xfrm>
            <a:off x="5360538" y="3458923"/>
            <a:ext cx="4399489" cy="2891005"/>
          </a:xfrm>
          <a:prstGeom prst="rect">
            <a:avLst/>
          </a:prstGeom>
          <a:solidFill>
            <a:schemeClr val="bg1"/>
          </a:solidFill>
          <a:ln w="15875">
            <a:solidFill>
              <a:srgbClr val="0070C0"/>
            </a:solidFill>
          </a:ln>
        </p:spPr>
      </p:pic>
      <p:sp>
        <p:nvSpPr>
          <p:cNvPr id="31" name="TextBox 30">
            <a:extLst>
              <a:ext uri="{FF2B5EF4-FFF2-40B4-BE49-F238E27FC236}">
                <a16:creationId xmlns:a16="http://schemas.microsoft.com/office/drawing/2014/main" id="{391C742D-8F5A-423B-8721-4B9F3E085EE3}"/>
              </a:ext>
            </a:extLst>
          </p:cNvPr>
          <p:cNvSpPr txBox="1"/>
          <p:nvPr/>
        </p:nvSpPr>
        <p:spPr>
          <a:xfrm>
            <a:off x="8943327" y="5946480"/>
            <a:ext cx="100115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MITRE Image</a:t>
            </a:r>
          </a:p>
        </p:txBody>
      </p:sp>
      <p:sp>
        <p:nvSpPr>
          <p:cNvPr id="36" name="TextBox 35">
            <a:extLst>
              <a:ext uri="{FF2B5EF4-FFF2-40B4-BE49-F238E27FC236}">
                <a16:creationId xmlns:a16="http://schemas.microsoft.com/office/drawing/2014/main" id="{C0E10343-2D92-424E-9127-5880EDB9A88F}"/>
              </a:ext>
            </a:extLst>
          </p:cNvPr>
          <p:cNvSpPr txBox="1"/>
          <p:nvPr/>
        </p:nvSpPr>
        <p:spPr>
          <a:xfrm>
            <a:off x="9564043" y="5534361"/>
            <a:ext cx="10011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MITRE Image</a:t>
            </a:r>
          </a:p>
        </p:txBody>
      </p:sp>
    </p:spTree>
    <p:extLst>
      <p:ext uri="{BB962C8B-B14F-4D97-AF65-F5344CB8AC3E}">
        <p14:creationId xmlns:p14="http://schemas.microsoft.com/office/powerpoint/2010/main" val="21792008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2.08333E-6 3.7037E-6 L -0.10729 -0.21505 " pathEditMode="relative" rAng="0" ptsTypes="AA">
                                      <p:cBhvr>
                                        <p:cTn id="8" dur="2000" fill="hold"/>
                                        <p:tgtEl>
                                          <p:spTgt spid="43"/>
                                        </p:tgtEl>
                                        <p:attrNameLst>
                                          <p:attrName>ppt_x</p:attrName>
                                          <p:attrName>ppt_y</p:attrName>
                                        </p:attrNameLst>
                                      </p:cBhvr>
                                      <p:rCtr x="-5365" y="-10764"/>
                                    </p:animMotion>
                                  </p:childTnLst>
                                </p:cTn>
                              </p:par>
                              <p:par>
                                <p:cTn id="9" presetID="6" presetClass="emph" presetSubtype="0" fill="hold" nodeType="withEffect">
                                  <p:stCondLst>
                                    <p:cond delay="0"/>
                                  </p:stCondLst>
                                  <p:childTnLst>
                                    <p:animScale>
                                      <p:cBhvr>
                                        <p:cTn id="10" dur="2000" fill="hold"/>
                                        <p:tgtEl>
                                          <p:spTgt spid="43"/>
                                        </p:tgtEl>
                                      </p:cBhvr>
                                      <p:by x="197000" y="197000"/>
                                    </p:animScale>
                                  </p:childTnLst>
                                </p:cTn>
                              </p:par>
                              <p:par>
                                <p:cTn id="11" presetID="1" presetClass="exit"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2100"/>
                                        <p:tgtEl>
                                          <p:spTgt spid="41"/>
                                        </p:tgtEl>
                                      </p:cBhvr>
                                    </p:animEffect>
                                  </p:childTnLst>
                                </p:cTn>
                              </p:par>
                              <p:par>
                                <p:cTn id="21" presetID="10" presetClass="exit" presetSubtype="0" fill="hold" nodeType="withEffect">
                                  <p:stCondLst>
                                    <p:cond delay="0"/>
                                  </p:stCondLst>
                                  <p:childTnLst>
                                    <p:animEffect transition="out" filter="fade">
                                      <p:cBhvr>
                                        <p:cTn id="22" dur="1400"/>
                                        <p:tgtEl>
                                          <p:spTgt spid="43"/>
                                        </p:tgtEl>
                                      </p:cBhvr>
                                    </p:animEffect>
                                    <p:set>
                                      <p:cBhvr>
                                        <p:cTn id="23" dur="1" fill="hold">
                                          <p:stCondLst>
                                            <p:cond delay="1399"/>
                                          </p:stCondLst>
                                        </p:cTn>
                                        <p:tgtEl>
                                          <p:spTgt spid="43"/>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28631-68E6-47B1-9E56-0BDCDB623AF8}"/>
              </a:ext>
            </a:extLst>
          </p:cNvPr>
          <p:cNvSpPr>
            <a:spLocks noGrp="1"/>
          </p:cNvSpPr>
          <p:nvPr>
            <p:ph type="title"/>
          </p:nvPr>
        </p:nvSpPr>
        <p:spPr>
          <a:xfrm>
            <a:off x="336301" y="419826"/>
            <a:ext cx="11855699" cy="750253"/>
          </a:xfrm>
        </p:spPr>
        <p:txBody>
          <a:bodyPr/>
          <a:lstStyle/>
          <a:p>
            <a:r>
              <a:rPr lang="en-US" dirty="0"/>
              <a:t>Historical and Projected Commercial Orbital Launch Trends</a:t>
            </a:r>
          </a:p>
        </p:txBody>
      </p:sp>
      <p:sp>
        <p:nvSpPr>
          <p:cNvPr id="4" name="Footer Placeholder 3">
            <a:extLst>
              <a:ext uri="{FF2B5EF4-FFF2-40B4-BE49-F238E27FC236}">
                <a16:creationId xmlns:a16="http://schemas.microsoft.com/office/drawing/2014/main" id="{7323DEC2-5602-4FB6-B1D6-2A7936236C0F}"/>
              </a:ext>
            </a:extLst>
          </p:cNvPr>
          <p:cNvSpPr>
            <a:spLocks noGrp="1"/>
          </p:cNvSpPr>
          <p:nvPr>
            <p:ph type="ftr" sz="quarter" idx="11"/>
          </p:nvPr>
        </p:nvSpPr>
        <p:spPr/>
        <p:txBody>
          <a:bodyPr/>
          <a:lstStyle/>
          <a:p>
            <a:r>
              <a:rPr lang="en-US" dirty="0">
                <a:solidFill>
                  <a:schemeClr val="tx1">
                    <a:lumMod val="50000"/>
                    <a:lumOff val="50000"/>
                  </a:schemeClr>
                </a:solidFill>
                <a:latin typeface="Arial" pitchFamily="34" charset="0"/>
                <a:cs typeface="Arial" pitchFamily="34" charset="0"/>
              </a:rPr>
              <a:t>© 2019 The MITRE Corporation. All rights reserved. Approved for public release. Distribution unlimited. Case number: 18-4565.</a:t>
            </a:r>
          </a:p>
        </p:txBody>
      </p:sp>
      <p:pic>
        <p:nvPicPr>
          <p:cNvPr id="7" name="Picture 6">
            <a:extLst>
              <a:ext uri="{FF2B5EF4-FFF2-40B4-BE49-F238E27FC236}">
                <a16:creationId xmlns:a16="http://schemas.microsoft.com/office/drawing/2014/main" id="{93ECB0DC-BFC9-4B74-843C-BF795C2EB0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92189" y="1305786"/>
            <a:ext cx="7520430" cy="3759353"/>
          </a:xfrm>
          <a:prstGeom prst="rect">
            <a:avLst/>
          </a:prstGeom>
          <a:ln>
            <a:solidFill>
              <a:schemeClr val="accent5">
                <a:lumMod val="75000"/>
              </a:schemeClr>
            </a:solidFill>
          </a:ln>
        </p:spPr>
      </p:pic>
      <p:sp>
        <p:nvSpPr>
          <p:cNvPr id="8" name="TextBox 7">
            <a:extLst>
              <a:ext uri="{FF2B5EF4-FFF2-40B4-BE49-F238E27FC236}">
                <a16:creationId xmlns:a16="http://schemas.microsoft.com/office/drawing/2014/main" id="{BFE94C9F-8BEA-4EDD-BF98-3EE8B0F3932E}"/>
              </a:ext>
            </a:extLst>
          </p:cNvPr>
          <p:cNvSpPr txBox="1"/>
          <p:nvPr/>
        </p:nvSpPr>
        <p:spPr>
          <a:xfrm>
            <a:off x="2479381" y="5062346"/>
            <a:ext cx="4876848" cy="276999"/>
          </a:xfrm>
          <a:prstGeom prst="rect">
            <a:avLst/>
          </a:prstGeom>
          <a:noFill/>
        </p:spPr>
        <p:txBody>
          <a:bodyPr wrap="none" rtlCol="0">
            <a:spAutoFit/>
          </a:bodyPr>
          <a:lstStyle/>
          <a:p>
            <a:r>
              <a:rPr lang="en-US" sz="1200" dirty="0">
                <a:solidFill>
                  <a:schemeClr val="bg1"/>
                </a:solidFill>
              </a:rPr>
              <a:t>Historical and projected commercial orbital launches by orbital destination</a:t>
            </a:r>
            <a:r>
              <a:rPr lang="en-US" sz="1200" dirty="0"/>
              <a:t>. </a:t>
            </a:r>
          </a:p>
        </p:txBody>
      </p:sp>
      <p:sp>
        <p:nvSpPr>
          <p:cNvPr id="10" name="Rectangle 9">
            <a:extLst>
              <a:ext uri="{FF2B5EF4-FFF2-40B4-BE49-F238E27FC236}">
                <a16:creationId xmlns:a16="http://schemas.microsoft.com/office/drawing/2014/main" id="{2E26B659-46E2-45E2-8D07-9AAEDD7CCD82}"/>
              </a:ext>
            </a:extLst>
          </p:cNvPr>
          <p:cNvSpPr/>
          <p:nvPr/>
        </p:nvSpPr>
        <p:spPr>
          <a:xfrm>
            <a:off x="1267929" y="5259110"/>
            <a:ext cx="9656142" cy="1200329"/>
          </a:xfrm>
          <a:prstGeom prst="rect">
            <a:avLst/>
          </a:prstGeom>
        </p:spPr>
        <p:txBody>
          <a:bodyPr wrap="square">
            <a:spAutoFit/>
          </a:bodyPr>
          <a:lstStyle/>
          <a:p>
            <a:r>
              <a:rPr lang="en-US" sz="2400" b="1" dirty="0">
                <a:solidFill>
                  <a:schemeClr val="bg1"/>
                </a:solidFill>
                <a:latin typeface="Helvetica Light"/>
              </a:rPr>
              <a:t>Trends show operations peaking last year, project a decline in the year 2021 and steady after that. Innovative technology, new business opportunities and market forces may change the future trends.</a:t>
            </a:r>
            <a:endParaRPr lang="en-US" sz="2400" dirty="0">
              <a:solidFill>
                <a:schemeClr val="bg1"/>
              </a:solidFill>
              <a:latin typeface="Helvetica Light"/>
            </a:endParaRPr>
          </a:p>
        </p:txBody>
      </p:sp>
      <p:sp>
        <p:nvSpPr>
          <p:cNvPr id="11" name="Rectangle 10">
            <a:extLst>
              <a:ext uri="{FF2B5EF4-FFF2-40B4-BE49-F238E27FC236}">
                <a16:creationId xmlns:a16="http://schemas.microsoft.com/office/drawing/2014/main" id="{760ADBBD-EE25-451D-AE34-1B3576E063B6}"/>
              </a:ext>
            </a:extLst>
          </p:cNvPr>
          <p:cNvSpPr/>
          <p:nvPr/>
        </p:nvSpPr>
        <p:spPr>
          <a:xfrm>
            <a:off x="7170744" y="5053100"/>
            <a:ext cx="6096000" cy="276999"/>
          </a:xfrm>
          <a:prstGeom prst="rect">
            <a:avLst/>
          </a:prstGeom>
        </p:spPr>
        <p:txBody>
          <a:bodyPr>
            <a:spAutoFit/>
          </a:bodyPr>
          <a:lstStyle/>
          <a:p>
            <a:r>
              <a:rPr lang="en-US" sz="1200" dirty="0">
                <a:solidFill>
                  <a:schemeClr val="bg1"/>
                </a:solidFill>
              </a:rPr>
              <a:t>Source: FAA Compendium, 2018</a:t>
            </a:r>
          </a:p>
        </p:txBody>
      </p:sp>
    </p:spTree>
    <p:extLst>
      <p:ext uri="{BB962C8B-B14F-4D97-AF65-F5344CB8AC3E}">
        <p14:creationId xmlns:p14="http://schemas.microsoft.com/office/powerpoint/2010/main" val="2479531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BEFD-5D17-4395-A65D-27412F36118F}"/>
              </a:ext>
            </a:extLst>
          </p:cNvPr>
          <p:cNvSpPr>
            <a:spLocks noGrp="1"/>
          </p:cNvSpPr>
          <p:nvPr>
            <p:ph type="title"/>
          </p:nvPr>
        </p:nvSpPr>
        <p:spPr/>
        <p:txBody>
          <a:bodyPr/>
          <a:lstStyle/>
          <a:p>
            <a:r>
              <a:rPr lang="en-US" dirty="0"/>
              <a:t>FAA Evolving Strategy for Managing Air and Space</a:t>
            </a:r>
          </a:p>
        </p:txBody>
      </p:sp>
      <p:sp>
        <p:nvSpPr>
          <p:cNvPr id="4" name="Footer Placeholder 3">
            <a:extLst>
              <a:ext uri="{FF2B5EF4-FFF2-40B4-BE49-F238E27FC236}">
                <a16:creationId xmlns:a16="http://schemas.microsoft.com/office/drawing/2014/main" id="{01068F37-E551-4700-A8B2-C4CD3FEC60C9}"/>
              </a:ext>
            </a:extLst>
          </p:cNvPr>
          <p:cNvSpPr>
            <a:spLocks noGrp="1"/>
          </p:cNvSpPr>
          <p:nvPr>
            <p:ph type="ftr" sz="quarter" idx="11"/>
          </p:nvPr>
        </p:nvSpPr>
        <p:spPr/>
        <p:txBody>
          <a:bodyPr/>
          <a:lstStyle/>
          <a:p>
            <a:r>
              <a:rPr lang="en-US" altLang="en-US" dirty="0">
                <a:solidFill>
                  <a:schemeClr val="tx1">
                    <a:lumMod val="50000"/>
                    <a:lumOff val="50000"/>
                  </a:schemeClr>
                </a:solidFill>
                <a:latin typeface="Arial" pitchFamily="34" charset="0"/>
                <a:cs typeface="Arial" pitchFamily="34" charset="0"/>
              </a:rPr>
              <a:t>© 2019 The MITRE Corporation. All rights reserved. Approved for public release. Distribution unlimited. Case number: 18-4565.</a:t>
            </a:r>
            <a:endParaRPr lang="en-US" dirty="0">
              <a:solidFill>
                <a:schemeClr val="tx1">
                  <a:lumMod val="50000"/>
                  <a:lumOff val="50000"/>
                </a:schemeClr>
              </a:solidFill>
              <a:latin typeface="Arial" pitchFamily="34" charset="0"/>
              <a:cs typeface="Arial" pitchFamily="34" charset="0"/>
            </a:endParaRPr>
          </a:p>
        </p:txBody>
      </p:sp>
      <p:sp>
        <p:nvSpPr>
          <p:cNvPr id="7" name="Rectangle: Rounded Corners 6">
            <a:extLst>
              <a:ext uri="{FF2B5EF4-FFF2-40B4-BE49-F238E27FC236}">
                <a16:creationId xmlns:a16="http://schemas.microsoft.com/office/drawing/2014/main" id="{7D1D6457-E59C-4A47-A57A-5AC11F4D9E9B}"/>
              </a:ext>
            </a:extLst>
          </p:cNvPr>
          <p:cNvSpPr/>
          <p:nvPr/>
        </p:nvSpPr>
        <p:spPr>
          <a:xfrm>
            <a:off x="400742" y="2432082"/>
            <a:ext cx="3733404" cy="3524152"/>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30793AA6-D485-4FE5-9BEB-373B35D01914}"/>
              </a:ext>
            </a:extLst>
          </p:cNvPr>
          <p:cNvSpPr/>
          <p:nvPr/>
        </p:nvSpPr>
        <p:spPr>
          <a:xfrm>
            <a:off x="4277071" y="2440768"/>
            <a:ext cx="3733404" cy="3524152"/>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5F677239-57D0-4E36-83EC-207203A75FBA}"/>
              </a:ext>
            </a:extLst>
          </p:cNvPr>
          <p:cNvSpPr/>
          <p:nvPr/>
        </p:nvSpPr>
        <p:spPr>
          <a:xfrm>
            <a:off x="8153400" y="2432082"/>
            <a:ext cx="3733404" cy="3524152"/>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300F3848-7EB5-42E6-A12F-E8004F5B27F8}"/>
              </a:ext>
            </a:extLst>
          </p:cNvPr>
          <p:cNvGrpSpPr/>
          <p:nvPr/>
        </p:nvGrpSpPr>
        <p:grpSpPr>
          <a:xfrm>
            <a:off x="639728" y="2379177"/>
            <a:ext cx="3494418" cy="3689976"/>
            <a:chOff x="732009" y="-8478"/>
            <a:chExt cx="2726702" cy="3844677"/>
          </a:xfrm>
        </p:grpSpPr>
        <p:sp>
          <p:nvSpPr>
            <p:cNvPr id="12" name="Rectangle 11">
              <a:extLst>
                <a:ext uri="{FF2B5EF4-FFF2-40B4-BE49-F238E27FC236}">
                  <a16:creationId xmlns:a16="http://schemas.microsoft.com/office/drawing/2014/main" id="{C6B4FC2E-645A-48BD-A74D-95A42F73F97B}"/>
                </a:ext>
              </a:extLst>
            </p:cNvPr>
            <p:cNvSpPr/>
            <p:nvPr/>
          </p:nvSpPr>
          <p:spPr>
            <a:xfrm>
              <a:off x="732009" y="-8478"/>
              <a:ext cx="2726702" cy="3844677"/>
            </a:xfrm>
            <a:prstGeom prst="rect">
              <a:avLst/>
            </a:prstGeom>
            <a:noFill/>
            <a:ln>
              <a:noFill/>
            </a:ln>
            <a:sp3d/>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3" name="TextBox 12">
              <a:extLst>
                <a:ext uri="{FF2B5EF4-FFF2-40B4-BE49-F238E27FC236}">
                  <a16:creationId xmlns:a16="http://schemas.microsoft.com/office/drawing/2014/main" id="{FAB70717-4224-4E37-8384-F772C87EEA0B}"/>
                </a:ext>
              </a:extLst>
            </p:cNvPr>
            <p:cNvSpPr txBox="1"/>
            <p:nvPr/>
          </p:nvSpPr>
          <p:spPr>
            <a:xfrm>
              <a:off x="732009" y="125726"/>
              <a:ext cx="2726702" cy="357626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2000" b="1" kern="1200" dirty="0">
                  <a:solidFill>
                    <a:schemeClr val="bg1"/>
                  </a:solidFill>
                </a:rPr>
                <a:t>Segregated Airspaces</a:t>
              </a:r>
            </a:p>
            <a:p>
              <a:pPr marL="0" lvl="0" indent="0" algn="l" defTabSz="1066800">
                <a:lnSpc>
                  <a:spcPct val="90000"/>
                </a:lnSpc>
                <a:spcBef>
                  <a:spcPct val="0"/>
                </a:spcBef>
                <a:spcAft>
                  <a:spcPct val="35000"/>
                </a:spcAft>
                <a:buFont typeface="Courier New" panose="02070309020205020404" pitchFamily="49" charset="0"/>
                <a:buNone/>
              </a:pPr>
              <a:endParaRPr lang="en-US" sz="1000" b="0" kern="1200" dirty="0">
                <a:solidFill>
                  <a:schemeClr val="bg1"/>
                </a:solidFill>
              </a:endParaRPr>
            </a:p>
            <a:p>
              <a:pPr marL="0" lvl="0" indent="0" algn="l" defTabSz="1066800">
                <a:lnSpc>
                  <a:spcPct val="90000"/>
                </a:lnSpc>
                <a:spcBef>
                  <a:spcPct val="0"/>
                </a:spcBef>
                <a:spcAft>
                  <a:spcPct val="35000"/>
                </a:spcAft>
                <a:buFont typeface="Courier New" panose="02070309020205020404" pitchFamily="49" charset="0"/>
                <a:buNone/>
              </a:pPr>
              <a:r>
                <a:rPr lang="en-US" sz="2000" b="0" kern="1200" dirty="0">
                  <a:solidFill>
                    <a:schemeClr val="bg1"/>
                  </a:solidFill>
                </a:rPr>
                <a:t>Preemptive Airspace Closure</a:t>
              </a:r>
            </a:p>
            <a:p>
              <a:pPr marL="0" lvl="0" indent="0" algn="l" defTabSz="1066800">
                <a:lnSpc>
                  <a:spcPct val="90000"/>
                </a:lnSpc>
                <a:spcBef>
                  <a:spcPct val="0"/>
                </a:spcBef>
                <a:spcAft>
                  <a:spcPct val="35000"/>
                </a:spcAft>
                <a:buFont typeface="Courier New" panose="02070309020205020404" pitchFamily="49" charset="0"/>
                <a:buNone/>
              </a:pPr>
              <a:r>
                <a:rPr lang="en-US" sz="2000" b="0" kern="1200" dirty="0">
                  <a:solidFill>
                    <a:schemeClr val="bg1"/>
                  </a:solidFill>
                </a:rPr>
                <a:t>Large Static Areas</a:t>
              </a:r>
            </a:p>
            <a:p>
              <a:pPr marL="0" lvl="0" indent="0" algn="l" defTabSz="1066800">
                <a:lnSpc>
                  <a:spcPct val="90000"/>
                </a:lnSpc>
                <a:spcBef>
                  <a:spcPct val="0"/>
                </a:spcBef>
                <a:spcAft>
                  <a:spcPct val="35000"/>
                </a:spcAft>
                <a:buFont typeface="Courier New" panose="02070309020205020404" pitchFamily="49" charset="0"/>
                <a:buNone/>
              </a:pPr>
              <a:r>
                <a:rPr lang="en-US" sz="2000" b="0" kern="1200" dirty="0">
                  <a:solidFill>
                    <a:schemeClr val="bg1"/>
                  </a:solidFill>
                </a:rPr>
                <a:t>Blocked for entire planned time window</a:t>
              </a:r>
            </a:p>
            <a:p>
              <a:pPr marL="0" lvl="0" indent="0" algn="l" defTabSz="1066800">
                <a:lnSpc>
                  <a:spcPct val="90000"/>
                </a:lnSpc>
                <a:spcBef>
                  <a:spcPct val="0"/>
                </a:spcBef>
                <a:spcAft>
                  <a:spcPct val="35000"/>
                </a:spcAft>
                <a:buFont typeface="Courier New" panose="02070309020205020404" pitchFamily="49" charset="0"/>
                <a:buNone/>
              </a:pPr>
              <a:r>
                <a:rPr lang="en-US" sz="2000" b="0" kern="1200" dirty="0">
                  <a:solidFill>
                    <a:schemeClr val="bg1"/>
                  </a:solidFill>
                </a:rPr>
                <a:t>Relatively higher number of aircraft may be affected by closure</a:t>
              </a:r>
            </a:p>
          </p:txBody>
        </p:sp>
      </p:grpSp>
      <p:sp>
        <p:nvSpPr>
          <p:cNvPr id="14" name="Flowchart: Extract 13">
            <a:extLst>
              <a:ext uri="{FF2B5EF4-FFF2-40B4-BE49-F238E27FC236}">
                <a16:creationId xmlns:a16="http://schemas.microsoft.com/office/drawing/2014/main" id="{C2163711-6DDE-4FFD-A22E-E618BB467B9D}"/>
              </a:ext>
            </a:extLst>
          </p:cNvPr>
          <p:cNvSpPr/>
          <p:nvPr/>
        </p:nvSpPr>
        <p:spPr>
          <a:xfrm rot="5400000">
            <a:off x="3924524" y="4954873"/>
            <a:ext cx="562170" cy="549000"/>
          </a:xfrm>
          <a:prstGeom prst="flowChartExtract">
            <a:avLst/>
          </a:prstGeom>
          <a:solidFill>
            <a:schemeClr val="tx2"/>
          </a:solidFill>
          <a:ln>
            <a:solidFill>
              <a:schemeClr val="tx2"/>
            </a:solidFill>
          </a:ln>
        </p:spPr>
        <p:style>
          <a:lnRef idx="2">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lowchart: Extract 14">
            <a:extLst>
              <a:ext uri="{FF2B5EF4-FFF2-40B4-BE49-F238E27FC236}">
                <a16:creationId xmlns:a16="http://schemas.microsoft.com/office/drawing/2014/main" id="{34C843C7-BFC9-4FF3-8E1E-6B6F524F37CF}"/>
              </a:ext>
            </a:extLst>
          </p:cNvPr>
          <p:cNvSpPr/>
          <p:nvPr/>
        </p:nvSpPr>
        <p:spPr>
          <a:xfrm rot="5400000">
            <a:off x="7872315" y="4954873"/>
            <a:ext cx="562170" cy="549000"/>
          </a:xfrm>
          <a:prstGeom prst="flowChartExtract">
            <a:avLst/>
          </a:prstGeom>
          <a:solidFill>
            <a:schemeClr val="tx2"/>
          </a:solidFill>
          <a:ln>
            <a:solidFill>
              <a:schemeClr val="tx2"/>
            </a:solidFill>
          </a:ln>
        </p:spPr>
        <p:style>
          <a:lnRef idx="2">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16" name="Group 15">
            <a:extLst>
              <a:ext uri="{FF2B5EF4-FFF2-40B4-BE49-F238E27FC236}">
                <a16:creationId xmlns:a16="http://schemas.microsoft.com/office/drawing/2014/main" id="{B5A2CD6C-35DF-4D8D-9788-2A9826D61F02}"/>
              </a:ext>
            </a:extLst>
          </p:cNvPr>
          <p:cNvGrpSpPr/>
          <p:nvPr/>
        </p:nvGrpSpPr>
        <p:grpSpPr>
          <a:xfrm>
            <a:off x="4653415" y="2509653"/>
            <a:ext cx="3162785" cy="3827721"/>
            <a:chOff x="4520369" y="0"/>
            <a:chExt cx="2726702" cy="3827721"/>
          </a:xfrm>
        </p:grpSpPr>
        <p:sp>
          <p:nvSpPr>
            <p:cNvPr id="17" name="Rectangle 16">
              <a:extLst>
                <a:ext uri="{FF2B5EF4-FFF2-40B4-BE49-F238E27FC236}">
                  <a16:creationId xmlns:a16="http://schemas.microsoft.com/office/drawing/2014/main" id="{72665EE6-D773-49F8-B9A4-35A9A916C24B}"/>
                </a:ext>
              </a:extLst>
            </p:cNvPr>
            <p:cNvSpPr/>
            <p:nvPr/>
          </p:nvSpPr>
          <p:spPr>
            <a:xfrm>
              <a:off x="4520369" y="0"/>
              <a:ext cx="2726702" cy="3827721"/>
            </a:xfrm>
            <a:prstGeom prst="rect">
              <a:avLst/>
            </a:prstGeom>
            <a:noFill/>
            <a:ln>
              <a:noFill/>
            </a:ln>
            <a:sp3d/>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8" name="TextBox 17">
              <a:extLst>
                <a:ext uri="{FF2B5EF4-FFF2-40B4-BE49-F238E27FC236}">
                  <a16:creationId xmlns:a16="http://schemas.microsoft.com/office/drawing/2014/main" id="{D3350631-02B0-4154-8FB3-1E354A7A0C4A}"/>
                </a:ext>
              </a:extLst>
            </p:cNvPr>
            <p:cNvSpPr txBox="1"/>
            <p:nvPr/>
          </p:nvSpPr>
          <p:spPr>
            <a:xfrm>
              <a:off x="4520369" y="0"/>
              <a:ext cx="2726702" cy="382772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000" b="1" kern="1200" dirty="0">
                  <a:solidFill>
                    <a:schemeClr val="bg1"/>
                  </a:solidFill>
                </a:rPr>
                <a:t>     Dynamic Hazard Areas</a:t>
              </a:r>
            </a:p>
            <a:p>
              <a:pPr marL="0" lvl="0" indent="0" algn="l" defTabSz="1066800">
                <a:lnSpc>
                  <a:spcPct val="90000"/>
                </a:lnSpc>
                <a:spcBef>
                  <a:spcPct val="0"/>
                </a:spcBef>
                <a:spcAft>
                  <a:spcPct val="35000"/>
                </a:spcAft>
                <a:buNone/>
              </a:pPr>
              <a:endParaRPr lang="en-US" sz="800" b="0" kern="1200" dirty="0">
                <a:solidFill>
                  <a:schemeClr val="bg1"/>
                </a:solidFill>
              </a:endParaRPr>
            </a:p>
            <a:p>
              <a:pPr marL="0" lvl="0" indent="0" algn="l" defTabSz="1066800">
                <a:lnSpc>
                  <a:spcPct val="90000"/>
                </a:lnSpc>
                <a:spcBef>
                  <a:spcPct val="0"/>
                </a:spcBef>
                <a:spcAft>
                  <a:spcPct val="35000"/>
                </a:spcAft>
                <a:buNone/>
              </a:pPr>
              <a:r>
                <a:rPr lang="en-US" sz="2000" b="0" kern="1200" dirty="0">
                  <a:solidFill>
                    <a:schemeClr val="bg1"/>
                  </a:solidFill>
                </a:rPr>
                <a:t>Hazard areas shape and activation based on vehicle location</a:t>
              </a:r>
            </a:p>
            <a:p>
              <a:pPr marL="0" lvl="0" indent="0" algn="l" defTabSz="1066800">
                <a:lnSpc>
                  <a:spcPct val="90000"/>
                </a:lnSpc>
                <a:spcBef>
                  <a:spcPct val="0"/>
                </a:spcBef>
                <a:spcAft>
                  <a:spcPct val="35000"/>
                </a:spcAft>
                <a:buNone/>
              </a:pPr>
              <a:r>
                <a:rPr lang="en-US" sz="2000" b="0" kern="1200" dirty="0">
                  <a:solidFill>
                    <a:schemeClr val="bg1"/>
                  </a:solidFill>
                </a:rPr>
                <a:t>Requires telemetry data exchange between space operators and FAA</a:t>
              </a:r>
            </a:p>
            <a:p>
              <a:pPr marL="0" lvl="0" indent="0" algn="l" defTabSz="1066800">
                <a:lnSpc>
                  <a:spcPct val="90000"/>
                </a:lnSpc>
                <a:spcBef>
                  <a:spcPct val="0"/>
                </a:spcBef>
                <a:spcAft>
                  <a:spcPct val="35000"/>
                </a:spcAft>
                <a:buNone/>
              </a:pPr>
              <a:r>
                <a:rPr lang="en-US" sz="2000" b="0" kern="1200" dirty="0">
                  <a:solidFill>
                    <a:schemeClr val="bg1"/>
                  </a:solidFill>
                </a:rPr>
                <a:t>Relatively fewer aircraft affected</a:t>
              </a:r>
            </a:p>
          </p:txBody>
        </p:sp>
      </p:grpSp>
      <p:sp>
        <p:nvSpPr>
          <p:cNvPr id="19" name="Rectangle 18">
            <a:extLst>
              <a:ext uri="{FF2B5EF4-FFF2-40B4-BE49-F238E27FC236}">
                <a16:creationId xmlns:a16="http://schemas.microsoft.com/office/drawing/2014/main" id="{79FC1732-0117-4E68-90F9-7FB880212C66}"/>
              </a:ext>
            </a:extLst>
          </p:cNvPr>
          <p:cNvSpPr/>
          <p:nvPr/>
        </p:nvSpPr>
        <p:spPr>
          <a:xfrm>
            <a:off x="8529744" y="2507981"/>
            <a:ext cx="3226580" cy="2862322"/>
          </a:xfrm>
          <a:prstGeom prst="rect">
            <a:avLst/>
          </a:prstGeom>
        </p:spPr>
        <p:txBody>
          <a:bodyPr wrap="square">
            <a:spAutoFit/>
          </a:bodyPr>
          <a:lstStyle/>
          <a:p>
            <a:pPr lvl="0"/>
            <a:r>
              <a:rPr lang="en-US" sz="2000" b="1" dirty="0">
                <a:solidFill>
                  <a:schemeClr val="bg1"/>
                </a:solidFill>
              </a:rPr>
              <a:t>   Optimized Integration</a:t>
            </a:r>
          </a:p>
          <a:p>
            <a:pPr lvl="0"/>
            <a:endParaRPr lang="en-US" sz="1600" dirty="0">
              <a:solidFill>
                <a:schemeClr val="bg1"/>
              </a:solidFill>
            </a:endParaRPr>
          </a:p>
          <a:p>
            <a:pPr defTabSz="1066800">
              <a:lnSpc>
                <a:spcPct val="90000"/>
              </a:lnSpc>
              <a:spcBef>
                <a:spcPct val="0"/>
              </a:spcBef>
              <a:spcAft>
                <a:spcPct val="35000"/>
              </a:spcAft>
            </a:pPr>
            <a:r>
              <a:rPr lang="en-US" sz="2000" dirty="0">
                <a:solidFill>
                  <a:schemeClr val="bg1"/>
                </a:solidFill>
              </a:rPr>
              <a:t>Space vehicle and aircraft share same airspace</a:t>
            </a:r>
          </a:p>
          <a:p>
            <a:pPr defTabSz="1066800">
              <a:lnSpc>
                <a:spcPct val="90000"/>
              </a:lnSpc>
              <a:spcBef>
                <a:spcPct val="0"/>
              </a:spcBef>
              <a:spcAft>
                <a:spcPct val="35000"/>
              </a:spcAft>
            </a:pPr>
            <a:r>
              <a:rPr lang="en-US" sz="2000" dirty="0">
                <a:solidFill>
                  <a:schemeClr val="bg1"/>
                </a:solidFill>
              </a:rPr>
              <a:t>Focus on maintaining separation between aircraft and vehicle</a:t>
            </a:r>
          </a:p>
          <a:p>
            <a:pPr lvl="0"/>
            <a:r>
              <a:rPr lang="en-US" sz="2000" dirty="0">
                <a:solidFill>
                  <a:schemeClr val="bg1"/>
                </a:solidFill>
              </a:rPr>
              <a:t>Very few aircraft may be affected </a:t>
            </a:r>
          </a:p>
        </p:txBody>
      </p:sp>
      <p:sp>
        <p:nvSpPr>
          <p:cNvPr id="22" name="Rectangle 21">
            <a:extLst>
              <a:ext uri="{FF2B5EF4-FFF2-40B4-BE49-F238E27FC236}">
                <a16:creationId xmlns:a16="http://schemas.microsoft.com/office/drawing/2014/main" id="{0CA8AA37-AFB9-4554-A84B-F6D63B82530E}"/>
              </a:ext>
            </a:extLst>
          </p:cNvPr>
          <p:cNvSpPr/>
          <p:nvPr/>
        </p:nvSpPr>
        <p:spPr>
          <a:xfrm>
            <a:off x="1483606" y="1743249"/>
            <a:ext cx="1567672" cy="584775"/>
          </a:xfrm>
          <a:prstGeom prst="rect">
            <a:avLst/>
          </a:prstGeom>
          <a:noFill/>
        </p:spPr>
        <p:txBody>
          <a:bodyPr wrap="none" lIns="91440" tIns="45720" rIns="91440" bIns="45720">
            <a:spAutoFit/>
          </a:bodyPr>
          <a:lstStyle/>
          <a:p>
            <a:pPr algn="ctr"/>
            <a:r>
              <a:rPr lang="en-US" sz="3200" b="1" dirty="0">
                <a:ln w="13462">
                  <a:solidFill>
                    <a:schemeClr val="bg1"/>
                  </a:solidFill>
                  <a:prstDash val="solid"/>
                </a:ln>
                <a:solidFill>
                  <a:schemeClr val="bg1"/>
                </a:solidFill>
                <a:effectLst>
                  <a:outerShdw dist="38100" dir="2700000" algn="bl" rotWithShape="0">
                    <a:schemeClr val="accent5"/>
                  </a:outerShdw>
                </a:effectLst>
              </a:rPr>
              <a:t>Current </a:t>
            </a:r>
            <a:endParaRPr lang="en-US" sz="3200" b="1" cap="none" spc="0" dirty="0">
              <a:ln w="13462">
                <a:solidFill>
                  <a:schemeClr val="bg1"/>
                </a:solidFill>
                <a:prstDash val="solid"/>
              </a:ln>
              <a:solidFill>
                <a:schemeClr val="bg1"/>
              </a:solidFill>
              <a:effectLst>
                <a:outerShdw dist="38100" dir="2700000" algn="bl" rotWithShape="0">
                  <a:schemeClr val="accent5"/>
                </a:outerShdw>
              </a:effectLst>
            </a:endParaRPr>
          </a:p>
        </p:txBody>
      </p:sp>
      <p:sp>
        <p:nvSpPr>
          <p:cNvPr id="25" name="Rectangle 24">
            <a:extLst>
              <a:ext uri="{FF2B5EF4-FFF2-40B4-BE49-F238E27FC236}">
                <a16:creationId xmlns:a16="http://schemas.microsoft.com/office/drawing/2014/main" id="{43B51055-5258-4150-BEA3-22100A6322C9}"/>
              </a:ext>
            </a:extLst>
          </p:cNvPr>
          <p:cNvSpPr/>
          <p:nvPr/>
        </p:nvSpPr>
        <p:spPr>
          <a:xfrm>
            <a:off x="5346501" y="1787374"/>
            <a:ext cx="1434239" cy="584775"/>
          </a:xfrm>
          <a:prstGeom prst="rect">
            <a:avLst/>
          </a:prstGeom>
          <a:noFill/>
        </p:spPr>
        <p:txBody>
          <a:bodyPr wrap="none" lIns="91440" tIns="45720" rIns="91440" bIns="45720">
            <a:spAutoFit/>
          </a:bodyPr>
          <a:lstStyle/>
          <a:p>
            <a:pPr algn="ctr"/>
            <a:r>
              <a:rPr lang="en-US" sz="3200" b="1" dirty="0">
                <a:ln w="13462">
                  <a:solidFill>
                    <a:schemeClr val="bg1"/>
                  </a:solidFill>
                  <a:prstDash val="solid"/>
                </a:ln>
                <a:solidFill>
                  <a:schemeClr val="bg1"/>
                </a:solidFill>
                <a:effectLst>
                  <a:outerShdw dist="38100" dir="2700000" algn="bl" rotWithShape="0">
                    <a:schemeClr val="accent5"/>
                  </a:outerShdw>
                </a:effectLst>
              </a:rPr>
              <a:t>Interim</a:t>
            </a:r>
            <a:endParaRPr lang="en-US" sz="3200" b="1" cap="none" spc="0" dirty="0">
              <a:ln w="13462">
                <a:solidFill>
                  <a:schemeClr val="bg1"/>
                </a:solidFill>
                <a:prstDash val="solid"/>
              </a:ln>
              <a:solidFill>
                <a:schemeClr val="bg1"/>
              </a:solidFill>
              <a:effectLst>
                <a:outerShdw dist="38100" dir="2700000" algn="bl" rotWithShape="0">
                  <a:schemeClr val="accent5"/>
                </a:outerShdw>
              </a:effectLst>
            </a:endParaRPr>
          </a:p>
        </p:txBody>
      </p:sp>
      <p:sp>
        <p:nvSpPr>
          <p:cNvPr id="26" name="Rectangle 25">
            <a:extLst>
              <a:ext uri="{FF2B5EF4-FFF2-40B4-BE49-F238E27FC236}">
                <a16:creationId xmlns:a16="http://schemas.microsoft.com/office/drawing/2014/main" id="{C368E1EF-1F7D-44FB-BECF-EABCCA0DABD8}"/>
              </a:ext>
            </a:extLst>
          </p:cNvPr>
          <p:cNvSpPr/>
          <p:nvPr/>
        </p:nvSpPr>
        <p:spPr>
          <a:xfrm>
            <a:off x="9292906" y="1784596"/>
            <a:ext cx="1303754" cy="584775"/>
          </a:xfrm>
          <a:prstGeom prst="rect">
            <a:avLst/>
          </a:prstGeom>
          <a:noFill/>
          <a:ln>
            <a:noFill/>
          </a:ln>
        </p:spPr>
        <p:txBody>
          <a:bodyPr wrap="none" lIns="91440" tIns="45720" rIns="91440" bIns="45720">
            <a:spAutoFit/>
          </a:bodyPr>
          <a:lstStyle/>
          <a:p>
            <a:pPr algn="ctr"/>
            <a:r>
              <a:rPr lang="en-US" sz="3200" b="1" dirty="0">
                <a:ln w="13462">
                  <a:solidFill>
                    <a:schemeClr val="bg1"/>
                  </a:solidFill>
                  <a:prstDash val="solid"/>
                </a:ln>
                <a:solidFill>
                  <a:schemeClr val="bg1"/>
                </a:solidFill>
                <a:effectLst>
                  <a:outerShdw dist="38100" dir="2700000" algn="bl" rotWithShape="0">
                    <a:schemeClr val="accent5"/>
                  </a:outerShdw>
                </a:effectLst>
              </a:rPr>
              <a:t>Future</a:t>
            </a:r>
            <a:endParaRPr lang="en-US" sz="3200" b="1" cap="none" spc="0" dirty="0">
              <a:ln w="13462">
                <a:solidFill>
                  <a:schemeClr val="bg1"/>
                </a:solidFill>
                <a:prstDash val="solid"/>
              </a:ln>
              <a:solidFill>
                <a:schemeClr val="bg1"/>
              </a:solidFill>
              <a:effectLst>
                <a:outerShdw dist="38100" dir="2700000" algn="bl" rotWithShape="0">
                  <a:schemeClr val="accent5"/>
                </a:outerShdw>
              </a:effectLst>
            </a:endParaRPr>
          </a:p>
        </p:txBody>
      </p:sp>
    </p:spTree>
    <p:extLst>
      <p:ext uri="{BB962C8B-B14F-4D97-AF65-F5344CB8AC3E}">
        <p14:creationId xmlns:p14="http://schemas.microsoft.com/office/powerpoint/2010/main" val="380385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p:cNvSpPr txBox="1"/>
          <p:nvPr/>
        </p:nvSpPr>
        <p:spPr>
          <a:xfrm>
            <a:off x="2227075" y="1616490"/>
            <a:ext cx="6445995" cy="338554"/>
          </a:xfrm>
          <a:prstGeom prst="rect">
            <a:avLst/>
          </a:prstGeom>
          <a:noFill/>
        </p:spPr>
        <p:txBody>
          <a:bodyPr wrap="none" rtlCol="0">
            <a:spAutoFit/>
          </a:bodyPr>
          <a:lstStyle/>
          <a:p>
            <a:pPr>
              <a:spcAft>
                <a:spcPts val="600"/>
              </a:spcAft>
              <a:defRPr/>
            </a:pPr>
            <a:r>
              <a:rPr lang="en-US" sz="1600" dirty="0">
                <a:solidFill>
                  <a:prstClr val="white"/>
                </a:solidFill>
                <a:latin typeface="Helvetica LT Std"/>
                <a:ea typeface="Verdana" pitchFamily="34" charset="0"/>
                <a:cs typeface="Verdana" pitchFamily="34" charset="0"/>
              </a:rPr>
              <a:t>Need to block the airspace between 1200Z-1400Z on March  1, 2018</a:t>
            </a:r>
            <a:r>
              <a:rPr lang="en-US" sz="1600" dirty="0">
                <a:solidFill>
                  <a:prstClr val="black"/>
                </a:solidFill>
                <a:latin typeface="Helvetica LT Std"/>
                <a:ea typeface="Verdana" pitchFamily="34" charset="0"/>
                <a:cs typeface="Verdana" pitchFamily="34" charset="0"/>
              </a:rPr>
              <a:t> </a:t>
            </a:r>
          </a:p>
        </p:txBody>
      </p:sp>
      <p:sp>
        <p:nvSpPr>
          <p:cNvPr id="5" name="Title 4"/>
          <p:cNvSpPr>
            <a:spLocks noGrp="1"/>
          </p:cNvSpPr>
          <p:nvPr>
            <p:ph type="title"/>
          </p:nvPr>
        </p:nvSpPr>
        <p:spPr>
          <a:xfrm>
            <a:off x="1929664" y="238605"/>
            <a:ext cx="8623610" cy="944562"/>
          </a:xfrm>
          <a:solidFill>
            <a:schemeClr val="bg1"/>
          </a:solidFill>
        </p:spPr>
        <p:txBody>
          <a:bodyPr>
            <a:normAutofit fontScale="90000"/>
          </a:bodyPr>
          <a:lstStyle/>
          <a:p>
            <a:r>
              <a:rPr lang="en-US" dirty="0"/>
              <a:t>Understanding NAS Effect of Blocked Airspaces</a:t>
            </a:r>
            <a:br>
              <a:rPr lang="en-US" dirty="0"/>
            </a:br>
            <a:endParaRPr lang="en-US" dirty="0"/>
          </a:p>
        </p:txBody>
      </p:sp>
      <p:sp>
        <p:nvSpPr>
          <p:cNvPr id="3" name="Slide Number Placeholder 2"/>
          <p:cNvSpPr>
            <a:spLocks noGrp="1"/>
          </p:cNvSpPr>
          <p:nvPr>
            <p:ph type="sldNum" sz="quarter" idx="4294967295"/>
          </p:nvPr>
        </p:nvSpPr>
        <p:spPr>
          <a:xfrm>
            <a:off x="10172700" y="76201"/>
            <a:ext cx="495300" cy="180975"/>
          </a:xfrm>
          <a:prstGeom prst="rect">
            <a:avLst/>
          </a:prstGeom>
        </p:spPr>
        <p:txBody>
          <a:bodyPr/>
          <a:lstStyle/>
          <a:p>
            <a:pPr algn="r">
              <a:defRPr/>
            </a:pPr>
            <a:fld id="{CA538793-F95B-4CFC-9A87-DBAD57B24C1D}" type="slidenum">
              <a:rPr lang="en-US" sz="1000">
                <a:solidFill>
                  <a:prstClr val="black">
                    <a:tint val="75000"/>
                  </a:prstClr>
                </a:solidFill>
                <a:latin typeface="Helvetica LT Std" pitchFamily="34" charset="0"/>
              </a:rPr>
              <a:pPr algn="r">
                <a:defRPr/>
              </a:pPr>
              <a:t>5</a:t>
            </a:fld>
            <a:endParaRPr lang="en-US" sz="1000" dirty="0">
              <a:solidFill>
                <a:prstClr val="black">
                  <a:tint val="75000"/>
                </a:prstClr>
              </a:solidFill>
              <a:latin typeface="Helvetica LT Std" pitchFamily="34" charset="0"/>
            </a:endParaRPr>
          </a:p>
        </p:txBody>
      </p:sp>
      <p:sp>
        <p:nvSpPr>
          <p:cNvPr id="27" name="Title 4"/>
          <p:cNvSpPr txBox="1">
            <a:spLocks/>
          </p:cNvSpPr>
          <p:nvPr/>
        </p:nvSpPr>
        <p:spPr>
          <a:xfrm>
            <a:off x="1942338" y="214619"/>
            <a:ext cx="8598262" cy="944562"/>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ts val="3200"/>
              </a:lnSpc>
              <a:spcBef>
                <a:spcPct val="0"/>
              </a:spcBef>
              <a:buNone/>
              <a:defRPr lang="en-US" sz="2800" b="1" kern="1200">
                <a:solidFill>
                  <a:schemeClr val="tx2"/>
                </a:solidFill>
                <a:latin typeface="Helvetica LT Std" pitchFamily="34" charset="0"/>
                <a:ea typeface="Verdana" pitchFamily="34" charset="0"/>
                <a:cs typeface="Verdana" pitchFamily="34" charset="0"/>
              </a:defRPr>
            </a:lvl1pPr>
          </a:lstStyle>
          <a:p>
            <a:pPr>
              <a:defRPr/>
            </a:pPr>
            <a:r>
              <a:rPr lang="en-US" dirty="0">
                <a:solidFill>
                  <a:srgbClr val="005F9E"/>
                </a:solidFill>
              </a:rPr>
              <a:t>Understanding NAS Effect of Blocked Airspaces – Operational Impact</a:t>
            </a:r>
          </a:p>
        </p:txBody>
      </p:sp>
      <p:pic>
        <p:nvPicPr>
          <p:cNvPr id="6" name="Picture 5"/>
          <p:cNvPicPr>
            <a:picLocks noChangeAspect="1"/>
          </p:cNvPicPr>
          <p:nvPr/>
        </p:nvPicPr>
        <p:blipFill>
          <a:blip r:embed="rId3"/>
          <a:stretch>
            <a:fillRect/>
          </a:stretch>
        </p:blipFill>
        <p:spPr>
          <a:xfrm>
            <a:off x="2227074" y="1484555"/>
            <a:ext cx="8136126" cy="4808659"/>
          </a:xfrm>
          <a:prstGeom prst="rect">
            <a:avLst/>
          </a:prstGeom>
        </p:spPr>
      </p:pic>
      <p:sp>
        <p:nvSpPr>
          <p:cNvPr id="2" name="TextBox 1"/>
          <p:cNvSpPr txBox="1"/>
          <p:nvPr/>
        </p:nvSpPr>
        <p:spPr>
          <a:xfrm>
            <a:off x="2519496" y="4638336"/>
            <a:ext cx="4629540" cy="830997"/>
          </a:xfrm>
          <a:prstGeom prst="rect">
            <a:avLst/>
          </a:prstGeom>
          <a:solidFill>
            <a:schemeClr val="accent1"/>
          </a:solidFill>
        </p:spPr>
        <p:txBody>
          <a:bodyPr wrap="square" rtlCol="0">
            <a:spAutoFit/>
          </a:bodyPr>
          <a:lstStyle/>
          <a:p>
            <a:pPr>
              <a:spcAft>
                <a:spcPts val="600"/>
              </a:spcAft>
              <a:defRPr/>
            </a:pPr>
            <a:r>
              <a:rPr lang="en-US" sz="1600" dirty="0">
                <a:solidFill>
                  <a:prstClr val="black"/>
                </a:solidFill>
                <a:latin typeface="Helvetica LT Std"/>
                <a:ea typeface="Verdana" pitchFamily="34" charset="0"/>
                <a:cs typeface="Verdana" pitchFamily="34" charset="0"/>
              </a:rPr>
              <a:t>Launch tentatively planned for March 1, 2018 during 1200Z -1400Z requires airspace to be blocked off Cape Canaveral</a:t>
            </a:r>
          </a:p>
        </p:txBody>
      </p:sp>
      <p:pic>
        <p:nvPicPr>
          <p:cNvPr id="7" name="Picture 6"/>
          <p:cNvPicPr>
            <a:picLocks noChangeAspect="1"/>
          </p:cNvPicPr>
          <p:nvPr/>
        </p:nvPicPr>
        <p:blipFill>
          <a:blip r:embed="rId4"/>
          <a:stretch>
            <a:fillRect/>
          </a:stretch>
        </p:blipFill>
        <p:spPr>
          <a:xfrm>
            <a:off x="2227074" y="1484555"/>
            <a:ext cx="8115264" cy="4808659"/>
          </a:xfrm>
          <a:prstGeom prst="rect">
            <a:avLst/>
          </a:prstGeom>
        </p:spPr>
      </p:pic>
      <p:graphicFrame>
        <p:nvGraphicFramePr>
          <p:cNvPr id="14" name="Table 13"/>
          <p:cNvGraphicFramePr>
            <a:graphicFrameLocks noGrp="1"/>
          </p:cNvGraphicFramePr>
          <p:nvPr>
            <p:extLst/>
          </p:nvPr>
        </p:nvGraphicFramePr>
        <p:xfrm>
          <a:off x="2415706" y="1649363"/>
          <a:ext cx="4656464" cy="354682"/>
        </p:xfrm>
        <a:graphic>
          <a:graphicData uri="http://schemas.openxmlformats.org/drawingml/2006/table">
            <a:tbl>
              <a:tblPr firstRow="1" bandRow="1">
                <a:tableStyleId>{BC89EF96-8CEA-46FF-86C4-4CE0E7609802}</a:tableStyleId>
              </a:tblPr>
              <a:tblGrid>
                <a:gridCol w="3686979">
                  <a:extLst>
                    <a:ext uri="{9D8B030D-6E8A-4147-A177-3AD203B41FA5}">
                      <a16:colId xmlns:a16="http://schemas.microsoft.com/office/drawing/2014/main" val="4125754994"/>
                    </a:ext>
                  </a:extLst>
                </a:gridCol>
                <a:gridCol w="969485">
                  <a:extLst>
                    <a:ext uri="{9D8B030D-6E8A-4147-A177-3AD203B41FA5}">
                      <a16:colId xmlns:a16="http://schemas.microsoft.com/office/drawing/2014/main" val="3387147649"/>
                    </a:ext>
                  </a:extLst>
                </a:gridCol>
              </a:tblGrid>
              <a:tr h="354682">
                <a:tc>
                  <a:txBody>
                    <a:bodyPr/>
                    <a:lstStyle/>
                    <a:p>
                      <a:r>
                        <a:rPr lang="en-US" sz="1400" dirty="0">
                          <a:solidFill>
                            <a:schemeClr val="bg1"/>
                          </a:solidFill>
                        </a:rPr>
                        <a:t>Anticipated Number of Flights Affected</a:t>
                      </a:r>
                    </a:p>
                  </a:txBody>
                  <a:tcPr/>
                </a:tc>
                <a:tc>
                  <a:txBody>
                    <a:bodyPr/>
                    <a:lstStyle/>
                    <a:p>
                      <a:r>
                        <a:rPr lang="en-US" sz="1400" dirty="0">
                          <a:solidFill>
                            <a:schemeClr val="bg1"/>
                          </a:solidFill>
                        </a:rPr>
                        <a:t>60</a:t>
                      </a:r>
                    </a:p>
                  </a:txBody>
                  <a:tcPr/>
                </a:tc>
                <a:extLst>
                  <a:ext uri="{0D108BD9-81ED-4DB2-BD59-A6C34878D82A}">
                    <a16:rowId xmlns:a16="http://schemas.microsoft.com/office/drawing/2014/main" val="2856382823"/>
                  </a:ext>
                </a:extLst>
              </a:tr>
            </a:tbl>
          </a:graphicData>
        </a:graphic>
      </p:graphicFrame>
      <p:pic>
        <p:nvPicPr>
          <p:cNvPr id="9" name="Picture 8"/>
          <p:cNvPicPr>
            <a:picLocks noChangeAspect="1"/>
          </p:cNvPicPr>
          <p:nvPr/>
        </p:nvPicPr>
        <p:blipFill>
          <a:blip r:embed="rId5"/>
          <a:stretch>
            <a:fillRect/>
          </a:stretch>
        </p:blipFill>
        <p:spPr>
          <a:xfrm>
            <a:off x="2216644" y="1484555"/>
            <a:ext cx="8125694" cy="4808659"/>
          </a:xfrm>
          <a:prstGeom prst="rect">
            <a:avLst/>
          </a:prstGeom>
        </p:spPr>
      </p:pic>
      <p:graphicFrame>
        <p:nvGraphicFramePr>
          <p:cNvPr id="13" name="Table 12"/>
          <p:cNvGraphicFramePr>
            <a:graphicFrameLocks noGrp="1"/>
          </p:cNvGraphicFramePr>
          <p:nvPr>
            <p:extLst/>
          </p:nvPr>
        </p:nvGraphicFramePr>
        <p:xfrm>
          <a:off x="2415706" y="1649363"/>
          <a:ext cx="4656464" cy="1064046"/>
        </p:xfrm>
        <a:graphic>
          <a:graphicData uri="http://schemas.openxmlformats.org/drawingml/2006/table">
            <a:tbl>
              <a:tblPr firstRow="1" bandRow="1">
                <a:tableStyleId>{BC89EF96-8CEA-46FF-86C4-4CE0E7609802}</a:tableStyleId>
              </a:tblPr>
              <a:tblGrid>
                <a:gridCol w="3686979">
                  <a:extLst>
                    <a:ext uri="{9D8B030D-6E8A-4147-A177-3AD203B41FA5}">
                      <a16:colId xmlns:a16="http://schemas.microsoft.com/office/drawing/2014/main" val="4125754994"/>
                    </a:ext>
                  </a:extLst>
                </a:gridCol>
                <a:gridCol w="969485">
                  <a:extLst>
                    <a:ext uri="{9D8B030D-6E8A-4147-A177-3AD203B41FA5}">
                      <a16:colId xmlns:a16="http://schemas.microsoft.com/office/drawing/2014/main" val="3387147649"/>
                    </a:ext>
                  </a:extLst>
                </a:gridCol>
              </a:tblGrid>
              <a:tr h="354682">
                <a:tc>
                  <a:txBody>
                    <a:bodyPr/>
                    <a:lstStyle/>
                    <a:p>
                      <a:r>
                        <a:rPr lang="en-US" sz="1400" dirty="0">
                          <a:solidFill>
                            <a:schemeClr val="bg1"/>
                          </a:solidFill>
                        </a:rPr>
                        <a:t>Anticipated Number of Flights Affected</a:t>
                      </a:r>
                    </a:p>
                  </a:txBody>
                  <a:tcPr/>
                </a:tc>
                <a:tc>
                  <a:txBody>
                    <a:bodyPr/>
                    <a:lstStyle/>
                    <a:p>
                      <a:r>
                        <a:rPr lang="en-US" sz="1400" dirty="0">
                          <a:solidFill>
                            <a:schemeClr val="bg1"/>
                          </a:solidFill>
                        </a:rPr>
                        <a:t>60</a:t>
                      </a:r>
                    </a:p>
                  </a:txBody>
                  <a:tcPr/>
                </a:tc>
                <a:extLst>
                  <a:ext uri="{0D108BD9-81ED-4DB2-BD59-A6C34878D82A}">
                    <a16:rowId xmlns:a16="http://schemas.microsoft.com/office/drawing/2014/main" val="2856382823"/>
                  </a:ext>
                </a:extLst>
              </a:tr>
              <a:tr h="354682">
                <a:tc>
                  <a:txBody>
                    <a:bodyPr/>
                    <a:lstStyle/>
                    <a:p>
                      <a:r>
                        <a:rPr lang="en-US" sz="1400" b="1" dirty="0">
                          <a:solidFill>
                            <a:schemeClr val="bg1"/>
                          </a:solidFill>
                        </a:rPr>
                        <a:t>Extra Distance Travelled</a:t>
                      </a:r>
                    </a:p>
                  </a:txBody>
                  <a:tcPr/>
                </a:tc>
                <a:tc>
                  <a:txBody>
                    <a:bodyPr/>
                    <a:lstStyle/>
                    <a:p>
                      <a:r>
                        <a:rPr lang="en-US" sz="1400" b="1" dirty="0">
                          <a:solidFill>
                            <a:schemeClr val="bg1"/>
                          </a:solidFill>
                        </a:rPr>
                        <a:t>2000 nm</a:t>
                      </a:r>
                    </a:p>
                  </a:txBody>
                  <a:tcPr/>
                </a:tc>
                <a:extLst>
                  <a:ext uri="{0D108BD9-81ED-4DB2-BD59-A6C34878D82A}">
                    <a16:rowId xmlns:a16="http://schemas.microsoft.com/office/drawing/2014/main" val="2289284743"/>
                  </a:ext>
                </a:extLst>
              </a:tr>
              <a:tr h="354682">
                <a:tc>
                  <a:txBody>
                    <a:bodyPr/>
                    <a:lstStyle/>
                    <a:p>
                      <a:r>
                        <a:rPr lang="en-US" sz="1400" b="1" dirty="0">
                          <a:solidFill>
                            <a:schemeClr val="bg1"/>
                          </a:solidFill>
                        </a:rPr>
                        <a:t>Aggregate</a:t>
                      </a:r>
                      <a:r>
                        <a:rPr lang="en-US" sz="1400" b="1" baseline="0" dirty="0">
                          <a:solidFill>
                            <a:schemeClr val="bg1"/>
                          </a:solidFill>
                        </a:rPr>
                        <a:t> Delay</a:t>
                      </a:r>
                      <a:endParaRPr lang="en-US" sz="1400" b="1" dirty="0">
                        <a:solidFill>
                          <a:schemeClr val="bg1"/>
                        </a:solidFill>
                      </a:endParaRPr>
                    </a:p>
                  </a:txBody>
                  <a:tcPr/>
                </a:tc>
                <a:tc>
                  <a:txBody>
                    <a:bodyPr/>
                    <a:lstStyle/>
                    <a:p>
                      <a:r>
                        <a:rPr lang="en-US" sz="1400" b="1" dirty="0">
                          <a:solidFill>
                            <a:schemeClr val="bg1"/>
                          </a:solidFill>
                        </a:rPr>
                        <a:t>485</a:t>
                      </a:r>
                      <a:r>
                        <a:rPr lang="en-US" sz="1400" b="1" baseline="0" dirty="0">
                          <a:solidFill>
                            <a:schemeClr val="bg1"/>
                          </a:solidFill>
                        </a:rPr>
                        <a:t> min</a:t>
                      </a:r>
                      <a:endParaRPr lang="en-US" sz="1400" b="1" dirty="0">
                        <a:solidFill>
                          <a:schemeClr val="bg1"/>
                        </a:solidFill>
                      </a:endParaRPr>
                    </a:p>
                  </a:txBody>
                  <a:tcPr/>
                </a:tc>
                <a:extLst>
                  <a:ext uri="{0D108BD9-81ED-4DB2-BD59-A6C34878D82A}">
                    <a16:rowId xmlns:a16="http://schemas.microsoft.com/office/drawing/2014/main" val="1377744738"/>
                  </a:ext>
                </a:extLst>
              </a:tr>
            </a:tbl>
          </a:graphicData>
        </a:graphic>
      </p:graphicFrame>
      <p:graphicFrame>
        <p:nvGraphicFramePr>
          <p:cNvPr id="16" name="Table 15"/>
          <p:cNvGraphicFramePr>
            <a:graphicFrameLocks noGrp="1"/>
          </p:cNvGraphicFramePr>
          <p:nvPr>
            <p:extLst/>
          </p:nvPr>
        </p:nvGraphicFramePr>
        <p:xfrm>
          <a:off x="2410490" y="1652643"/>
          <a:ext cx="4656464" cy="1418728"/>
        </p:xfrm>
        <a:graphic>
          <a:graphicData uri="http://schemas.openxmlformats.org/drawingml/2006/table">
            <a:tbl>
              <a:tblPr firstRow="1" bandRow="1">
                <a:tableStyleId>{BC89EF96-8CEA-46FF-86C4-4CE0E7609802}</a:tableStyleId>
              </a:tblPr>
              <a:tblGrid>
                <a:gridCol w="3686979">
                  <a:extLst>
                    <a:ext uri="{9D8B030D-6E8A-4147-A177-3AD203B41FA5}">
                      <a16:colId xmlns:a16="http://schemas.microsoft.com/office/drawing/2014/main" val="4125754994"/>
                    </a:ext>
                  </a:extLst>
                </a:gridCol>
                <a:gridCol w="969485">
                  <a:extLst>
                    <a:ext uri="{9D8B030D-6E8A-4147-A177-3AD203B41FA5}">
                      <a16:colId xmlns:a16="http://schemas.microsoft.com/office/drawing/2014/main" val="3387147649"/>
                    </a:ext>
                  </a:extLst>
                </a:gridCol>
              </a:tblGrid>
              <a:tr h="354682">
                <a:tc>
                  <a:txBody>
                    <a:bodyPr/>
                    <a:lstStyle/>
                    <a:p>
                      <a:r>
                        <a:rPr lang="en-US" sz="1400" dirty="0">
                          <a:solidFill>
                            <a:schemeClr val="bg1"/>
                          </a:solidFill>
                        </a:rPr>
                        <a:t>Anticipated Number of Flights Affected</a:t>
                      </a:r>
                    </a:p>
                  </a:txBody>
                  <a:tcPr/>
                </a:tc>
                <a:tc>
                  <a:txBody>
                    <a:bodyPr/>
                    <a:lstStyle/>
                    <a:p>
                      <a:r>
                        <a:rPr lang="en-US" sz="1400" dirty="0">
                          <a:solidFill>
                            <a:schemeClr val="bg1"/>
                          </a:solidFill>
                        </a:rPr>
                        <a:t>60</a:t>
                      </a:r>
                    </a:p>
                  </a:txBody>
                  <a:tcPr/>
                </a:tc>
                <a:extLst>
                  <a:ext uri="{0D108BD9-81ED-4DB2-BD59-A6C34878D82A}">
                    <a16:rowId xmlns:a16="http://schemas.microsoft.com/office/drawing/2014/main" val="2856382823"/>
                  </a:ext>
                </a:extLst>
              </a:tr>
              <a:tr h="354682">
                <a:tc>
                  <a:txBody>
                    <a:bodyPr/>
                    <a:lstStyle/>
                    <a:p>
                      <a:r>
                        <a:rPr lang="en-US" sz="1400" b="1" dirty="0">
                          <a:solidFill>
                            <a:schemeClr val="bg1"/>
                          </a:solidFill>
                        </a:rPr>
                        <a:t>Extra Distance Travelled</a:t>
                      </a:r>
                    </a:p>
                  </a:txBody>
                  <a:tcPr/>
                </a:tc>
                <a:tc>
                  <a:txBody>
                    <a:bodyPr/>
                    <a:lstStyle/>
                    <a:p>
                      <a:r>
                        <a:rPr lang="en-US" sz="1400" b="1" dirty="0">
                          <a:solidFill>
                            <a:schemeClr val="bg1"/>
                          </a:solidFill>
                        </a:rPr>
                        <a:t>2000 nm</a:t>
                      </a:r>
                    </a:p>
                  </a:txBody>
                  <a:tcPr/>
                </a:tc>
                <a:extLst>
                  <a:ext uri="{0D108BD9-81ED-4DB2-BD59-A6C34878D82A}">
                    <a16:rowId xmlns:a16="http://schemas.microsoft.com/office/drawing/2014/main" val="2289284743"/>
                  </a:ext>
                </a:extLst>
              </a:tr>
              <a:tr h="354682">
                <a:tc>
                  <a:txBody>
                    <a:bodyPr/>
                    <a:lstStyle/>
                    <a:p>
                      <a:r>
                        <a:rPr lang="en-US" sz="1400" b="1" dirty="0">
                          <a:solidFill>
                            <a:schemeClr val="bg1"/>
                          </a:solidFill>
                        </a:rPr>
                        <a:t>Aggregate</a:t>
                      </a:r>
                      <a:r>
                        <a:rPr lang="en-US" sz="1400" b="1" baseline="0" dirty="0">
                          <a:solidFill>
                            <a:schemeClr val="bg1"/>
                          </a:solidFill>
                        </a:rPr>
                        <a:t> Delay</a:t>
                      </a:r>
                      <a:endParaRPr lang="en-US" sz="1400" b="1" dirty="0">
                        <a:solidFill>
                          <a:schemeClr val="bg1"/>
                        </a:solidFill>
                      </a:endParaRPr>
                    </a:p>
                  </a:txBody>
                  <a:tcPr/>
                </a:tc>
                <a:tc>
                  <a:txBody>
                    <a:bodyPr/>
                    <a:lstStyle/>
                    <a:p>
                      <a:r>
                        <a:rPr lang="en-US" sz="1400" b="1" dirty="0">
                          <a:solidFill>
                            <a:schemeClr val="bg1"/>
                          </a:solidFill>
                        </a:rPr>
                        <a:t>485</a:t>
                      </a:r>
                      <a:r>
                        <a:rPr lang="en-US" sz="1400" b="1" baseline="0" dirty="0">
                          <a:solidFill>
                            <a:schemeClr val="bg1"/>
                          </a:solidFill>
                        </a:rPr>
                        <a:t> min</a:t>
                      </a:r>
                      <a:endParaRPr lang="en-US" sz="1400" b="1" dirty="0">
                        <a:solidFill>
                          <a:schemeClr val="bg1"/>
                        </a:solidFill>
                      </a:endParaRPr>
                    </a:p>
                  </a:txBody>
                  <a:tcPr/>
                </a:tc>
                <a:extLst>
                  <a:ext uri="{0D108BD9-81ED-4DB2-BD59-A6C34878D82A}">
                    <a16:rowId xmlns:a16="http://schemas.microsoft.com/office/drawing/2014/main" val="1377744738"/>
                  </a:ext>
                </a:extLst>
              </a:tr>
              <a:tr h="354682">
                <a:tc>
                  <a:txBody>
                    <a:bodyPr/>
                    <a:lstStyle/>
                    <a:p>
                      <a:r>
                        <a:rPr lang="en-US" sz="1400" b="1" dirty="0">
                          <a:solidFill>
                            <a:schemeClr val="accent3"/>
                          </a:solidFill>
                        </a:rPr>
                        <a:t>Airline</a:t>
                      </a:r>
                      <a:r>
                        <a:rPr lang="en-US" sz="1400" b="1" baseline="0" dirty="0">
                          <a:solidFill>
                            <a:schemeClr val="accent3"/>
                          </a:solidFill>
                        </a:rPr>
                        <a:t> Cost</a:t>
                      </a:r>
                      <a:endParaRPr lang="en-US" sz="1400" b="1" dirty="0">
                        <a:solidFill>
                          <a:schemeClr val="accent3"/>
                        </a:solidFill>
                      </a:endParaRPr>
                    </a:p>
                  </a:txBody>
                  <a:tcPr/>
                </a:tc>
                <a:tc>
                  <a:txBody>
                    <a:bodyPr/>
                    <a:lstStyle/>
                    <a:p>
                      <a:r>
                        <a:rPr lang="en-US" sz="1400" b="1" dirty="0">
                          <a:solidFill>
                            <a:schemeClr val="accent3"/>
                          </a:solidFill>
                        </a:rPr>
                        <a:t>31,200</a:t>
                      </a:r>
                      <a:r>
                        <a:rPr lang="en-US" sz="1400" b="1" baseline="0" dirty="0">
                          <a:solidFill>
                            <a:schemeClr val="accent3"/>
                          </a:solidFill>
                        </a:rPr>
                        <a:t> $</a:t>
                      </a:r>
                      <a:endParaRPr lang="en-US" sz="1400" b="1" dirty="0">
                        <a:solidFill>
                          <a:schemeClr val="accent3"/>
                        </a:solidFill>
                      </a:endParaRPr>
                    </a:p>
                  </a:txBody>
                  <a:tcPr/>
                </a:tc>
                <a:extLst>
                  <a:ext uri="{0D108BD9-81ED-4DB2-BD59-A6C34878D82A}">
                    <a16:rowId xmlns:a16="http://schemas.microsoft.com/office/drawing/2014/main" val="372115335"/>
                  </a:ext>
                </a:extLst>
              </a:tr>
            </a:tbl>
          </a:graphicData>
        </a:graphic>
      </p:graphicFrame>
      <p:graphicFrame>
        <p:nvGraphicFramePr>
          <p:cNvPr id="18" name="Chart 17"/>
          <p:cNvGraphicFramePr>
            <a:graphicFrameLocks/>
          </p:cNvGraphicFramePr>
          <p:nvPr>
            <p:extLst/>
          </p:nvPr>
        </p:nvGraphicFramePr>
        <p:xfrm>
          <a:off x="2366645" y="4057118"/>
          <a:ext cx="2209882" cy="19267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p:cNvGraphicFramePr>
            <a:graphicFrameLocks/>
          </p:cNvGraphicFramePr>
          <p:nvPr>
            <p:extLst/>
          </p:nvPr>
        </p:nvGraphicFramePr>
        <p:xfrm>
          <a:off x="7301888" y="3908916"/>
          <a:ext cx="2966099" cy="2075685"/>
        </p:xfrm>
        <a:graphic>
          <a:graphicData uri="http://schemas.openxmlformats.org/drawingml/2006/chart">
            <c:chart xmlns:c="http://schemas.openxmlformats.org/drawingml/2006/chart" xmlns:r="http://schemas.openxmlformats.org/officeDocument/2006/relationships" r:id="rId7"/>
          </a:graphicData>
        </a:graphic>
      </p:graphicFrame>
      <p:sp>
        <p:nvSpPr>
          <p:cNvPr id="15" name="Title 4"/>
          <p:cNvSpPr txBox="1">
            <a:spLocks/>
          </p:cNvSpPr>
          <p:nvPr/>
        </p:nvSpPr>
        <p:spPr>
          <a:xfrm>
            <a:off x="1929664" y="227928"/>
            <a:ext cx="8598262" cy="944562"/>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ts val="3200"/>
              </a:lnSpc>
              <a:spcBef>
                <a:spcPct val="0"/>
              </a:spcBef>
              <a:buNone/>
              <a:defRPr lang="en-US" sz="2800" b="1" kern="1200">
                <a:solidFill>
                  <a:schemeClr val="tx2"/>
                </a:solidFill>
                <a:latin typeface="Helvetica LT Std" pitchFamily="34" charset="0"/>
                <a:ea typeface="Verdana" pitchFamily="34" charset="0"/>
                <a:cs typeface="Verdana" pitchFamily="34" charset="0"/>
              </a:defRPr>
            </a:lvl1pPr>
          </a:lstStyle>
          <a:p>
            <a:pPr>
              <a:defRPr/>
            </a:pPr>
            <a:r>
              <a:rPr lang="en-US" dirty="0">
                <a:solidFill>
                  <a:srgbClr val="005F9E"/>
                </a:solidFill>
              </a:rPr>
              <a:t>Understanding NAS Effect of Blocked Airspaces – Economic Impact</a:t>
            </a:r>
          </a:p>
        </p:txBody>
      </p:sp>
      <p:sp>
        <p:nvSpPr>
          <p:cNvPr id="20" name="Title 4"/>
          <p:cNvSpPr txBox="1">
            <a:spLocks/>
          </p:cNvSpPr>
          <p:nvPr/>
        </p:nvSpPr>
        <p:spPr>
          <a:xfrm>
            <a:off x="1929664" y="214619"/>
            <a:ext cx="8598262" cy="944562"/>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ts val="3200"/>
              </a:lnSpc>
              <a:spcBef>
                <a:spcPct val="0"/>
              </a:spcBef>
              <a:buNone/>
              <a:defRPr lang="en-US" sz="2800" b="1" kern="1200">
                <a:solidFill>
                  <a:schemeClr val="tx2"/>
                </a:solidFill>
                <a:latin typeface="Helvetica LT Std" pitchFamily="34" charset="0"/>
                <a:ea typeface="Verdana" pitchFamily="34" charset="0"/>
                <a:cs typeface="Verdana" pitchFamily="34" charset="0"/>
              </a:defRPr>
            </a:lvl1pPr>
          </a:lstStyle>
          <a:p>
            <a:pPr>
              <a:defRPr/>
            </a:pPr>
            <a:r>
              <a:rPr lang="en-US" dirty="0">
                <a:solidFill>
                  <a:srgbClr val="005F9E"/>
                </a:solidFill>
              </a:rPr>
              <a:t>Understanding NAS Effect of Blocked Airspaces – Deep Analysis</a:t>
            </a:r>
          </a:p>
        </p:txBody>
      </p:sp>
      <p:sp>
        <p:nvSpPr>
          <p:cNvPr id="11" name="TextBox 10"/>
          <p:cNvSpPr txBox="1"/>
          <p:nvPr/>
        </p:nvSpPr>
        <p:spPr>
          <a:xfrm>
            <a:off x="7715724" y="1497916"/>
            <a:ext cx="2650084" cy="338554"/>
          </a:xfrm>
          <a:prstGeom prst="rect">
            <a:avLst/>
          </a:prstGeom>
          <a:solidFill>
            <a:schemeClr val="bg1"/>
          </a:solidFill>
        </p:spPr>
        <p:txBody>
          <a:bodyPr wrap="none" rtlCol="0">
            <a:spAutoFit/>
          </a:bodyPr>
          <a:lstStyle/>
          <a:p>
            <a:pPr>
              <a:spcAft>
                <a:spcPts val="600"/>
              </a:spcAft>
              <a:defRPr/>
            </a:pPr>
            <a:r>
              <a:rPr lang="en-US" sz="1600" dirty="0">
                <a:solidFill>
                  <a:prstClr val="black"/>
                </a:solidFill>
                <a:latin typeface="Helvetica LT Std"/>
                <a:ea typeface="Verdana" pitchFamily="34" charset="0"/>
                <a:cs typeface="Verdana" pitchFamily="34" charset="0"/>
              </a:rPr>
              <a:t>March 1, 2018  1200-1400 </a:t>
            </a:r>
          </a:p>
        </p:txBody>
      </p:sp>
      <p:graphicFrame>
        <p:nvGraphicFramePr>
          <p:cNvPr id="26" name="Chart 25"/>
          <p:cNvGraphicFramePr>
            <a:graphicFrameLocks/>
          </p:cNvGraphicFramePr>
          <p:nvPr>
            <p:extLst/>
          </p:nvPr>
        </p:nvGraphicFramePr>
        <p:xfrm>
          <a:off x="7967052" y="1909306"/>
          <a:ext cx="2300934" cy="1926772"/>
        </p:xfrm>
        <a:graphic>
          <a:graphicData uri="http://schemas.openxmlformats.org/drawingml/2006/chart">
            <c:chart xmlns:c="http://schemas.openxmlformats.org/drawingml/2006/chart" xmlns:r="http://schemas.openxmlformats.org/officeDocument/2006/relationships" r:id="rId8"/>
          </a:graphicData>
        </a:graphic>
      </p:graphicFrame>
      <p:pic>
        <p:nvPicPr>
          <p:cNvPr id="28" name="Picture 27"/>
          <p:cNvPicPr>
            <a:picLocks noChangeAspect="1"/>
          </p:cNvPicPr>
          <p:nvPr/>
        </p:nvPicPr>
        <p:blipFill>
          <a:blip r:embed="rId5"/>
          <a:stretch>
            <a:fillRect/>
          </a:stretch>
        </p:blipFill>
        <p:spPr>
          <a:xfrm>
            <a:off x="2178622" y="1484555"/>
            <a:ext cx="8125694" cy="4808659"/>
          </a:xfrm>
          <a:prstGeom prst="rect">
            <a:avLst/>
          </a:prstGeom>
        </p:spPr>
      </p:pic>
      <p:graphicFrame>
        <p:nvGraphicFramePr>
          <p:cNvPr id="29" name="Table 28"/>
          <p:cNvGraphicFramePr>
            <a:graphicFrameLocks noGrp="1"/>
          </p:cNvGraphicFramePr>
          <p:nvPr>
            <p:extLst/>
          </p:nvPr>
        </p:nvGraphicFramePr>
        <p:xfrm>
          <a:off x="2372468" y="1652643"/>
          <a:ext cx="4656464" cy="1418728"/>
        </p:xfrm>
        <a:graphic>
          <a:graphicData uri="http://schemas.openxmlformats.org/drawingml/2006/table">
            <a:tbl>
              <a:tblPr firstRow="1" bandRow="1">
                <a:tableStyleId>{BC89EF96-8CEA-46FF-86C4-4CE0E7609802}</a:tableStyleId>
              </a:tblPr>
              <a:tblGrid>
                <a:gridCol w="3686979">
                  <a:extLst>
                    <a:ext uri="{9D8B030D-6E8A-4147-A177-3AD203B41FA5}">
                      <a16:colId xmlns:a16="http://schemas.microsoft.com/office/drawing/2014/main" val="4125754994"/>
                    </a:ext>
                  </a:extLst>
                </a:gridCol>
                <a:gridCol w="969485">
                  <a:extLst>
                    <a:ext uri="{9D8B030D-6E8A-4147-A177-3AD203B41FA5}">
                      <a16:colId xmlns:a16="http://schemas.microsoft.com/office/drawing/2014/main" val="3387147649"/>
                    </a:ext>
                  </a:extLst>
                </a:gridCol>
              </a:tblGrid>
              <a:tr h="354682">
                <a:tc>
                  <a:txBody>
                    <a:bodyPr/>
                    <a:lstStyle/>
                    <a:p>
                      <a:r>
                        <a:rPr lang="en-US" sz="1400" dirty="0">
                          <a:solidFill>
                            <a:schemeClr val="bg1"/>
                          </a:solidFill>
                        </a:rPr>
                        <a:t>Anticipated Number of Flights Affected</a:t>
                      </a:r>
                    </a:p>
                  </a:txBody>
                  <a:tcPr/>
                </a:tc>
                <a:tc>
                  <a:txBody>
                    <a:bodyPr/>
                    <a:lstStyle/>
                    <a:p>
                      <a:r>
                        <a:rPr lang="en-US" sz="1400" dirty="0">
                          <a:solidFill>
                            <a:schemeClr val="bg1"/>
                          </a:solidFill>
                        </a:rPr>
                        <a:t>50</a:t>
                      </a:r>
                    </a:p>
                  </a:txBody>
                  <a:tcPr/>
                </a:tc>
                <a:extLst>
                  <a:ext uri="{0D108BD9-81ED-4DB2-BD59-A6C34878D82A}">
                    <a16:rowId xmlns:a16="http://schemas.microsoft.com/office/drawing/2014/main" val="2856382823"/>
                  </a:ext>
                </a:extLst>
              </a:tr>
              <a:tr h="354682">
                <a:tc>
                  <a:txBody>
                    <a:bodyPr/>
                    <a:lstStyle/>
                    <a:p>
                      <a:r>
                        <a:rPr lang="en-US" sz="1400" b="1" dirty="0">
                          <a:solidFill>
                            <a:schemeClr val="bg1"/>
                          </a:solidFill>
                        </a:rPr>
                        <a:t>Extra Distance Travelled</a:t>
                      </a:r>
                    </a:p>
                  </a:txBody>
                  <a:tcPr/>
                </a:tc>
                <a:tc>
                  <a:txBody>
                    <a:bodyPr/>
                    <a:lstStyle/>
                    <a:p>
                      <a:r>
                        <a:rPr lang="en-US" sz="1400" b="1" dirty="0">
                          <a:solidFill>
                            <a:schemeClr val="bg1"/>
                          </a:solidFill>
                        </a:rPr>
                        <a:t>1700 nm</a:t>
                      </a:r>
                    </a:p>
                  </a:txBody>
                  <a:tcPr/>
                </a:tc>
                <a:extLst>
                  <a:ext uri="{0D108BD9-81ED-4DB2-BD59-A6C34878D82A}">
                    <a16:rowId xmlns:a16="http://schemas.microsoft.com/office/drawing/2014/main" val="2289284743"/>
                  </a:ext>
                </a:extLst>
              </a:tr>
              <a:tr h="354682">
                <a:tc>
                  <a:txBody>
                    <a:bodyPr/>
                    <a:lstStyle/>
                    <a:p>
                      <a:r>
                        <a:rPr lang="en-US" sz="1400" b="1" dirty="0">
                          <a:solidFill>
                            <a:schemeClr val="bg1"/>
                          </a:solidFill>
                        </a:rPr>
                        <a:t>Aggregate</a:t>
                      </a:r>
                      <a:r>
                        <a:rPr lang="en-US" sz="1400" b="1" baseline="0" dirty="0">
                          <a:solidFill>
                            <a:schemeClr val="bg1"/>
                          </a:solidFill>
                        </a:rPr>
                        <a:t> Delay</a:t>
                      </a:r>
                      <a:endParaRPr lang="en-US" sz="1400" b="1" dirty="0">
                        <a:solidFill>
                          <a:schemeClr val="bg1"/>
                        </a:solidFill>
                      </a:endParaRPr>
                    </a:p>
                  </a:txBody>
                  <a:tcPr/>
                </a:tc>
                <a:tc>
                  <a:txBody>
                    <a:bodyPr/>
                    <a:lstStyle/>
                    <a:p>
                      <a:r>
                        <a:rPr lang="en-US" sz="1400" b="1" dirty="0">
                          <a:solidFill>
                            <a:schemeClr val="bg1"/>
                          </a:solidFill>
                        </a:rPr>
                        <a:t>429</a:t>
                      </a:r>
                      <a:r>
                        <a:rPr lang="en-US" sz="1400" b="1" baseline="0" dirty="0">
                          <a:solidFill>
                            <a:schemeClr val="bg1"/>
                          </a:solidFill>
                        </a:rPr>
                        <a:t> min</a:t>
                      </a:r>
                      <a:endParaRPr lang="en-US" sz="1400" b="1" dirty="0">
                        <a:solidFill>
                          <a:schemeClr val="bg1"/>
                        </a:solidFill>
                      </a:endParaRPr>
                    </a:p>
                  </a:txBody>
                  <a:tcPr/>
                </a:tc>
                <a:extLst>
                  <a:ext uri="{0D108BD9-81ED-4DB2-BD59-A6C34878D82A}">
                    <a16:rowId xmlns:a16="http://schemas.microsoft.com/office/drawing/2014/main" val="1377744738"/>
                  </a:ext>
                </a:extLst>
              </a:tr>
              <a:tr h="354682">
                <a:tc>
                  <a:txBody>
                    <a:bodyPr/>
                    <a:lstStyle/>
                    <a:p>
                      <a:r>
                        <a:rPr lang="en-US" sz="1400" b="1" dirty="0">
                          <a:solidFill>
                            <a:schemeClr val="accent3"/>
                          </a:solidFill>
                        </a:rPr>
                        <a:t>Airline</a:t>
                      </a:r>
                      <a:r>
                        <a:rPr lang="en-US" sz="1400" b="1" baseline="0" dirty="0">
                          <a:solidFill>
                            <a:schemeClr val="accent3"/>
                          </a:solidFill>
                        </a:rPr>
                        <a:t> Cost</a:t>
                      </a:r>
                      <a:endParaRPr lang="en-US" sz="1400" b="1" dirty="0">
                        <a:solidFill>
                          <a:schemeClr val="accent3"/>
                        </a:solidFill>
                      </a:endParaRPr>
                    </a:p>
                  </a:txBody>
                  <a:tcPr/>
                </a:tc>
                <a:tc>
                  <a:txBody>
                    <a:bodyPr/>
                    <a:lstStyle/>
                    <a:p>
                      <a:r>
                        <a:rPr lang="en-US" sz="1400" b="1" dirty="0">
                          <a:solidFill>
                            <a:schemeClr val="accent3"/>
                          </a:solidFill>
                        </a:rPr>
                        <a:t>28,000</a:t>
                      </a:r>
                      <a:r>
                        <a:rPr lang="en-US" sz="1400" b="1" baseline="0" dirty="0">
                          <a:solidFill>
                            <a:schemeClr val="accent3"/>
                          </a:solidFill>
                        </a:rPr>
                        <a:t> $</a:t>
                      </a:r>
                      <a:endParaRPr lang="en-US" sz="1400" b="1" dirty="0">
                        <a:solidFill>
                          <a:schemeClr val="accent3"/>
                        </a:solidFill>
                      </a:endParaRPr>
                    </a:p>
                  </a:txBody>
                  <a:tcPr/>
                </a:tc>
                <a:extLst>
                  <a:ext uri="{0D108BD9-81ED-4DB2-BD59-A6C34878D82A}">
                    <a16:rowId xmlns:a16="http://schemas.microsoft.com/office/drawing/2014/main" val="372115335"/>
                  </a:ext>
                </a:extLst>
              </a:tr>
            </a:tbl>
          </a:graphicData>
        </a:graphic>
      </p:graphicFrame>
      <p:graphicFrame>
        <p:nvGraphicFramePr>
          <p:cNvPr id="30" name="Chart 29"/>
          <p:cNvGraphicFramePr>
            <a:graphicFrameLocks/>
          </p:cNvGraphicFramePr>
          <p:nvPr>
            <p:extLst/>
          </p:nvPr>
        </p:nvGraphicFramePr>
        <p:xfrm>
          <a:off x="2328623" y="4057118"/>
          <a:ext cx="2209882" cy="192677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1" name="Chart 30"/>
          <p:cNvGraphicFramePr>
            <a:graphicFrameLocks/>
          </p:cNvGraphicFramePr>
          <p:nvPr>
            <p:extLst/>
          </p:nvPr>
        </p:nvGraphicFramePr>
        <p:xfrm>
          <a:off x="7263866" y="3908916"/>
          <a:ext cx="2966099" cy="2075685"/>
        </p:xfrm>
        <a:graphic>
          <a:graphicData uri="http://schemas.openxmlformats.org/drawingml/2006/chart">
            <c:chart xmlns:c="http://schemas.openxmlformats.org/drawingml/2006/chart" xmlns:r="http://schemas.openxmlformats.org/officeDocument/2006/relationships" r:id="rId10"/>
          </a:graphicData>
        </a:graphic>
      </p:graphicFrame>
      <p:sp>
        <p:nvSpPr>
          <p:cNvPr id="33" name="TextBox 32"/>
          <p:cNvSpPr txBox="1"/>
          <p:nvPr/>
        </p:nvSpPr>
        <p:spPr>
          <a:xfrm>
            <a:off x="7677702" y="1497916"/>
            <a:ext cx="2650084" cy="338554"/>
          </a:xfrm>
          <a:prstGeom prst="rect">
            <a:avLst/>
          </a:prstGeom>
          <a:solidFill>
            <a:schemeClr val="bg1"/>
          </a:solidFill>
        </p:spPr>
        <p:txBody>
          <a:bodyPr wrap="none" rtlCol="0">
            <a:spAutoFit/>
          </a:bodyPr>
          <a:lstStyle/>
          <a:p>
            <a:pPr>
              <a:spcAft>
                <a:spcPts val="600"/>
              </a:spcAft>
              <a:defRPr/>
            </a:pPr>
            <a:r>
              <a:rPr lang="en-US" sz="1600" dirty="0">
                <a:solidFill>
                  <a:prstClr val="black"/>
                </a:solidFill>
                <a:latin typeface="Helvetica LT Std"/>
                <a:ea typeface="Verdana" pitchFamily="34" charset="0"/>
                <a:cs typeface="Verdana" pitchFamily="34" charset="0"/>
              </a:rPr>
              <a:t>March 8, 2018  1200-1400 </a:t>
            </a:r>
          </a:p>
        </p:txBody>
      </p:sp>
      <p:graphicFrame>
        <p:nvGraphicFramePr>
          <p:cNvPr id="34" name="Chart 33"/>
          <p:cNvGraphicFramePr>
            <a:graphicFrameLocks/>
          </p:cNvGraphicFramePr>
          <p:nvPr>
            <p:extLst/>
          </p:nvPr>
        </p:nvGraphicFramePr>
        <p:xfrm>
          <a:off x="7929030" y="1909306"/>
          <a:ext cx="2300934" cy="1926772"/>
        </p:xfrm>
        <a:graphic>
          <a:graphicData uri="http://schemas.openxmlformats.org/drawingml/2006/chart">
            <c:chart xmlns:c="http://schemas.openxmlformats.org/drawingml/2006/chart" xmlns:r="http://schemas.openxmlformats.org/officeDocument/2006/relationships" r:id="rId11"/>
          </a:graphicData>
        </a:graphic>
      </p:graphicFrame>
      <p:sp>
        <p:nvSpPr>
          <p:cNvPr id="12" name="Rectangle 11"/>
          <p:cNvSpPr/>
          <p:nvPr/>
        </p:nvSpPr>
        <p:spPr>
          <a:xfrm>
            <a:off x="7677702" y="1484554"/>
            <a:ext cx="2685498" cy="3519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Helvetica LT Std"/>
            </a:endParaRPr>
          </a:p>
        </p:txBody>
      </p:sp>
      <p:sp>
        <p:nvSpPr>
          <p:cNvPr id="36" name="Title 4">
            <a:extLst>
              <a:ext uri="{FF2B5EF4-FFF2-40B4-BE49-F238E27FC236}">
                <a16:creationId xmlns:a16="http://schemas.microsoft.com/office/drawing/2014/main" id="{A596DFF0-D8C8-4C09-A02E-0D282CF3C58C}"/>
              </a:ext>
            </a:extLst>
          </p:cNvPr>
          <p:cNvSpPr txBox="1">
            <a:spLocks/>
          </p:cNvSpPr>
          <p:nvPr/>
        </p:nvSpPr>
        <p:spPr>
          <a:xfrm>
            <a:off x="1929664" y="214618"/>
            <a:ext cx="8664604" cy="962886"/>
          </a:xfrm>
          <a:prstGeom prst="rect">
            <a:avLst/>
          </a:prstGeom>
          <a:solidFill>
            <a:schemeClr val="tx1"/>
          </a:solidFill>
        </p:spPr>
        <p:txBody>
          <a:bodyPr vert="horz" lIns="91440" tIns="45720" rIns="91440" bIns="45720" rtlCol="0" anchor="ctr" anchorCtr="0">
            <a:normAutofit/>
          </a:bodyPr>
          <a:lstStyle>
            <a:lvl1pPr algn="l" defTabSz="914400" rtl="0" eaLnBrk="1" latinLnBrk="0" hangingPunct="1">
              <a:lnSpc>
                <a:spcPts val="3200"/>
              </a:lnSpc>
              <a:spcBef>
                <a:spcPct val="0"/>
              </a:spcBef>
              <a:buNone/>
              <a:defRPr lang="en-US" sz="2800" b="1" kern="1200">
                <a:solidFill>
                  <a:schemeClr val="tx2"/>
                </a:solidFill>
                <a:latin typeface="Helvetica LT Std" pitchFamily="34" charset="0"/>
                <a:ea typeface="Verdana" pitchFamily="34" charset="0"/>
                <a:cs typeface="Verdana" pitchFamily="34" charset="0"/>
              </a:defRPr>
            </a:lvl1pPr>
          </a:lstStyle>
          <a:p>
            <a:pPr>
              <a:defRPr/>
            </a:pPr>
            <a:r>
              <a:rPr lang="en-US" dirty="0">
                <a:solidFill>
                  <a:srgbClr val="005F9E"/>
                </a:solidFill>
              </a:rPr>
              <a:t>Understanding NAS Effect of Blocked Airspaces </a:t>
            </a:r>
          </a:p>
        </p:txBody>
      </p:sp>
      <p:sp>
        <p:nvSpPr>
          <p:cNvPr id="37" name="Footer Placeholder 3">
            <a:extLst>
              <a:ext uri="{FF2B5EF4-FFF2-40B4-BE49-F238E27FC236}">
                <a16:creationId xmlns:a16="http://schemas.microsoft.com/office/drawing/2014/main" id="{E3220953-8664-472A-B24C-3095B5803D59}"/>
              </a:ext>
            </a:extLst>
          </p:cNvPr>
          <p:cNvSpPr>
            <a:spLocks noGrp="1"/>
          </p:cNvSpPr>
          <p:nvPr>
            <p:ph type="ftr" sz="quarter" idx="11"/>
          </p:nvPr>
        </p:nvSpPr>
        <p:spPr>
          <a:xfrm>
            <a:off x="616448" y="6521957"/>
            <a:ext cx="7536952" cy="239059"/>
          </a:xfrm>
        </p:spPr>
        <p:txBody>
          <a:bodyPr/>
          <a:lstStyle/>
          <a:p>
            <a:r>
              <a:rPr lang="en-US" dirty="0">
                <a:solidFill>
                  <a:schemeClr val="tx1">
                    <a:lumMod val="50000"/>
                    <a:lumOff val="50000"/>
                  </a:schemeClr>
                </a:solidFill>
                <a:latin typeface="Arial" pitchFamily="34" charset="0"/>
                <a:cs typeface="Arial" pitchFamily="34" charset="0"/>
              </a:rPr>
              <a:t>© 2019 The MITRE Corporation. All rights reserved. Approved for public release. Distribution unlimited. Case number: 18-4565.</a:t>
            </a:r>
          </a:p>
        </p:txBody>
      </p:sp>
    </p:spTree>
    <p:extLst>
      <p:ext uri="{BB962C8B-B14F-4D97-AF65-F5344CB8AC3E}">
        <p14:creationId xmlns:p14="http://schemas.microsoft.com/office/powerpoint/2010/main" val="83591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par>
                                <p:cTn id="52" presetID="10"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Graphic spid="18" grpId="0">
        <p:bldAsOne/>
      </p:bldGraphic>
      <p:bldGraphic spid="19" grpId="0">
        <p:bldAsOne/>
      </p:bldGraphic>
      <p:bldP spid="15" grpId="0" animBg="1"/>
      <p:bldP spid="20" grpId="0" animBg="1"/>
      <p:bldP spid="11" grpId="0" animBg="1"/>
      <p:bldGraphic spid="26" grpId="0">
        <p:bldAsOne/>
      </p:bldGraphic>
      <p:bldGraphic spid="30" grpId="0">
        <p:bldAsOne/>
      </p:bldGraphic>
      <p:bldGraphic spid="31" grpId="0">
        <p:bldAsOne/>
      </p:bldGraphic>
      <p:bldP spid="33" grpId="0" animBg="1"/>
      <p:bldGraphic spid="34" grpId="0">
        <p:bldAsOne/>
      </p:bldGraphic>
      <p:bldP spid="12"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 name="Picture 36"/>
          <p:cNvPicPr>
            <a:picLocks noChangeAspect="1"/>
          </p:cNvPicPr>
          <p:nvPr/>
        </p:nvPicPr>
        <p:blipFill>
          <a:blip r:embed="rId2"/>
          <a:stretch>
            <a:fillRect/>
          </a:stretch>
        </p:blipFill>
        <p:spPr>
          <a:xfrm>
            <a:off x="2904063" y="1329991"/>
            <a:ext cx="6615689" cy="5269038"/>
          </a:xfrm>
          <a:prstGeom prst="rect">
            <a:avLst/>
          </a:prstGeom>
        </p:spPr>
      </p:pic>
      <p:sp>
        <p:nvSpPr>
          <p:cNvPr id="29" name="Title 4"/>
          <p:cNvSpPr>
            <a:spLocks noGrp="1"/>
          </p:cNvSpPr>
          <p:nvPr>
            <p:ph type="title"/>
          </p:nvPr>
        </p:nvSpPr>
        <p:spPr/>
        <p:txBody>
          <a:bodyPr>
            <a:normAutofit fontScale="90000"/>
          </a:bodyPr>
          <a:lstStyle/>
          <a:p>
            <a:r>
              <a:rPr lang="en-US" dirty="0"/>
              <a:t>Use Case 1 – Space Operators Exploring Launch Time Options to Minimize NAS Impact </a:t>
            </a:r>
          </a:p>
        </p:txBody>
      </p:sp>
      <p:sp>
        <p:nvSpPr>
          <p:cNvPr id="3" name="Slide Number Placeholder 2"/>
          <p:cNvSpPr>
            <a:spLocks noGrp="1"/>
          </p:cNvSpPr>
          <p:nvPr>
            <p:ph type="sldNum" sz="quarter" idx="4294967295"/>
          </p:nvPr>
        </p:nvSpPr>
        <p:spPr>
          <a:xfrm>
            <a:off x="10172700" y="76201"/>
            <a:ext cx="495300" cy="180975"/>
          </a:xfrm>
          <a:prstGeom prst="rect">
            <a:avLst/>
          </a:prstGeom>
        </p:spPr>
        <p:txBody>
          <a:bodyPr/>
          <a:lstStyle/>
          <a:p>
            <a:pPr algn="r">
              <a:defRPr/>
            </a:pPr>
            <a:fld id="{CA538793-F95B-4CFC-9A87-DBAD57B24C1D}" type="slidenum">
              <a:rPr lang="en-US" sz="1000">
                <a:solidFill>
                  <a:prstClr val="black">
                    <a:tint val="75000"/>
                  </a:prstClr>
                </a:solidFill>
                <a:latin typeface="Helvetica LT Std" pitchFamily="34" charset="0"/>
              </a:rPr>
              <a:pPr algn="r">
                <a:defRPr/>
              </a:pPr>
              <a:t>6</a:t>
            </a:fld>
            <a:endParaRPr lang="en-US" sz="1000" dirty="0">
              <a:solidFill>
                <a:prstClr val="black">
                  <a:tint val="75000"/>
                </a:prstClr>
              </a:solidFill>
              <a:latin typeface="Helvetica LT Std" pitchFamily="34" charset="0"/>
            </a:endParaRPr>
          </a:p>
        </p:txBody>
      </p:sp>
      <p:sp>
        <p:nvSpPr>
          <p:cNvPr id="8" name="TextBox 7"/>
          <p:cNvSpPr txBox="1"/>
          <p:nvPr/>
        </p:nvSpPr>
        <p:spPr>
          <a:xfrm>
            <a:off x="2936341" y="1420166"/>
            <a:ext cx="5486401" cy="276999"/>
          </a:xfrm>
          <a:prstGeom prst="rect">
            <a:avLst/>
          </a:prstGeom>
          <a:solidFill>
            <a:schemeClr val="bg1"/>
          </a:solidFill>
        </p:spPr>
        <p:txBody>
          <a:bodyPr wrap="square" rtlCol="0">
            <a:spAutoFit/>
          </a:bodyPr>
          <a:lstStyle/>
          <a:p>
            <a:pPr>
              <a:spcAft>
                <a:spcPts val="600"/>
              </a:spcAft>
              <a:defRPr/>
            </a:pPr>
            <a:r>
              <a:rPr lang="en-US" sz="1200" dirty="0">
                <a:solidFill>
                  <a:prstClr val="black"/>
                </a:solidFill>
                <a:latin typeface="Helvetica LT Std"/>
                <a:ea typeface="Verdana" pitchFamily="34" charset="0"/>
                <a:cs typeface="Verdana" pitchFamily="34" charset="0"/>
              </a:rPr>
              <a:t>1200  |  1300   |  1400  |   1500   |   1600  |   1700   |  1800  |   1900  |   2000   |</a:t>
            </a:r>
          </a:p>
        </p:txBody>
      </p:sp>
      <p:sp>
        <p:nvSpPr>
          <p:cNvPr id="9" name="Oval 8"/>
          <p:cNvSpPr/>
          <p:nvPr/>
        </p:nvSpPr>
        <p:spPr>
          <a:xfrm>
            <a:off x="8802987" y="1420165"/>
            <a:ext cx="543208" cy="506994"/>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Helvetica LT Std"/>
            </a:endParaRPr>
          </a:p>
        </p:txBody>
      </p:sp>
      <p:sp>
        <p:nvSpPr>
          <p:cNvPr id="10" name="TextBox 9"/>
          <p:cNvSpPr txBox="1"/>
          <p:nvPr/>
        </p:nvSpPr>
        <p:spPr>
          <a:xfrm>
            <a:off x="8311122" y="1927159"/>
            <a:ext cx="1279517" cy="338554"/>
          </a:xfrm>
          <a:prstGeom prst="rect">
            <a:avLst/>
          </a:prstGeom>
          <a:noFill/>
        </p:spPr>
        <p:txBody>
          <a:bodyPr wrap="none" rtlCol="0">
            <a:spAutoFit/>
          </a:bodyPr>
          <a:lstStyle/>
          <a:p>
            <a:pPr>
              <a:spcAft>
                <a:spcPts val="600"/>
              </a:spcAft>
              <a:defRPr/>
            </a:pPr>
            <a:r>
              <a:rPr lang="en-US" sz="1600" dirty="0">
                <a:solidFill>
                  <a:prstClr val="white"/>
                </a:solidFill>
                <a:latin typeface="Helvetica LT Std"/>
                <a:ea typeface="Verdana" pitchFamily="34" charset="0"/>
                <a:cs typeface="Verdana" pitchFamily="34" charset="0"/>
              </a:rPr>
              <a:t>NAS Impact</a:t>
            </a:r>
          </a:p>
        </p:txBody>
      </p:sp>
      <p:sp>
        <p:nvSpPr>
          <p:cNvPr id="14" name="Freeform: Shape 13"/>
          <p:cNvSpPr/>
          <p:nvPr/>
        </p:nvSpPr>
        <p:spPr>
          <a:xfrm>
            <a:off x="3787366" y="1692998"/>
            <a:ext cx="615636" cy="199176"/>
          </a:xfrm>
          <a:custGeom>
            <a:avLst/>
            <a:gdLst>
              <a:gd name="connsiteX0" fmla="*/ 0 w 615636"/>
              <a:gd name="connsiteY0" fmla="*/ 0 h 199176"/>
              <a:gd name="connsiteX1" fmla="*/ 0 w 615636"/>
              <a:gd name="connsiteY1" fmla="*/ 199176 h 199176"/>
              <a:gd name="connsiteX2" fmla="*/ 615636 w 615636"/>
              <a:gd name="connsiteY2" fmla="*/ 190123 h 199176"/>
              <a:gd name="connsiteX3" fmla="*/ 615636 w 615636"/>
              <a:gd name="connsiteY3" fmla="*/ 9053 h 199176"/>
            </a:gdLst>
            <a:ahLst/>
            <a:cxnLst>
              <a:cxn ang="0">
                <a:pos x="connsiteX0" y="connsiteY0"/>
              </a:cxn>
              <a:cxn ang="0">
                <a:pos x="connsiteX1" y="connsiteY1"/>
              </a:cxn>
              <a:cxn ang="0">
                <a:pos x="connsiteX2" y="connsiteY2"/>
              </a:cxn>
              <a:cxn ang="0">
                <a:pos x="connsiteX3" y="connsiteY3"/>
              </a:cxn>
            </a:cxnLst>
            <a:rect l="l" t="t" r="r" b="b"/>
            <a:pathLst>
              <a:path w="615636" h="199176">
                <a:moveTo>
                  <a:pt x="0" y="0"/>
                </a:moveTo>
                <a:lnTo>
                  <a:pt x="0" y="199176"/>
                </a:lnTo>
                <a:lnTo>
                  <a:pt x="615636" y="190123"/>
                </a:lnTo>
                <a:lnTo>
                  <a:pt x="615636" y="9053"/>
                </a:lnTo>
              </a:path>
            </a:pathLst>
          </a:custGeom>
          <a:ln>
            <a:headEnd type="triangle"/>
            <a:tailEnd type="triangle"/>
          </a:ln>
        </p:spPr>
        <p:style>
          <a:lnRef idx="3">
            <a:schemeClr val="accent3"/>
          </a:lnRef>
          <a:fillRef idx="0">
            <a:schemeClr val="accent3"/>
          </a:fillRef>
          <a:effectRef idx="2">
            <a:schemeClr val="accent3"/>
          </a:effectRef>
          <a:fontRef idx="minor">
            <a:schemeClr val="tx1"/>
          </a:fontRef>
        </p:style>
        <p:txBody>
          <a:bodyPr rtlCol="0" anchor="ctr"/>
          <a:lstStyle/>
          <a:p>
            <a:pPr algn="ctr">
              <a:defRPr/>
            </a:pPr>
            <a:endParaRPr lang="en-US">
              <a:solidFill>
                <a:prstClr val="black"/>
              </a:solidFill>
              <a:latin typeface="Helvetica LT Std"/>
            </a:endParaRPr>
          </a:p>
        </p:txBody>
      </p:sp>
      <p:sp>
        <p:nvSpPr>
          <p:cNvPr id="15" name="Oval 14"/>
          <p:cNvSpPr/>
          <p:nvPr/>
        </p:nvSpPr>
        <p:spPr>
          <a:xfrm>
            <a:off x="8802987" y="1420165"/>
            <a:ext cx="543208" cy="506994"/>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Helvetica LT Std"/>
            </a:endParaRPr>
          </a:p>
        </p:txBody>
      </p:sp>
      <p:pic>
        <p:nvPicPr>
          <p:cNvPr id="38" name="Picture 37"/>
          <p:cNvPicPr>
            <a:picLocks noChangeAspect="1"/>
          </p:cNvPicPr>
          <p:nvPr/>
        </p:nvPicPr>
        <p:blipFill>
          <a:blip r:embed="rId3"/>
          <a:stretch>
            <a:fillRect/>
          </a:stretch>
        </p:blipFill>
        <p:spPr>
          <a:xfrm>
            <a:off x="2904062" y="1325562"/>
            <a:ext cx="6623780" cy="5242264"/>
          </a:xfrm>
          <a:prstGeom prst="rect">
            <a:avLst/>
          </a:prstGeom>
        </p:spPr>
      </p:pic>
      <p:sp>
        <p:nvSpPr>
          <p:cNvPr id="23" name="Freeform: Shape 22"/>
          <p:cNvSpPr/>
          <p:nvPr/>
        </p:nvSpPr>
        <p:spPr>
          <a:xfrm>
            <a:off x="3858638" y="1675990"/>
            <a:ext cx="593278" cy="251169"/>
          </a:xfrm>
          <a:custGeom>
            <a:avLst/>
            <a:gdLst>
              <a:gd name="connsiteX0" fmla="*/ 0 w 615636"/>
              <a:gd name="connsiteY0" fmla="*/ 0 h 199176"/>
              <a:gd name="connsiteX1" fmla="*/ 0 w 615636"/>
              <a:gd name="connsiteY1" fmla="*/ 199176 h 199176"/>
              <a:gd name="connsiteX2" fmla="*/ 615636 w 615636"/>
              <a:gd name="connsiteY2" fmla="*/ 190123 h 199176"/>
              <a:gd name="connsiteX3" fmla="*/ 615636 w 615636"/>
              <a:gd name="connsiteY3" fmla="*/ 9053 h 199176"/>
            </a:gdLst>
            <a:ahLst/>
            <a:cxnLst>
              <a:cxn ang="0">
                <a:pos x="connsiteX0" y="connsiteY0"/>
              </a:cxn>
              <a:cxn ang="0">
                <a:pos x="connsiteX1" y="connsiteY1"/>
              </a:cxn>
              <a:cxn ang="0">
                <a:pos x="connsiteX2" y="connsiteY2"/>
              </a:cxn>
              <a:cxn ang="0">
                <a:pos x="connsiteX3" y="connsiteY3"/>
              </a:cxn>
            </a:cxnLst>
            <a:rect l="l" t="t" r="r" b="b"/>
            <a:pathLst>
              <a:path w="615636" h="199176">
                <a:moveTo>
                  <a:pt x="0" y="0"/>
                </a:moveTo>
                <a:lnTo>
                  <a:pt x="0" y="199176"/>
                </a:lnTo>
                <a:lnTo>
                  <a:pt x="615636" y="190123"/>
                </a:lnTo>
                <a:lnTo>
                  <a:pt x="615636" y="9053"/>
                </a:lnTo>
              </a:path>
            </a:pathLst>
          </a:custGeom>
          <a:ln>
            <a:headEnd type="triangle"/>
            <a:tailEnd type="triangle"/>
          </a:ln>
        </p:spPr>
        <p:style>
          <a:lnRef idx="3">
            <a:schemeClr val="accent3"/>
          </a:lnRef>
          <a:fillRef idx="0">
            <a:schemeClr val="accent3"/>
          </a:fillRef>
          <a:effectRef idx="2">
            <a:schemeClr val="accent3"/>
          </a:effectRef>
          <a:fontRef idx="minor">
            <a:schemeClr val="tx1"/>
          </a:fontRef>
        </p:style>
        <p:txBody>
          <a:bodyPr rtlCol="0" anchor="ctr"/>
          <a:lstStyle/>
          <a:p>
            <a:pPr algn="ctr">
              <a:defRPr/>
            </a:pPr>
            <a:endParaRPr lang="en-US">
              <a:solidFill>
                <a:prstClr val="black"/>
              </a:solidFill>
              <a:latin typeface="Helvetica LT Std"/>
            </a:endParaRPr>
          </a:p>
        </p:txBody>
      </p:sp>
      <p:pic>
        <p:nvPicPr>
          <p:cNvPr id="17" name="Picture 16"/>
          <p:cNvPicPr>
            <a:picLocks noChangeAspect="1"/>
          </p:cNvPicPr>
          <p:nvPr/>
        </p:nvPicPr>
        <p:blipFill>
          <a:blip r:embed="rId4"/>
          <a:stretch>
            <a:fillRect/>
          </a:stretch>
        </p:blipFill>
        <p:spPr>
          <a:xfrm>
            <a:off x="2904063" y="1330978"/>
            <a:ext cx="6631561" cy="5236849"/>
          </a:xfrm>
          <a:prstGeom prst="rect">
            <a:avLst/>
          </a:prstGeom>
        </p:spPr>
      </p:pic>
      <p:sp>
        <p:nvSpPr>
          <p:cNvPr id="20" name="TextBox 19"/>
          <p:cNvSpPr txBox="1"/>
          <p:nvPr/>
        </p:nvSpPr>
        <p:spPr>
          <a:xfrm>
            <a:off x="2941246" y="1420457"/>
            <a:ext cx="5486401" cy="276999"/>
          </a:xfrm>
          <a:prstGeom prst="rect">
            <a:avLst/>
          </a:prstGeom>
          <a:solidFill>
            <a:schemeClr val="bg1"/>
          </a:solidFill>
        </p:spPr>
        <p:txBody>
          <a:bodyPr wrap="square" rtlCol="0">
            <a:spAutoFit/>
          </a:bodyPr>
          <a:lstStyle/>
          <a:p>
            <a:pPr>
              <a:spcAft>
                <a:spcPts val="600"/>
              </a:spcAft>
              <a:defRPr/>
            </a:pPr>
            <a:r>
              <a:rPr lang="en-US" sz="1200" dirty="0">
                <a:solidFill>
                  <a:prstClr val="black"/>
                </a:solidFill>
                <a:latin typeface="Helvetica LT Std"/>
                <a:ea typeface="Verdana" pitchFamily="34" charset="0"/>
                <a:cs typeface="Verdana" pitchFamily="34" charset="0"/>
              </a:rPr>
              <a:t>1200  |  1300   |  1400  |   1500   |   1600  |   1700   |  1800  |   1900  |   2000   |</a:t>
            </a:r>
          </a:p>
        </p:txBody>
      </p:sp>
      <p:sp>
        <p:nvSpPr>
          <p:cNvPr id="32" name="Oval 31"/>
          <p:cNvSpPr/>
          <p:nvPr/>
        </p:nvSpPr>
        <p:spPr>
          <a:xfrm>
            <a:off x="8805051" y="1420164"/>
            <a:ext cx="543208" cy="506994"/>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Helvetica LT Std"/>
            </a:endParaRPr>
          </a:p>
        </p:txBody>
      </p:sp>
      <p:sp>
        <p:nvSpPr>
          <p:cNvPr id="33" name="Freeform: Shape 32"/>
          <p:cNvSpPr/>
          <p:nvPr/>
        </p:nvSpPr>
        <p:spPr>
          <a:xfrm>
            <a:off x="6217991" y="1710975"/>
            <a:ext cx="615636" cy="199176"/>
          </a:xfrm>
          <a:custGeom>
            <a:avLst/>
            <a:gdLst>
              <a:gd name="connsiteX0" fmla="*/ 0 w 615636"/>
              <a:gd name="connsiteY0" fmla="*/ 0 h 199176"/>
              <a:gd name="connsiteX1" fmla="*/ 0 w 615636"/>
              <a:gd name="connsiteY1" fmla="*/ 199176 h 199176"/>
              <a:gd name="connsiteX2" fmla="*/ 615636 w 615636"/>
              <a:gd name="connsiteY2" fmla="*/ 190123 h 199176"/>
              <a:gd name="connsiteX3" fmla="*/ 615636 w 615636"/>
              <a:gd name="connsiteY3" fmla="*/ 9053 h 199176"/>
            </a:gdLst>
            <a:ahLst/>
            <a:cxnLst>
              <a:cxn ang="0">
                <a:pos x="connsiteX0" y="connsiteY0"/>
              </a:cxn>
              <a:cxn ang="0">
                <a:pos x="connsiteX1" y="connsiteY1"/>
              </a:cxn>
              <a:cxn ang="0">
                <a:pos x="connsiteX2" y="connsiteY2"/>
              </a:cxn>
              <a:cxn ang="0">
                <a:pos x="connsiteX3" y="connsiteY3"/>
              </a:cxn>
            </a:cxnLst>
            <a:rect l="l" t="t" r="r" b="b"/>
            <a:pathLst>
              <a:path w="615636" h="199176">
                <a:moveTo>
                  <a:pt x="0" y="0"/>
                </a:moveTo>
                <a:lnTo>
                  <a:pt x="0" y="199176"/>
                </a:lnTo>
                <a:lnTo>
                  <a:pt x="615636" y="190123"/>
                </a:lnTo>
                <a:lnTo>
                  <a:pt x="615636" y="9053"/>
                </a:lnTo>
              </a:path>
            </a:pathLst>
          </a:custGeom>
          <a:ln>
            <a:headEnd type="triangle"/>
            <a:tailEnd type="triangle"/>
          </a:ln>
        </p:spPr>
        <p:style>
          <a:lnRef idx="3">
            <a:schemeClr val="accent3"/>
          </a:lnRef>
          <a:fillRef idx="0">
            <a:schemeClr val="accent3"/>
          </a:fillRef>
          <a:effectRef idx="2">
            <a:schemeClr val="accent3"/>
          </a:effectRef>
          <a:fontRef idx="minor">
            <a:schemeClr val="tx1"/>
          </a:fontRef>
        </p:style>
        <p:txBody>
          <a:bodyPr rtlCol="0" anchor="ctr"/>
          <a:lstStyle/>
          <a:p>
            <a:pPr algn="ctr">
              <a:defRPr/>
            </a:pPr>
            <a:endParaRPr lang="en-US">
              <a:solidFill>
                <a:prstClr val="black"/>
              </a:solidFill>
              <a:latin typeface="Helvetica LT Std"/>
            </a:endParaRPr>
          </a:p>
        </p:txBody>
      </p:sp>
      <p:sp>
        <p:nvSpPr>
          <p:cNvPr id="34" name="Oval 33"/>
          <p:cNvSpPr/>
          <p:nvPr/>
        </p:nvSpPr>
        <p:spPr>
          <a:xfrm>
            <a:off x="8806365" y="1420164"/>
            <a:ext cx="543208" cy="506994"/>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Helvetica LT Std"/>
            </a:endParaRPr>
          </a:p>
        </p:txBody>
      </p:sp>
      <p:sp>
        <p:nvSpPr>
          <p:cNvPr id="18" name="TextBox 17"/>
          <p:cNvSpPr txBox="1"/>
          <p:nvPr/>
        </p:nvSpPr>
        <p:spPr>
          <a:xfrm>
            <a:off x="8311121" y="1859093"/>
            <a:ext cx="1279517" cy="338554"/>
          </a:xfrm>
          <a:prstGeom prst="rect">
            <a:avLst/>
          </a:prstGeom>
          <a:noFill/>
        </p:spPr>
        <p:txBody>
          <a:bodyPr wrap="none" rtlCol="0">
            <a:spAutoFit/>
          </a:bodyPr>
          <a:lstStyle/>
          <a:p>
            <a:pPr>
              <a:spcAft>
                <a:spcPts val="600"/>
              </a:spcAft>
              <a:defRPr/>
            </a:pPr>
            <a:r>
              <a:rPr lang="en-US" sz="1600" dirty="0">
                <a:solidFill>
                  <a:prstClr val="white"/>
                </a:solidFill>
                <a:latin typeface="Helvetica LT Std"/>
                <a:ea typeface="Verdana" pitchFamily="34" charset="0"/>
                <a:cs typeface="Verdana" pitchFamily="34" charset="0"/>
              </a:rPr>
              <a:t>NAS Impact</a:t>
            </a:r>
          </a:p>
        </p:txBody>
      </p:sp>
      <p:sp>
        <p:nvSpPr>
          <p:cNvPr id="2" name="TextBox 1">
            <a:extLst>
              <a:ext uri="{FF2B5EF4-FFF2-40B4-BE49-F238E27FC236}">
                <a16:creationId xmlns:a16="http://schemas.microsoft.com/office/drawing/2014/main" id="{1122B74F-C0BB-48A3-85C2-CC3FB06A1BCA}"/>
              </a:ext>
            </a:extLst>
          </p:cNvPr>
          <p:cNvSpPr txBox="1"/>
          <p:nvPr/>
        </p:nvSpPr>
        <p:spPr>
          <a:xfrm>
            <a:off x="653142" y="6587831"/>
            <a:ext cx="6180485" cy="199176"/>
          </a:xfrm>
          <a:prstGeom prst="rect">
            <a:avLst/>
          </a:prstGeom>
          <a:solidFill>
            <a:schemeClr val="tx1"/>
          </a:solidFill>
        </p:spPr>
        <p:txBody>
          <a:bodyPr wrap="square" rtlCol="0">
            <a:spAutoFit/>
          </a:bodyPr>
          <a:lstStyle/>
          <a:p>
            <a:pPr>
              <a:spcAft>
                <a:spcPts val="600"/>
              </a:spcAft>
            </a:pPr>
            <a:endParaRPr lang="en-US" sz="1600" dirty="0">
              <a:ea typeface="Verdana" pitchFamily="34" charset="0"/>
              <a:cs typeface="Verdana" pitchFamily="34" charset="0"/>
            </a:endParaRPr>
          </a:p>
        </p:txBody>
      </p:sp>
      <p:sp>
        <p:nvSpPr>
          <p:cNvPr id="21" name="Footer Placeholder 3">
            <a:extLst>
              <a:ext uri="{FF2B5EF4-FFF2-40B4-BE49-F238E27FC236}">
                <a16:creationId xmlns:a16="http://schemas.microsoft.com/office/drawing/2014/main" id="{4032E550-E9D4-4A06-813C-E9FEDADE672E}"/>
              </a:ext>
            </a:extLst>
          </p:cNvPr>
          <p:cNvSpPr txBox="1">
            <a:spLocks/>
          </p:cNvSpPr>
          <p:nvPr/>
        </p:nvSpPr>
        <p:spPr>
          <a:xfrm>
            <a:off x="616448" y="6521957"/>
            <a:ext cx="7536952" cy="239059"/>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lumMod val="50000"/>
                    <a:lumOff val="50000"/>
                  </a:prstClr>
                </a:solidFill>
                <a:cs typeface="Arial" pitchFamily="34" charset="0"/>
              </a:rPr>
              <a:t>© 2019 The MITRE Corporation. All rights reserved. Approved for public release. Distribution unlimited. Case number: 18-4565.</a:t>
            </a:r>
            <a:endParaRPr lang="en-US" dirty="0">
              <a:solidFill>
                <a:prstClr val="black">
                  <a:lumMod val="50000"/>
                  <a:lumOff val="50000"/>
                </a:prstClr>
              </a:solidFill>
              <a:cs typeface="Arial" pitchFamily="34" charset="0"/>
            </a:endParaRPr>
          </a:p>
        </p:txBody>
      </p:sp>
    </p:spTree>
    <p:extLst>
      <p:ext uri="{BB962C8B-B14F-4D97-AF65-F5344CB8AC3E}">
        <p14:creationId xmlns:p14="http://schemas.microsoft.com/office/powerpoint/2010/main" val="26997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2.59259E-6 L 0.25729 -2.59259E-6 " pathEditMode="relative" rAng="0" ptsTypes="AA">
                                      <p:cBhvr>
                                        <p:cTn id="6" dur="2000" fill="hold"/>
                                        <p:tgtEl>
                                          <p:spTgt spid="14"/>
                                        </p:tgtEl>
                                        <p:attrNameLst>
                                          <p:attrName>ppt_x</p:attrName>
                                          <p:attrName>ppt_y</p:attrName>
                                        </p:attrNameLst>
                                      </p:cBhvr>
                                      <p:rCtr x="12865"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3" grpId="0" animBg="1"/>
      <p:bldP spid="20" grpId="0" animBg="1"/>
      <p:bldP spid="32" grpId="0" animBg="1"/>
      <p:bldP spid="33" grpId="0" animBg="1"/>
      <p:bldP spid="34"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Use Case 2 – Space Operators Exploring Landing Options to Minimize NAS Impact </a:t>
            </a:r>
          </a:p>
        </p:txBody>
      </p:sp>
      <p:sp>
        <p:nvSpPr>
          <p:cNvPr id="3" name="Slide Number Placeholder 2"/>
          <p:cNvSpPr>
            <a:spLocks noGrp="1"/>
          </p:cNvSpPr>
          <p:nvPr>
            <p:ph type="sldNum" sz="quarter" idx="4294967295"/>
          </p:nvPr>
        </p:nvSpPr>
        <p:spPr>
          <a:xfrm>
            <a:off x="10172700" y="76201"/>
            <a:ext cx="495300" cy="180975"/>
          </a:xfrm>
          <a:prstGeom prst="rect">
            <a:avLst/>
          </a:prstGeom>
        </p:spPr>
        <p:txBody>
          <a:bodyPr/>
          <a:lstStyle/>
          <a:p>
            <a:pPr algn="r">
              <a:defRPr/>
            </a:pPr>
            <a:fld id="{CA538793-F95B-4CFC-9A87-DBAD57B24C1D}" type="slidenum">
              <a:rPr lang="en-US" sz="1000">
                <a:solidFill>
                  <a:prstClr val="black">
                    <a:tint val="75000"/>
                  </a:prstClr>
                </a:solidFill>
                <a:latin typeface="Helvetica LT Std" pitchFamily="34" charset="0"/>
              </a:rPr>
              <a:pPr algn="r">
                <a:defRPr/>
              </a:pPr>
              <a:t>7</a:t>
            </a:fld>
            <a:endParaRPr lang="en-US" sz="1000" dirty="0">
              <a:solidFill>
                <a:prstClr val="black">
                  <a:tint val="75000"/>
                </a:prstClr>
              </a:solidFill>
              <a:latin typeface="Helvetica LT Std" pitchFamily="34" charset="0"/>
            </a:endParaRPr>
          </a:p>
        </p:txBody>
      </p:sp>
      <p:pic>
        <p:nvPicPr>
          <p:cNvPr id="8" name="Picture 7"/>
          <p:cNvPicPr>
            <a:picLocks noChangeAspect="1"/>
          </p:cNvPicPr>
          <p:nvPr/>
        </p:nvPicPr>
        <p:blipFill>
          <a:blip r:embed="rId3"/>
          <a:stretch>
            <a:fillRect/>
          </a:stretch>
        </p:blipFill>
        <p:spPr>
          <a:xfrm>
            <a:off x="2791555" y="1325562"/>
            <a:ext cx="6716371" cy="5201556"/>
          </a:xfrm>
          <a:prstGeom prst="rect">
            <a:avLst/>
          </a:prstGeom>
        </p:spPr>
      </p:pic>
      <p:pic>
        <p:nvPicPr>
          <p:cNvPr id="9" name="Picture 8"/>
          <p:cNvPicPr>
            <a:picLocks noChangeAspect="1"/>
          </p:cNvPicPr>
          <p:nvPr/>
        </p:nvPicPr>
        <p:blipFill rotWithShape="1">
          <a:blip r:embed="rId4"/>
          <a:srcRect l="-3538" t="3061" r="5882"/>
          <a:stretch/>
        </p:blipFill>
        <p:spPr>
          <a:xfrm>
            <a:off x="7352373" y="3230088"/>
            <a:ext cx="394298" cy="510640"/>
          </a:xfrm>
          <a:prstGeom prst="rect">
            <a:avLst/>
          </a:prstGeom>
        </p:spPr>
      </p:pic>
      <p:sp>
        <p:nvSpPr>
          <p:cNvPr id="10" name="Oval 9"/>
          <p:cNvSpPr/>
          <p:nvPr/>
        </p:nvSpPr>
        <p:spPr>
          <a:xfrm>
            <a:off x="8447314" y="1425039"/>
            <a:ext cx="427512" cy="486888"/>
          </a:xfrm>
          <a:prstGeom prst="ellipse">
            <a:avLst/>
          </a:prstGeom>
          <a:solidFill>
            <a:srgbClr val="00B05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Helvetica LT Std"/>
            </a:endParaRPr>
          </a:p>
        </p:txBody>
      </p:sp>
      <p:pic>
        <p:nvPicPr>
          <p:cNvPr id="11" name="Picture 10"/>
          <p:cNvPicPr>
            <a:picLocks noChangeAspect="1"/>
          </p:cNvPicPr>
          <p:nvPr/>
        </p:nvPicPr>
        <p:blipFill>
          <a:blip r:embed="rId5"/>
          <a:stretch>
            <a:fillRect/>
          </a:stretch>
        </p:blipFill>
        <p:spPr>
          <a:xfrm>
            <a:off x="2791555" y="1324005"/>
            <a:ext cx="6757903" cy="5236855"/>
          </a:xfrm>
          <a:prstGeom prst="rect">
            <a:avLst/>
          </a:prstGeom>
        </p:spPr>
      </p:pic>
      <p:sp>
        <p:nvSpPr>
          <p:cNvPr id="12" name="Oval 11"/>
          <p:cNvSpPr/>
          <p:nvPr/>
        </p:nvSpPr>
        <p:spPr>
          <a:xfrm>
            <a:off x="8488846" y="1395256"/>
            <a:ext cx="427512" cy="516673"/>
          </a:xfrm>
          <a:prstGeom prst="ellipse">
            <a:avLst/>
          </a:prstGeom>
          <a:solidFill>
            <a:srgbClr val="C000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Helvetica LT Std"/>
            </a:endParaRPr>
          </a:p>
        </p:txBody>
      </p:sp>
      <p:sp>
        <p:nvSpPr>
          <p:cNvPr id="13" name="TextBox 12"/>
          <p:cNvSpPr txBox="1"/>
          <p:nvPr/>
        </p:nvSpPr>
        <p:spPr>
          <a:xfrm>
            <a:off x="12488883" y="2497870"/>
            <a:ext cx="184731" cy="338554"/>
          </a:xfrm>
          <a:prstGeom prst="rect">
            <a:avLst/>
          </a:prstGeom>
          <a:noFill/>
        </p:spPr>
        <p:txBody>
          <a:bodyPr wrap="none" rtlCol="0">
            <a:spAutoFit/>
          </a:bodyPr>
          <a:lstStyle/>
          <a:p>
            <a:pPr>
              <a:spcAft>
                <a:spcPts val="600"/>
              </a:spcAft>
              <a:defRPr/>
            </a:pPr>
            <a:endParaRPr lang="en-US" sz="1600" dirty="0">
              <a:solidFill>
                <a:prstClr val="black"/>
              </a:solidFill>
              <a:latin typeface="Helvetica LT Std"/>
              <a:ea typeface="Verdana" pitchFamily="34" charset="0"/>
              <a:cs typeface="Verdana" pitchFamily="34" charset="0"/>
            </a:endParaRPr>
          </a:p>
        </p:txBody>
      </p:sp>
      <p:sp>
        <p:nvSpPr>
          <p:cNvPr id="15" name="TextBox 14"/>
          <p:cNvSpPr txBox="1"/>
          <p:nvPr/>
        </p:nvSpPr>
        <p:spPr>
          <a:xfrm>
            <a:off x="7206303" y="1484314"/>
            <a:ext cx="1337226" cy="338554"/>
          </a:xfrm>
          <a:prstGeom prst="rect">
            <a:avLst/>
          </a:prstGeom>
          <a:noFill/>
        </p:spPr>
        <p:txBody>
          <a:bodyPr wrap="none" rtlCol="0">
            <a:spAutoFit/>
          </a:bodyPr>
          <a:lstStyle/>
          <a:p>
            <a:pPr>
              <a:spcAft>
                <a:spcPts val="600"/>
              </a:spcAft>
              <a:defRPr/>
            </a:pPr>
            <a:r>
              <a:rPr lang="en-US" sz="1600" dirty="0">
                <a:solidFill>
                  <a:prstClr val="white"/>
                </a:solidFill>
                <a:latin typeface="Helvetica LT Std"/>
                <a:ea typeface="Verdana" pitchFamily="34" charset="0"/>
                <a:cs typeface="Verdana" pitchFamily="34" charset="0"/>
              </a:rPr>
              <a:t>NAS Impact:</a:t>
            </a:r>
          </a:p>
        </p:txBody>
      </p:sp>
      <p:pic>
        <p:nvPicPr>
          <p:cNvPr id="17" name="Picture 16"/>
          <p:cNvPicPr>
            <a:picLocks noChangeAspect="1"/>
          </p:cNvPicPr>
          <p:nvPr/>
        </p:nvPicPr>
        <p:blipFill>
          <a:blip r:embed="rId6"/>
          <a:stretch>
            <a:fillRect/>
          </a:stretch>
        </p:blipFill>
        <p:spPr>
          <a:xfrm>
            <a:off x="2796803" y="1290264"/>
            <a:ext cx="6731889" cy="5304337"/>
          </a:xfrm>
          <a:prstGeom prst="rect">
            <a:avLst/>
          </a:prstGeom>
        </p:spPr>
      </p:pic>
      <p:sp>
        <p:nvSpPr>
          <p:cNvPr id="18" name="TextBox 17"/>
          <p:cNvSpPr txBox="1"/>
          <p:nvPr/>
        </p:nvSpPr>
        <p:spPr>
          <a:xfrm>
            <a:off x="3975371" y="3608961"/>
            <a:ext cx="301557" cy="338554"/>
          </a:xfrm>
          <a:prstGeom prst="rect">
            <a:avLst/>
          </a:prstGeom>
          <a:noFill/>
        </p:spPr>
        <p:txBody>
          <a:bodyPr wrap="square" rtlCol="0">
            <a:spAutoFit/>
          </a:bodyPr>
          <a:lstStyle/>
          <a:p>
            <a:pPr>
              <a:spcAft>
                <a:spcPts val="600"/>
              </a:spcAft>
              <a:defRPr/>
            </a:pPr>
            <a:r>
              <a:rPr lang="en-US" sz="1600" dirty="0">
                <a:solidFill>
                  <a:prstClr val="white"/>
                </a:solidFill>
                <a:latin typeface="Helvetica LT Std"/>
                <a:ea typeface="Verdana" pitchFamily="34" charset="0"/>
                <a:cs typeface="Verdana" pitchFamily="34" charset="0"/>
              </a:rPr>
              <a:t>X</a:t>
            </a:r>
          </a:p>
        </p:txBody>
      </p:sp>
      <p:sp>
        <p:nvSpPr>
          <p:cNvPr id="14" name="TextBox 13">
            <a:extLst>
              <a:ext uri="{FF2B5EF4-FFF2-40B4-BE49-F238E27FC236}">
                <a16:creationId xmlns:a16="http://schemas.microsoft.com/office/drawing/2014/main" id="{050EBB55-19FF-4C48-B928-0150C6AEE5D8}"/>
              </a:ext>
            </a:extLst>
          </p:cNvPr>
          <p:cNvSpPr txBox="1"/>
          <p:nvPr/>
        </p:nvSpPr>
        <p:spPr>
          <a:xfrm>
            <a:off x="653142" y="6587831"/>
            <a:ext cx="6180485" cy="199176"/>
          </a:xfrm>
          <a:prstGeom prst="rect">
            <a:avLst/>
          </a:prstGeom>
          <a:solidFill>
            <a:schemeClr val="tx1"/>
          </a:solidFill>
        </p:spPr>
        <p:txBody>
          <a:bodyPr wrap="square" rtlCol="0">
            <a:spAutoFit/>
          </a:bodyPr>
          <a:lstStyle/>
          <a:p>
            <a:pPr>
              <a:spcAft>
                <a:spcPts val="600"/>
              </a:spcAft>
            </a:pPr>
            <a:endParaRPr lang="en-US" sz="1600" dirty="0">
              <a:ea typeface="Verdana" pitchFamily="34" charset="0"/>
              <a:cs typeface="Verdana" pitchFamily="34" charset="0"/>
            </a:endParaRPr>
          </a:p>
        </p:txBody>
      </p:sp>
      <p:sp>
        <p:nvSpPr>
          <p:cNvPr id="16" name="Footer Placeholder 3">
            <a:extLst>
              <a:ext uri="{FF2B5EF4-FFF2-40B4-BE49-F238E27FC236}">
                <a16:creationId xmlns:a16="http://schemas.microsoft.com/office/drawing/2014/main" id="{FD95EDC9-9440-4CFA-8093-2260FB69B607}"/>
              </a:ext>
            </a:extLst>
          </p:cNvPr>
          <p:cNvSpPr txBox="1">
            <a:spLocks/>
          </p:cNvSpPr>
          <p:nvPr/>
        </p:nvSpPr>
        <p:spPr>
          <a:xfrm>
            <a:off x="616448" y="6521957"/>
            <a:ext cx="7536952" cy="239059"/>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lumMod val="50000"/>
                    <a:lumOff val="50000"/>
                  </a:prstClr>
                </a:solidFill>
                <a:cs typeface="Arial" pitchFamily="34" charset="0"/>
              </a:rPr>
              <a:t>© 2019 The MITRE Corporation. All rights reserved. Approved for public release. Distribution unlimited. Case number: 18-4565.</a:t>
            </a:r>
            <a:endParaRPr lang="en-US" dirty="0">
              <a:solidFill>
                <a:prstClr val="black">
                  <a:lumMod val="50000"/>
                  <a:lumOff val="50000"/>
                </a:prstClr>
              </a:solidFill>
              <a:cs typeface="Arial" pitchFamily="34" charset="0"/>
            </a:endParaRPr>
          </a:p>
        </p:txBody>
      </p:sp>
    </p:spTree>
    <p:extLst>
      <p:ext uri="{BB962C8B-B14F-4D97-AF65-F5344CB8AC3E}">
        <p14:creationId xmlns:p14="http://schemas.microsoft.com/office/powerpoint/2010/main" val="311061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Use Case 3 – FAA Assessing Impact</a:t>
            </a:r>
          </a:p>
        </p:txBody>
      </p:sp>
      <p:sp>
        <p:nvSpPr>
          <p:cNvPr id="3" name="Slide Number Placeholder 2"/>
          <p:cNvSpPr>
            <a:spLocks noGrp="1"/>
          </p:cNvSpPr>
          <p:nvPr>
            <p:ph type="sldNum" sz="quarter" idx="4294967295"/>
          </p:nvPr>
        </p:nvSpPr>
        <p:spPr>
          <a:xfrm>
            <a:off x="10172700" y="76201"/>
            <a:ext cx="495300" cy="180975"/>
          </a:xfrm>
          <a:prstGeom prst="rect">
            <a:avLst/>
          </a:prstGeom>
        </p:spPr>
        <p:txBody>
          <a:bodyPr/>
          <a:lstStyle/>
          <a:p>
            <a:pPr algn="r">
              <a:defRPr/>
            </a:pPr>
            <a:fld id="{CA538793-F95B-4CFC-9A87-DBAD57B24C1D}" type="slidenum">
              <a:rPr lang="en-US" sz="1000">
                <a:solidFill>
                  <a:prstClr val="black">
                    <a:tint val="75000"/>
                  </a:prstClr>
                </a:solidFill>
                <a:latin typeface="Helvetica LT Std" pitchFamily="34" charset="0"/>
              </a:rPr>
              <a:pPr algn="r">
                <a:defRPr/>
              </a:pPr>
              <a:t>8</a:t>
            </a:fld>
            <a:endParaRPr lang="en-US" sz="1000" dirty="0">
              <a:solidFill>
                <a:prstClr val="black">
                  <a:tint val="75000"/>
                </a:prstClr>
              </a:solidFill>
              <a:latin typeface="Helvetica LT Std" pitchFamily="34" charset="0"/>
            </a:endParaRPr>
          </a:p>
        </p:txBody>
      </p:sp>
      <p:pic>
        <p:nvPicPr>
          <p:cNvPr id="6" name="Picture 5"/>
          <p:cNvPicPr>
            <a:picLocks noChangeAspect="1"/>
          </p:cNvPicPr>
          <p:nvPr/>
        </p:nvPicPr>
        <p:blipFill>
          <a:blip r:embed="rId2"/>
          <a:stretch>
            <a:fillRect/>
          </a:stretch>
        </p:blipFill>
        <p:spPr>
          <a:xfrm>
            <a:off x="2791555" y="1324005"/>
            <a:ext cx="6757903" cy="5236855"/>
          </a:xfrm>
          <a:prstGeom prst="rect">
            <a:avLst/>
          </a:prstGeom>
        </p:spPr>
      </p:pic>
      <p:sp>
        <p:nvSpPr>
          <p:cNvPr id="7" name="TextBox 6"/>
          <p:cNvSpPr txBox="1"/>
          <p:nvPr/>
        </p:nvSpPr>
        <p:spPr>
          <a:xfrm>
            <a:off x="3975371" y="3608961"/>
            <a:ext cx="301557" cy="338554"/>
          </a:xfrm>
          <a:prstGeom prst="rect">
            <a:avLst/>
          </a:prstGeom>
          <a:noFill/>
        </p:spPr>
        <p:txBody>
          <a:bodyPr wrap="square" rtlCol="0">
            <a:spAutoFit/>
          </a:bodyPr>
          <a:lstStyle/>
          <a:p>
            <a:pPr>
              <a:spcAft>
                <a:spcPts val="600"/>
              </a:spcAft>
              <a:defRPr/>
            </a:pPr>
            <a:r>
              <a:rPr lang="en-US" sz="1600" dirty="0">
                <a:solidFill>
                  <a:prstClr val="white"/>
                </a:solidFill>
                <a:latin typeface="Helvetica LT Std"/>
                <a:ea typeface="Verdana" pitchFamily="34" charset="0"/>
                <a:cs typeface="Verdana" pitchFamily="34" charset="0"/>
              </a:rPr>
              <a:t>X</a:t>
            </a:r>
          </a:p>
        </p:txBody>
      </p:sp>
      <p:graphicFrame>
        <p:nvGraphicFramePr>
          <p:cNvPr id="10" name="Chart 9"/>
          <p:cNvGraphicFramePr>
            <a:graphicFrameLocks/>
          </p:cNvGraphicFramePr>
          <p:nvPr>
            <p:extLst/>
          </p:nvPr>
        </p:nvGraphicFramePr>
        <p:xfrm>
          <a:off x="7471648" y="4847233"/>
          <a:ext cx="1967082" cy="14302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nvPr>
        </p:nvGraphicFramePr>
        <p:xfrm>
          <a:off x="7471648" y="3276152"/>
          <a:ext cx="1967082" cy="1521856"/>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6865806" y="1411112"/>
            <a:ext cx="2572924" cy="276999"/>
          </a:xfrm>
          <a:prstGeom prst="rect">
            <a:avLst/>
          </a:prstGeom>
          <a:solidFill>
            <a:schemeClr val="bg1"/>
          </a:solidFill>
        </p:spPr>
        <p:txBody>
          <a:bodyPr wrap="square" rtlCol="0">
            <a:spAutoFit/>
          </a:bodyPr>
          <a:lstStyle/>
          <a:p>
            <a:pPr>
              <a:spcAft>
                <a:spcPts val="600"/>
              </a:spcAft>
              <a:defRPr/>
            </a:pPr>
            <a:r>
              <a:rPr lang="en-US" sz="1200" dirty="0">
                <a:solidFill>
                  <a:prstClr val="black"/>
                </a:solidFill>
                <a:latin typeface="Helvetica LT Std"/>
                <a:ea typeface="Verdana" pitchFamily="34" charset="0"/>
                <a:cs typeface="Verdana" pitchFamily="34" charset="0"/>
              </a:rPr>
              <a:t>1200        |       1300           |    1400</a:t>
            </a:r>
          </a:p>
        </p:txBody>
      </p:sp>
      <p:sp>
        <p:nvSpPr>
          <p:cNvPr id="14" name="Up Arrow 13"/>
          <p:cNvSpPr/>
          <p:nvPr/>
        </p:nvSpPr>
        <p:spPr>
          <a:xfrm>
            <a:off x="6752918" y="1732003"/>
            <a:ext cx="316089" cy="266130"/>
          </a:xfrm>
          <a:prstGeom prst="upArrow">
            <a:avLst/>
          </a:prstGeom>
          <a:solidFill>
            <a:srgbClr val="FFFF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Helvetica LT Std"/>
            </a:endParaRPr>
          </a:p>
        </p:txBody>
      </p:sp>
      <p:sp>
        <p:nvSpPr>
          <p:cNvPr id="15" name="Up Arrow 14"/>
          <p:cNvSpPr/>
          <p:nvPr/>
        </p:nvSpPr>
        <p:spPr>
          <a:xfrm>
            <a:off x="9233369" y="1688110"/>
            <a:ext cx="316089" cy="266130"/>
          </a:xfrm>
          <a:prstGeom prst="upArrow">
            <a:avLst/>
          </a:prstGeom>
          <a:solidFill>
            <a:srgbClr val="FFFF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Helvetica LT Std"/>
            </a:endParaRPr>
          </a:p>
        </p:txBody>
      </p:sp>
      <p:graphicFrame>
        <p:nvGraphicFramePr>
          <p:cNvPr id="17" name="Chart 16"/>
          <p:cNvGraphicFramePr>
            <a:graphicFrameLocks/>
          </p:cNvGraphicFramePr>
          <p:nvPr>
            <p:extLst/>
          </p:nvPr>
        </p:nvGraphicFramePr>
        <p:xfrm>
          <a:off x="7191022" y="1954241"/>
          <a:ext cx="2358434" cy="15398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p:cNvGraphicFramePr>
            <a:graphicFrameLocks/>
          </p:cNvGraphicFramePr>
          <p:nvPr>
            <p:extLst/>
          </p:nvPr>
        </p:nvGraphicFramePr>
        <p:xfrm>
          <a:off x="7217198" y="1942020"/>
          <a:ext cx="2306083" cy="145497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p:cNvGraphicFramePr>
            <a:graphicFrameLocks/>
          </p:cNvGraphicFramePr>
          <p:nvPr>
            <p:extLst/>
          </p:nvPr>
        </p:nvGraphicFramePr>
        <p:xfrm>
          <a:off x="7471648" y="3280326"/>
          <a:ext cx="1967082" cy="1521856"/>
        </p:xfrm>
        <a:graphic>
          <a:graphicData uri="http://schemas.openxmlformats.org/drawingml/2006/chart">
            <c:chart xmlns:c="http://schemas.openxmlformats.org/drawingml/2006/chart" xmlns:r="http://schemas.openxmlformats.org/officeDocument/2006/relationships" r:id="rId7"/>
          </a:graphicData>
        </a:graphic>
      </p:graphicFrame>
      <p:sp>
        <p:nvSpPr>
          <p:cNvPr id="22" name="TextBox 21"/>
          <p:cNvSpPr txBox="1"/>
          <p:nvPr/>
        </p:nvSpPr>
        <p:spPr>
          <a:xfrm>
            <a:off x="7740316" y="1789215"/>
            <a:ext cx="1532091" cy="307777"/>
          </a:xfrm>
          <a:prstGeom prst="rect">
            <a:avLst/>
          </a:prstGeom>
          <a:noFill/>
        </p:spPr>
        <p:txBody>
          <a:bodyPr wrap="square" rtlCol="0">
            <a:spAutoFit/>
          </a:bodyPr>
          <a:lstStyle/>
          <a:p>
            <a:pPr>
              <a:spcAft>
                <a:spcPts val="600"/>
              </a:spcAft>
              <a:defRPr/>
            </a:pPr>
            <a:r>
              <a:rPr lang="en-US" sz="1400" dirty="0">
                <a:solidFill>
                  <a:prstClr val="white"/>
                </a:solidFill>
                <a:latin typeface="Helvetica LT Std"/>
                <a:ea typeface="Verdana" pitchFamily="34" charset="0"/>
                <a:cs typeface="Verdana" pitchFamily="34" charset="0"/>
              </a:rPr>
              <a:t>Impacted Flights</a:t>
            </a:r>
          </a:p>
        </p:txBody>
      </p:sp>
      <p:sp>
        <p:nvSpPr>
          <p:cNvPr id="16" name="TextBox 15">
            <a:extLst>
              <a:ext uri="{FF2B5EF4-FFF2-40B4-BE49-F238E27FC236}">
                <a16:creationId xmlns:a16="http://schemas.microsoft.com/office/drawing/2014/main" id="{EAC25505-F81A-44DB-BDD7-7E69589736EE}"/>
              </a:ext>
            </a:extLst>
          </p:cNvPr>
          <p:cNvSpPr txBox="1"/>
          <p:nvPr/>
        </p:nvSpPr>
        <p:spPr>
          <a:xfrm>
            <a:off x="653142" y="6587831"/>
            <a:ext cx="6180485" cy="199176"/>
          </a:xfrm>
          <a:prstGeom prst="rect">
            <a:avLst/>
          </a:prstGeom>
          <a:solidFill>
            <a:schemeClr val="tx1"/>
          </a:solidFill>
        </p:spPr>
        <p:txBody>
          <a:bodyPr wrap="square" rtlCol="0">
            <a:spAutoFit/>
          </a:bodyPr>
          <a:lstStyle/>
          <a:p>
            <a:pPr>
              <a:spcAft>
                <a:spcPts val="600"/>
              </a:spcAft>
            </a:pPr>
            <a:endParaRPr lang="en-US" sz="1600" dirty="0">
              <a:ea typeface="Verdana" pitchFamily="34" charset="0"/>
              <a:cs typeface="Verdana" pitchFamily="34" charset="0"/>
            </a:endParaRPr>
          </a:p>
        </p:txBody>
      </p:sp>
      <p:sp>
        <p:nvSpPr>
          <p:cNvPr id="18" name="Footer Placeholder 3">
            <a:extLst>
              <a:ext uri="{FF2B5EF4-FFF2-40B4-BE49-F238E27FC236}">
                <a16:creationId xmlns:a16="http://schemas.microsoft.com/office/drawing/2014/main" id="{88A3880C-B79D-4BD5-84C3-90A471F98A7D}"/>
              </a:ext>
            </a:extLst>
          </p:cNvPr>
          <p:cNvSpPr txBox="1">
            <a:spLocks/>
          </p:cNvSpPr>
          <p:nvPr/>
        </p:nvSpPr>
        <p:spPr>
          <a:xfrm>
            <a:off x="616448" y="6521957"/>
            <a:ext cx="7536952" cy="239059"/>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lumMod val="50000"/>
                    <a:lumOff val="50000"/>
                  </a:prstClr>
                </a:solidFill>
                <a:cs typeface="Arial" pitchFamily="34" charset="0"/>
              </a:rPr>
              <a:t>© 2019 The MITRE Corporation. All rights reserved. Approved for public release. Distribution unlimited. Case number: 18-4565.</a:t>
            </a:r>
            <a:endParaRPr lang="en-US" dirty="0">
              <a:solidFill>
                <a:prstClr val="black">
                  <a:lumMod val="50000"/>
                  <a:lumOff val="50000"/>
                </a:prstClr>
              </a:solidFill>
              <a:cs typeface="Arial" pitchFamily="34" charset="0"/>
            </a:endParaRPr>
          </a:p>
        </p:txBody>
      </p:sp>
    </p:spTree>
    <p:extLst>
      <p:ext uri="{BB962C8B-B14F-4D97-AF65-F5344CB8AC3E}">
        <p14:creationId xmlns:p14="http://schemas.microsoft.com/office/powerpoint/2010/main" val="323482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0.00243 7.40741E-7 L -0.18871 0.00255 " pathEditMode="relative" rAng="0" ptsTypes="AA">
                                      <p:cBhvr>
                                        <p:cTn id="9" dur="2000" fill="hold"/>
                                        <p:tgtEl>
                                          <p:spTgt spid="15"/>
                                        </p:tgtEl>
                                        <p:attrNameLst>
                                          <p:attrName>ppt_x</p:attrName>
                                          <p:attrName>ppt_y</p:attrName>
                                        </p:attrNameLst>
                                      </p:cBhvr>
                                      <p:rCtr x="-9566" y="116"/>
                                    </p:animMotion>
                                  </p:childTnLst>
                                </p:cTn>
                              </p:par>
                              <p:par>
                                <p:cTn id="10" presetID="10" presetClass="exit" presetSubtype="0" fill="hold" grpId="0" nodeType="withEffect">
                                  <p:stCondLst>
                                    <p:cond delay="200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1" presetClass="entr" presetSubtype="0" fill="hold" grpId="0" nodeType="withEffect">
                                  <p:stCondLst>
                                    <p:cond delay="2000"/>
                                  </p:stCondLst>
                                  <p:childTnLst>
                                    <p:set>
                                      <p:cBhvr>
                                        <p:cTn id="14" dur="1" fill="hold">
                                          <p:stCondLst>
                                            <p:cond delay="0"/>
                                          </p:stCondLst>
                                        </p:cTn>
                                        <p:tgtEl>
                                          <p:spTgt spid="19"/>
                                        </p:tgtEl>
                                        <p:attrNameLst>
                                          <p:attrName>style.visibility</p:attrName>
                                        </p:attrNameLst>
                                      </p:cBhvr>
                                      <p:to>
                                        <p:strVal val="visible"/>
                                      </p:to>
                                    </p:set>
                                  </p:childTnLst>
                                </p:cTn>
                              </p:par>
                              <p:par>
                                <p:cTn id="15" presetID="10" presetClass="entr" presetSubtype="0" fill="hold" grpId="0" nodeType="withEffect">
                                  <p:stCondLst>
                                    <p:cond delay="2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5" grpId="0" animBg="1"/>
      <p:bldGraphic spid="17" grpId="0">
        <p:bldAsOne/>
      </p:bldGraphic>
      <p:bldGraphic spid="19" grpId="0">
        <p:bldAsOne/>
      </p:bldGraphic>
      <p:bldGraphic spid="2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FDC2BE-5166-41AB-BBD3-62321F9B4621}"/>
              </a:ext>
            </a:extLst>
          </p:cNvPr>
          <p:cNvPicPr>
            <a:picLocks noChangeAspect="1"/>
          </p:cNvPicPr>
          <p:nvPr/>
        </p:nvPicPr>
        <p:blipFill>
          <a:blip r:embed="rId3"/>
          <a:stretch>
            <a:fillRect/>
          </a:stretch>
        </p:blipFill>
        <p:spPr>
          <a:xfrm>
            <a:off x="1863096" y="1269927"/>
            <a:ext cx="8465808" cy="5252030"/>
          </a:xfrm>
          <a:prstGeom prst="rect">
            <a:avLst/>
          </a:prstGeom>
        </p:spPr>
      </p:pic>
      <p:sp>
        <p:nvSpPr>
          <p:cNvPr id="2" name="Title 1">
            <a:extLst>
              <a:ext uri="{FF2B5EF4-FFF2-40B4-BE49-F238E27FC236}">
                <a16:creationId xmlns:a16="http://schemas.microsoft.com/office/drawing/2014/main" id="{F8436277-232C-4F0A-9817-CDC83C48E993}"/>
              </a:ext>
            </a:extLst>
          </p:cNvPr>
          <p:cNvSpPr>
            <a:spLocks noGrp="1"/>
          </p:cNvSpPr>
          <p:nvPr>
            <p:ph type="title"/>
          </p:nvPr>
        </p:nvSpPr>
        <p:spPr/>
        <p:txBody>
          <a:bodyPr/>
          <a:lstStyle/>
          <a:p>
            <a:r>
              <a:rPr lang="en-US" dirty="0"/>
              <a:t>Rapid Impact Assessment (RIA) Prototype</a:t>
            </a:r>
            <a:br>
              <a:rPr lang="en-US" dirty="0"/>
            </a:br>
            <a:r>
              <a:rPr lang="en-US" dirty="0"/>
              <a:t>- </a:t>
            </a:r>
            <a:r>
              <a:rPr lang="en-US" sz="2400" dirty="0"/>
              <a:t>NAS Effect Forecasting and Space Operation Planning Aid</a:t>
            </a:r>
          </a:p>
        </p:txBody>
      </p:sp>
      <p:sp>
        <p:nvSpPr>
          <p:cNvPr id="4" name="Footer Placeholder 3">
            <a:extLst>
              <a:ext uri="{FF2B5EF4-FFF2-40B4-BE49-F238E27FC236}">
                <a16:creationId xmlns:a16="http://schemas.microsoft.com/office/drawing/2014/main" id="{42E22C3D-A0F2-420D-9BEE-F767C024B9CC}"/>
              </a:ext>
            </a:extLst>
          </p:cNvPr>
          <p:cNvSpPr>
            <a:spLocks noGrp="1"/>
          </p:cNvSpPr>
          <p:nvPr>
            <p:ph type="ftr" sz="quarter" idx="11"/>
          </p:nvPr>
        </p:nvSpPr>
        <p:spPr/>
        <p:txBody>
          <a:bodyPr/>
          <a:lstStyle/>
          <a:p>
            <a:pPr lvl="0">
              <a:defRPr/>
            </a:pPr>
            <a:r>
              <a:rPr lang="en-US" altLang="en-US" dirty="0">
                <a:solidFill>
                  <a:prstClr val="black">
                    <a:lumMod val="50000"/>
                    <a:lumOff val="50000"/>
                  </a:prstClr>
                </a:solidFill>
                <a:latin typeface="Arial" pitchFamily="34" charset="0"/>
                <a:cs typeface="Arial" pitchFamily="34" charset="0"/>
              </a:rPr>
              <a:t>© 2019 The MITRE Corporation. All rights reserved. Approved for public release. Distribution unlimited. Case number: 18-4565.</a:t>
            </a:r>
            <a:endParaRPr kumimoji="0" lang="en-US" sz="8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pic>
        <p:nvPicPr>
          <p:cNvPr id="5" name="Picture 4">
            <a:extLst>
              <a:ext uri="{FF2B5EF4-FFF2-40B4-BE49-F238E27FC236}">
                <a16:creationId xmlns:a16="http://schemas.microsoft.com/office/drawing/2014/main" id="{6FDC0151-7134-4897-9A72-26ADF311F8AB}"/>
              </a:ext>
            </a:extLst>
          </p:cNvPr>
          <p:cNvPicPr>
            <a:picLocks noChangeAspect="1"/>
          </p:cNvPicPr>
          <p:nvPr/>
        </p:nvPicPr>
        <p:blipFill>
          <a:blip r:embed="rId4"/>
          <a:stretch>
            <a:fillRect/>
          </a:stretch>
        </p:blipFill>
        <p:spPr>
          <a:xfrm>
            <a:off x="1856099" y="1269927"/>
            <a:ext cx="8472805" cy="5252030"/>
          </a:xfrm>
          <a:prstGeom prst="rect">
            <a:avLst/>
          </a:prstGeom>
        </p:spPr>
      </p:pic>
      <p:sp>
        <p:nvSpPr>
          <p:cNvPr id="8" name="TextBox 7">
            <a:extLst>
              <a:ext uri="{FF2B5EF4-FFF2-40B4-BE49-F238E27FC236}">
                <a16:creationId xmlns:a16="http://schemas.microsoft.com/office/drawing/2014/main" id="{FF066EDC-2F47-45CB-A335-19F0143DDBCB}"/>
              </a:ext>
            </a:extLst>
          </p:cNvPr>
          <p:cNvSpPr txBox="1"/>
          <p:nvPr/>
        </p:nvSpPr>
        <p:spPr>
          <a:xfrm>
            <a:off x="1983119" y="4987908"/>
            <a:ext cx="137450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FAA Analyst View</a:t>
            </a:r>
          </a:p>
        </p:txBody>
      </p:sp>
      <p:pic>
        <p:nvPicPr>
          <p:cNvPr id="10" name="Picture 9">
            <a:extLst>
              <a:ext uri="{FF2B5EF4-FFF2-40B4-BE49-F238E27FC236}">
                <a16:creationId xmlns:a16="http://schemas.microsoft.com/office/drawing/2014/main" id="{38717CD3-AAF5-47BB-9D1A-D925DCAA8EC4}"/>
              </a:ext>
            </a:extLst>
          </p:cNvPr>
          <p:cNvPicPr>
            <a:picLocks noChangeAspect="1"/>
          </p:cNvPicPr>
          <p:nvPr/>
        </p:nvPicPr>
        <p:blipFill>
          <a:blip r:embed="rId5"/>
          <a:stretch>
            <a:fillRect/>
          </a:stretch>
        </p:blipFill>
        <p:spPr>
          <a:xfrm>
            <a:off x="1863097" y="1269928"/>
            <a:ext cx="8465808" cy="5252030"/>
          </a:xfrm>
          <a:prstGeom prst="rect">
            <a:avLst/>
          </a:prstGeom>
        </p:spPr>
      </p:pic>
      <p:sp>
        <p:nvSpPr>
          <p:cNvPr id="11" name="TextBox 10">
            <a:extLst>
              <a:ext uri="{FF2B5EF4-FFF2-40B4-BE49-F238E27FC236}">
                <a16:creationId xmlns:a16="http://schemas.microsoft.com/office/drawing/2014/main" id="{457753F5-3804-4542-9BE2-B1DD8F654F3E}"/>
              </a:ext>
            </a:extLst>
          </p:cNvPr>
          <p:cNvSpPr txBox="1"/>
          <p:nvPr/>
        </p:nvSpPr>
        <p:spPr>
          <a:xfrm>
            <a:off x="1990116" y="4960523"/>
            <a:ext cx="137450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Space Operator View</a:t>
            </a:r>
          </a:p>
        </p:txBody>
      </p:sp>
    </p:spTree>
    <p:extLst>
      <p:ext uri="{BB962C8B-B14F-4D97-AF65-F5344CB8AC3E}">
        <p14:creationId xmlns:p14="http://schemas.microsoft.com/office/powerpoint/2010/main" val="72565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mitre-2018">
  <a:themeElements>
    <a:clrScheme name="MITRE">
      <a:dk1>
        <a:sysClr val="windowText" lastClr="000000"/>
      </a:dk1>
      <a:lt1>
        <a:sysClr val="window" lastClr="FFFFFF"/>
      </a:lt1>
      <a:dk2>
        <a:srgbClr val="005F9E"/>
      </a:dk2>
      <a:lt2>
        <a:srgbClr val="EEECE1"/>
      </a:lt2>
      <a:accent1>
        <a:srgbClr val="00B3DC"/>
      </a:accent1>
      <a:accent2>
        <a:srgbClr val="F7901E"/>
      </a:accent2>
      <a:accent3>
        <a:srgbClr val="FFE23C"/>
      </a:accent3>
      <a:accent4>
        <a:srgbClr val="C1CD23"/>
      </a:accent4>
      <a:accent5>
        <a:srgbClr val="C6401D"/>
      </a:accent5>
      <a:accent6>
        <a:srgbClr val="FFFFFF"/>
      </a:accent6>
      <a:hlink>
        <a:srgbClr val="005F9E"/>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_Briefing_Template_16x9.pptx" id="{1938165C-66D1-4D23-8D44-773EA702DEBC}" vid="{DFBE14A4-0F84-4F9D-8C4F-D1FE9CE13A28}"/>
    </a:ext>
  </a:extLst>
</a:theme>
</file>

<file path=ppt/theme/theme2.xml><?xml version="1.0" encoding="utf-8"?>
<a:theme xmlns:a="http://schemas.openxmlformats.org/drawingml/2006/main" name="mitrebriefing">
  <a:themeElements>
    <a:clrScheme name="MITRE Corporate Colors">
      <a:dk1>
        <a:sysClr val="windowText" lastClr="000000"/>
      </a:dk1>
      <a:lt1>
        <a:sysClr val="window" lastClr="FFFFFF"/>
      </a:lt1>
      <a:dk2>
        <a:srgbClr val="005B94"/>
      </a:dk2>
      <a:lt2>
        <a:srgbClr val="FFFFFF"/>
      </a:lt2>
      <a:accent1>
        <a:srgbClr val="00B3DC"/>
      </a:accent1>
      <a:accent2>
        <a:srgbClr val="F7901E"/>
      </a:accent2>
      <a:accent3>
        <a:srgbClr val="FFE23C"/>
      </a:accent3>
      <a:accent4>
        <a:srgbClr val="C1CD23"/>
      </a:accent4>
      <a:accent5>
        <a:srgbClr val="C6401D"/>
      </a:accent5>
      <a:accent6>
        <a:srgbClr val="FFFFFF"/>
      </a:accent6>
      <a:hlink>
        <a:srgbClr val="005F9E"/>
      </a:hlink>
      <a:folHlink>
        <a:srgbClr val="800080"/>
      </a:folHlink>
    </a:clrScheme>
    <a:fontScheme name="MITRE Corpor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tx1">
              <a:lumMod val="50000"/>
              <a:lumOff val="50000"/>
            </a:schemeClr>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spcAft>
            <a:spcPts val="600"/>
          </a:spcAft>
          <a:defRPr sz="1600">
            <a:ea typeface="Verdana" pitchFamily="34" charset="0"/>
            <a:cs typeface="Verdana" pitchFamily="34" charset="0"/>
          </a:defRPr>
        </a:defPPr>
      </a:lstStyle>
    </a:txDef>
  </a:objectDefaults>
  <a:extraClrSchemeLst/>
  <a:extLst>
    <a:ext uri="{05A4C25C-085E-4340-85A3-A5531E510DB2}">
      <thm15:themeFamily xmlns:thm15="http://schemas.microsoft.com/office/thememl/2012/main" name="2019_CAASD_Briefing_Template_4x3.potx" id="{6C465958-2738-44C5-AA74-A67D05C0414A}" vid="{28393AC5-5351-4E4F-B752-E961BBFACF4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TRE">
    <a:dk1>
      <a:sysClr val="windowText" lastClr="000000"/>
    </a:dk1>
    <a:lt1>
      <a:sysClr val="window" lastClr="FFFFFF"/>
    </a:lt1>
    <a:dk2>
      <a:srgbClr val="005F9E"/>
    </a:dk2>
    <a:lt2>
      <a:srgbClr val="EEECE1"/>
    </a:lt2>
    <a:accent1>
      <a:srgbClr val="00B3DC"/>
    </a:accent1>
    <a:accent2>
      <a:srgbClr val="F7901E"/>
    </a:accent2>
    <a:accent3>
      <a:srgbClr val="FFE23C"/>
    </a:accent3>
    <a:accent4>
      <a:srgbClr val="C1CD23"/>
    </a:accent4>
    <a:accent5>
      <a:srgbClr val="C6401D"/>
    </a:accent5>
    <a:accent6>
      <a:srgbClr val="FFFFFF"/>
    </a:accent6>
    <a:hlink>
      <a:srgbClr val="005F9E"/>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ortOrder xmlns="45d44e74-5c87-4253-a1a6-fb7a2a9835a8">2</SortOrder>
    <MITRE_x0020_Sensitivity xmlns="http://schemas.microsoft.com/sharepoint/v3">Internal MITRE Information</MITRE_x0020_Sensitivity>
    <_Contributor xmlns="http://schemas.microsoft.com/sharepoint/v3/fields" xsi:nil="true"/>
    <Release_x0020_Statement xmlns="http://schemas.microsoft.com/sharepoint/v3">For Internal MITRE Use</Release_x0020_Statement>
    <Site_x0020_Page xmlns="45d44e74-5c87-4253-a1a6-fb7a2a9835a8">
      <Value>47</Value>
    </Site_x0020_Page>
    <Date xmlns="45d44e74-5c87-4253-a1a6-fb7a2a9835a8">2017-01-01T05:00:00+00:00</Date>
    <IconOverlay xmlns="http://schemas.microsoft.com/sharepoint/v4" xsi:nil="true"/>
    <DocType xmlns="45d44e74-5c87-4253-a1a6-fb7a2a9835a8">Template</DocType>
  </documentManagement>
</p:properties>
</file>

<file path=customXml/item2.xml><?xml version="1.0" encoding="utf-8"?>
<ct:contentTypeSchema xmlns:ct="http://schemas.microsoft.com/office/2006/metadata/contentType" xmlns:ma="http://schemas.microsoft.com/office/2006/metadata/properties/metaAttributes" ct:_="" ma:_="" ma:contentTypeName="MITRE Work" ma:contentTypeID="0x0101001EAE5F8AE92E0443B0635AEF5BFC9F76004C6CC03BF5DC804FBBC33E4E55C06EE9" ma:contentTypeVersion="6" ma:contentTypeDescription="Materials and documents that contain MITRE authored content and other content directly attributable to MITRE and its work" ma:contentTypeScope="" ma:versionID="4ad27c3cbde4a5e69cf872f973dbc972">
  <xsd:schema xmlns:xsd="http://www.w3.org/2001/XMLSchema" xmlns:xs="http://www.w3.org/2001/XMLSchema" xmlns:p="http://schemas.microsoft.com/office/2006/metadata/properties" xmlns:ns1="http://schemas.microsoft.com/sharepoint/v3" xmlns:ns2="http://schemas.microsoft.com/sharepoint/v3/fields" xmlns:ns3="45d44e74-5c87-4253-a1a6-fb7a2a9835a8" xmlns:ns4="http://schemas.microsoft.com/sharepoint/v4" xmlns:ns5="d6dad062-3ecc-4c2a-98eb-3d03c2389ab6" targetNamespace="http://schemas.microsoft.com/office/2006/metadata/properties" ma:root="true" ma:fieldsID="8c7f8a686deeddaa67bf50c4d10033f6" ns1:_="" ns2:_="" ns3:_="" ns4:_="" ns5:_="">
    <xsd:import namespace="http://schemas.microsoft.com/sharepoint/v3"/>
    <xsd:import namespace="http://schemas.microsoft.com/sharepoint/v3/fields"/>
    <xsd:import namespace="45d44e74-5c87-4253-a1a6-fb7a2a9835a8"/>
    <xsd:import namespace="http://schemas.microsoft.com/sharepoint/v4"/>
    <xsd:import namespace="d6dad062-3ecc-4c2a-98eb-3d03c2389ab6"/>
    <xsd:element name="properties">
      <xsd:complexType>
        <xsd:sequence>
          <xsd:element name="documentManagement">
            <xsd:complexType>
              <xsd:all>
                <xsd:element ref="ns2:_Contributor" minOccurs="0"/>
                <xsd:element ref="ns1:MITRE_x0020_Sensitivity"/>
                <xsd:element ref="ns1:Release_x0020_Statement"/>
                <xsd:element ref="ns3:DocType" minOccurs="0"/>
                <xsd:element ref="ns3:SortOrder" minOccurs="0"/>
                <xsd:element ref="ns3:Site_x0020_Page" minOccurs="0"/>
                <xsd:element ref="ns4:IconOverlay" minOccurs="0"/>
                <xsd:element ref="ns5:SharedWithUsers" minOccurs="0"/>
                <xsd:element ref="ns3: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MITRE_x0020_Sensitivity" ma:index="10" ma:displayName="Sensitivity" ma:default="Internal MITRE Information" ma:internalName="MITRE_x0020_Sensitivity">
      <xsd:simpleType>
        <xsd:restriction base="dms:Choice">
          <xsd:enumeration value="Public Information"/>
          <xsd:enumeration value="Internal MITRE Information"/>
          <xsd:enumeration value="Sensitive Information"/>
          <xsd:enumeration value="Highly Sensitive Information"/>
        </xsd:restriction>
      </xsd:simpleType>
    </xsd:element>
    <xsd:element name="Release_x0020_Statement" ma:index="11" ma:displayName="Release Statement" ma:default="For Internal MITRE Use" ma:internalName="Release_x0020_Statement">
      <xsd:simpleType>
        <xsd:union memberTypes="dms:Text">
          <xsd:simpleType>
            <xsd:restriction base="dms:Choice">
              <xsd:enumeration value="Approved for Public Release"/>
              <xsd:enumeration value="For Internal MITRE Use"/>
              <xsd:enumeration value="For Release to All Sponsors"/>
              <xsd:enumeration value="For Limited Internal MITRE Use"/>
              <xsd:enumeration value="For Limited External Release"/>
              <xsd:enumeration value="Privileged: Sensitive Personal Information"/>
              <xsd:enumeration value="MITRE Proprietary"/>
              <xsd:enumeration value="Source Selection Sensitive"/>
              <xsd:enumeration value="Restricted: Highly Sensitive Personal Information"/>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ntributor" ma:index="9" nillable="true" ma:displayName="Contributor" ma:description="One or more people or organizations that contributed to this resource" ma:internalName="_Contributor">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d44e74-5c87-4253-a1a6-fb7a2a9835a8" elementFormDefault="qualified">
    <xsd:import namespace="http://schemas.microsoft.com/office/2006/documentManagement/types"/>
    <xsd:import namespace="http://schemas.microsoft.com/office/infopath/2007/PartnerControls"/>
    <xsd:element name="DocType" ma:index="12" nillable="true" ma:displayName="DocType" ma:format="Dropdown" ma:internalName="DocType">
      <xsd:simpleType>
        <xsd:restriction base="dms:Choice">
          <xsd:enumeration value="Board of Trustee Bio"/>
          <xsd:enumeration value="Corp. Org Chart"/>
          <xsd:enumeration value="Executive Bio"/>
          <xsd:enumeration value="Event Planning"/>
          <xsd:enumeration value="MPG Reference"/>
          <xsd:enumeration value="Template"/>
          <xsd:enumeration value="Other"/>
          <xsd:enumeration value="How-Tos"/>
          <xsd:enumeration value="BOT Program Highlights"/>
        </xsd:restriction>
      </xsd:simpleType>
    </xsd:element>
    <xsd:element name="SortOrder" ma:index="13" nillable="true" ma:displayName="SortOrder" ma:decimals="1" ma:internalName="SortOrder" ma:percentage="FALSE">
      <xsd:simpleType>
        <xsd:restriction base="dms:Number"/>
      </xsd:simpleType>
    </xsd:element>
    <xsd:element name="Site_x0020_Page" ma:index="14" nillable="true" ma:displayName="Site Pages" ma:description="On which pages of this site should this page appear as a &quot;related resource&quot; on the right." ma:list="{b7793db3-9feb-473e-8d7c-24c256e016ac}" ma:internalName="Site_x0020_Page" ma:showField="Title">
      <xsd:complexType>
        <xsd:complexContent>
          <xsd:extension base="dms:MultiChoiceLookup">
            <xsd:sequence>
              <xsd:element name="Value" type="dms:Lookup" maxOccurs="unbounded" minOccurs="0" nillable="true"/>
            </xsd:sequence>
          </xsd:extension>
        </xsd:complexContent>
      </xsd:complexType>
    </xsd:element>
    <xsd:element name="Date" ma:index="19" nillable="true" ma:displayName="Date" ma:description="Document date if applicabl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5" nillable="true" ma:displayName="IconOverlay" ma:hidden="true" ma:internalName="IconOverlay"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dad062-3ecc-4c2a-98eb-3d03c2389ab6" elementFormDefault="qualified">
    <xsd:import namespace="http://schemas.microsoft.com/office/2006/documentManagement/types"/>
    <xsd:import namespace="http://schemas.microsoft.com/office/infopath/2007/PartnerControls"/>
    <xsd:element name="SharedWithUsers" ma:index="1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115952-705A-47C2-AF98-EE347D400751}">
  <ds:schemaRefs>
    <ds:schemaRef ds:uri="http://schemas.microsoft.com/office/2006/documentManagement/types"/>
    <ds:schemaRef ds:uri="45d44e74-5c87-4253-a1a6-fb7a2a9835a8"/>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schemas.microsoft.com/sharepoint/v3"/>
    <ds:schemaRef ds:uri="http://schemas.microsoft.com/sharepoint/v4"/>
    <ds:schemaRef ds:uri="http://purl.org/dc/terms/"/>
    <ds:schemaRef ds:uri="d6dad062-3ecc-4c2a-98eb-3d03c2389ab6"/>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CFCFCAB2-7830-4203-9A9B-3239087534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45d44e74-5c87-4253-a1a6-fb7a2a9835a8"/>
    <ds:schemaRef ds:uri="http://schemas.microsoft.com/sharepoint/v4"/>
    <ds:schemaRef ds:uri="d6dad062-3ecc-4c2a-98eb-3d03c2389a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15F32F-6F57-464C-B053-7241A9938C29}">
  <ds:schemaRefs>
    <ds:schemaRef ds:uri="http://schemas.microsoft.com/office/2006/metadata/customXsn"/>
  </ds:schemaRefs>
</ds:datastoreItem>
</file>

<file path=customXml/itemProps4.xml><?xml version="1.0" encoding="utf-8"?>
<ds:datastoreItem xmlns:ds="http://schemas.openxmlformats.org/officeDocument/2006/customXml" ds:itemID="{C8763D85-0CBE-4A05-81D6-D1B370E3DC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4037</TotalTime>
  <Words>798</Words>
  <Application>Microsoft Office PowerPoint</Application>
  <PresentationFormat>Widescreen</PresentationFormat>
  <Paragraphs>132</Paragraphs>
  <Slides>13</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Courier New</vt:lpstr>
      <vt:lpstr>Helvetica Light</vt:lpstr>
      <vt:lpstr>Helvetica LT Std</vt:lpstr>
      <vt:lpstr>Times New Roman</vt:lpstr>
      <vt:lpstr>Verdana</vt:lpstr>
      <vt:lpstr>Wingdings</vt:lpstr>
      <vt:lpstr>mitre-2018</vt:lpstr>
      <vt:lpstr>mitrebriefing</vt:lpstr>
      <vt:lpstr>Forecasting the Effect of Space Launches on the NAS</vt:lpstr>
      <vt:lpstr>Commercial Space Industry is Vibrant New Operators, Innovative Operations from Increasing Number of Locations </vt:lpstr>
      <vt:lpstr>Historical and Projected Commercial Orbital Launch Trends</vt:lpstr>
      <vt:lpstr>FAA Evolving Strategy for Managing Air and Space</vt:lpstr>
      <vt:lpstr>Understanding NAS Effect of Blocked Airspaces </vt:lpstr>
      <vt:lpstr>Use Case 1 – Space Operators Exploring Launch Time Options to Minimize NAS Impact </vt:lpstr>
      <vt:lpstr>Use Case 2 – Space Operators Exploring Landing Options to Minimize NAS Impact </vt:lpstr>
      <vt:lpstr>Use Case 3 – FAA Assessing Impact</vt:lpstr>
      <vt:lpstr>Rapid Impact Assessment (RIA) Prototype - NAS Effect Forecasting and Space Operation Planning Aid</vt:lpstr>
      <vt:lpstr>Back-up</vt:lpstr>
      <vt:lpstr>Forecasting the Effect of Space Launches on the NAS - In a Shifting Landscape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Forecasting the Effect of Space Launches on the NAS</dc:title>
  <dc:creator>Srivastava, Amal</dc:creator>
  <cp:lastModifiedBy>sarahh</cp:lastModifiedBy>
  <cp:revision>135</cp:revision>
  <dcterms:created xsi:type="dcterms:W3CDTF">2018-12-03T20:22:05Z</dcterms:created>
  <dcterms:modified xsi:type="dcterms:W3CDTF">2019-01-15T05:01:04Z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28200</vt:r8>
  </property>
  <property fmtid="{D5CDD505-2E9C-101B-9397-08002B2CF9AE}" pid="3" name="URL">
    <vt:lpwstr/>
  </property>
  <property fmtid="{D5CDD505-2E9C-101B-9397-08002B2CF9AE}" pid="4" name="xd_ProgID">
    <vt:lpwstr/>
  </property>
  <property fmtid="{D5CDD505-2E9C-101B-9397-08002B2CF9AE}" pid="5" name="ContentTypeId">
    <vt:lpwstr>0x0101001EAE5F8AE92E0443B0635AEF5BFC9F76004C6CC03BF5DC804FBBC33E4E55C06EE9</vt:lpwstr>
  </property>
  <property fmtid="{D5CDD505-2E9C-101B-9397-08002B2CF9AE}" pid="6" name="_SourceUrl">
    <vt:lpwstr/>
  </property>
  <property fmtid="{D5CDD505-2E9C-101B-9397-08002B2CF9AE}" pid="7" name="_SharedFileIndex">
    <vt:lpwstr/>
  </property>
  <property fmtid="{D5CDD505-2E9C-101B-9397-08002B2CF9AE}" pid="8" name="Date0">
    <vt:filetime>2017-01-01T05:00:00Z</vt:filetime>
  </property>
  <property fmtid="{D5CDD505-2E9C-101B-9397-08002B2CF9AE}" pid="9" name="TemplateUrl">
    <vt:lpwstr/>
  </property>
  <property fmtid="{D5CDD505-2E9C-101B-9397-08002B2CF9AE}" pid="10" name="DISdDocName">
    <vt:lpwstr>PR_18-4565</vt:lpwstr>
  </property>
  <property fmtid="{D5CDD505-2E9C-101B-9397-08002B2CF9AE}" pid="11" name="DISProperties">
    <vt:lpwstr>DISdDocName,DIScgiUrl,DISdWorkflowState,DISdUser,DISdID,DISidcName,DISTaskPaneUrl</vt:lpwstr>
  </property>
  <property fmtid="{D5CDD505-2E9C-101B-9397-08002B2CF9AE}" pid="12" name="DIScgiUrl">
    <vt:lpwstr>http://ecmsrv1.mitre.org/urm/idcplg</vt:lpwstr>
  </property>
  <property fmtid="{D5CDD505-2E9C-101B-9397-08002B2CF9AE}" pid="13" name="DISdWorkflowState">
    <vt:lpwstr>W</vt:lpwstr>
  </property>
  <property fmtid="{D5CDD505-2E9C-101B-9397-08002B2CF9AE}" pid="14" name="DISdUser">
    <vt:lpwstr>dfulmer</vt:lpwstr>
  </property>
  <property fmtid="{D5CDD505-2E9C-101B-9397-08002B2CF9AE}" pid="15" name="DISdID">
    <vt:lpwstr>250756</vt:lpwstr>
  </property>
  <property fmtid="{D5CDD505-2E9C-101B-9397-08002B2CF9AE}" pid="16" name="DISidcName">
    <vt:lpwstr>ecmsrv1mitreorg16200</vt:lpwstr>
  </property>
  <property fmtid="{D5CDD505-2E9C-101B-9397-08002B2CF9AE}" pid="17" name="DISTaskPaneUrl">
    <vt:lpwstr>http://ecmsrv1.mitre.org/urm/idcplg?IdcService=DESKTOP_DOC_INFO&amp;dDocName=PR_18-4565&amp;dID=250756&amp;ClientControlled=DocMan,taskpane&amp;coreContentOnly=1</vt:lpwstr>
  </property>
</Properties>
</file>