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68" r:id="rId2"/>
  </p:sldMasterIdLst>
  <p:notesMasterIdLst>
    <p:notesMasterId r:id="rId19"/>
  </p:notesMasterIdLst>
  <p:handoutMasterIdLst>
    <p:handoutMasterId r:id="rId20"/>
  </p:handoutMasterIdLst>
  <p:sldIdLst>
    <p:sldId id="257" r:id="rId3"/>
    <p:sldId id="317" r:id="rId4"/>
    <p:sldId id="327" r:id="rId5"/>
    <p:sldId id="366" r:id="rId6"/>
    <p:sldId id="356" r:id="rId7"/>
    <p:sldId id="358" r:id="rId8"/>
    <p:sldId id="361" r:id="rId9"/>
    <p:sldId id="367" r:id="rId10"/>
    <p:sldId id="364" r:id="rId11"/>
    <p:sldId id="362" r:id="rId12"/>
    <p:sldId id="360" r:id="rId13"/>
    <p:sldId id="359" r:id="rId14"/>
    <p:sldId id="269" r:id="rId15"/>
    <p:sldId id="301" r:id="rId16"/>
    <p:sldId id="365" r:id="rId17"/>
    <p:sldId id="363" r:id="rId1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NN, JOHN A GS-13 USAF AFSPC AFSPC/A2/3/6SR" initials="MJAGUAA" lastIdx="6" clrIdx="0">
    <p:extLst>
      <p:ext uri="{19B8F6BF-5375-455C-9EA6-DF929625EA0E}">
        <p15:presenceInfo xmlns:p15="http://schemas.microsoft.com/office/powerpoint/2012/main" userId="S-1-5-21-1271409858-1095883707-2794662393-91362163" providerId="AD"/>
      </p:ext>
    </p:extLst>
  </p:cmAuthor>
  <p:cmAuthor id="2" name="LAMB, RICHARD E CTR USAF AFSPC SMC/RNS" initials="LRECUAS" lastIdx="8" clrIdx="1">
    <p:extLst>
      <p:ext uri="{19B8F6BF-5375-455C-9EA6-DF929625EA0E}">
        <p15:presenceInfo xmlns:p15="http://schemas.microsoft.com/office/powerpoint/2012/main" userId="S-1-5-21-1271409858-1095883707-2794662393-94747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85" autoAdjust="0"/>
    <p:restoredTop sz="91885" autoAdjust="0"/>
  </p:normalViewPr>
  <p:slideViewPr>
    <p:cSldViewPr snapToGrid="0">
      <p:cViewPr varScale="1">
        <p:scale>
          <a:sx n="50" d="100"/>
          <a:sy n="50" d="100"/>
        </p:scale>
        <p:origin x="678" y="5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94" d="100"/>
          <a:sy n="94" d="100"/>
        </p:scale>
        <p:origin x="3704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commentAuthors" Target="comment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DC166A-C386-43EA-9050-060CCD2F533A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4B25DD0-557F-4CF6-9A1A-032238B14DB6}">
      <dgm:prSet phldrT="[Text]"/>
      <dgm:spPr/>
      <dgm:t>
        <a:bodyPr/>
        <a:lstStyle/>
        <a:p>
          <a:r>
            <a:rPr lang="en-US" dirty="0"/>
            <a:t>Drivers</a:t>
          </a:r>
        </a:p>
      </dgm:t>
    </dgm:pt>
    <dgm:pt modelId="{A490E8A0-D381-417E-8912-63DA61DA2CFE}" type="parTrans" cxnId="{A647F8A7-808D-4466-A5EB-1D893372F060}">
      <dgm:prSet/>
      <dgm:spPr/>
      <dgm:t>
        <a:bodyPr/>
        <a:lstStyle/>
        <a:p>
          <a:endParaRPr lang="en-US"/>
        </a:p>
      </dgm:t>
    </dgm:pt>
    <dgm:pt modelId="{8D0C3894-EDE3-4E01-B3C1-8C2637561C6B}" type="sibTrans" cxnId="{A647F8A7-808D-4466-A5EB-1D893372F060}">
      <dgm:prSet/>
      <dgm:spPr/>
      <dgm:t>
        <a:bodyPr/>
        <a:lstStyle/>
        <a:p>
          <a:endParaRPr lang="en-US"/>
        </a:p>
      </dgm:t>
    </dgm:pt>
    <dgm:pt modelId="{1D42D213-423F-4F32-A273-23F79DE39167}">
      <dgm:prSet phldrT="[Text]" custT="1"/>
      <dgm:spPr/>
      <dgm:t>
        <a:bodyPr anchor="ctr"/>
        <a:lstStyle/>
        <a:p>
          <a:pPr>
            <a:buFont typeface="Wingdings" pitchFamily="2" charset="2"/>
            <a:buChar char="Ø"/>
          </a:pPr>
          <a:r>
            <a:rPr lang="en-US" sz="2400" b="1" i="1" dirty="0"/>
            <a:t>- Growing manifests</a:t>
          </a:r>
        </a:p>
      </dgm:t>
    </dgm:pt>
    <dgm:pt modelId="{BD353147-7B7B-4B7E-A7D4-A50F072B155C}" type="parTrans" cxnId="{247E931A-F113-4784-AFC4-784928BA39A0}">
      <dgm:prSet/>
      <dgm:spPr/>
      <dgm:t>
        <a:bodyPr/>
        <a:lstStyle/>
        <a:p>
          <a:endParaRPr lang="en-US"/>
        </a:p>
      </dgm:t>
    </dgm:pt>
    <dgm:pt modelId="{62A96DD1-1F78-43B6-B2CC-D39970740237}" type="sibTrans" cxnId="{247E931A-F113-4784-AFC4-784928BA39A0}">
      <dgm:prSet/>
      <dgm:spPr/>
      <dgm:t>
        <a:bodyPr/>
        <a:lstStyle/>
        <a:p>
          <a:endParaRPr lang="en-US"/>
        </a:p>
      </dgm:t>
    </dgm:pt>
    <dgm:pt modelId="{5657DA75-7F57-48F5-8C5D-B13B2BDF09D7}">
      <dgm:prSet phldrT="[Text]"/>
      <dgm:spPr/>
      <dgm:t>
        <a:bodyPr/>
        <a:lstStyle/>
        <a:p>
          <a:r>
            <a:rPr lang="en-US" dirty="0"/>
            <a:t>Strategy</a:t>
          </a:r>
        </a:p>
      </dgm:t>
    </dgm:pt>
    <dgm:pt modelId="{FD647BC8-E3A3-4E29-9F06-AB82A63BFFC4}" type="parTrans" cxnId="{D9F61F28-3EF6-4F9D-BD55-71EC0262923A}">
      <dgm:prSet/>
      <dgm:spPr/>
      <dgm:t>
        <a:bodyPr/>
        <a:lstStyle/>
        <a:p>
          <a:endParaRPr lang="en-US"/>
        </a:p>
      </dgm:t>
    </dgm:pt>
    <dgm:pt modelId="{DA819C2E-05CC-40C4-9622-936C26B751AA}" type="sibTrans" cxnId="{D9F61F28-3EF6-4F9D-BD55-71EC0262923A}">
      <dgm:prSet/>
      <dgm:spPr/>
      <dgm:t>
        <a:bodyPr/>
        <a:lstStyle/>
        <a:p>
          <a:endParaRPr lang="en-US"/>
        </a:p>
      </dgm:t>
    </dgm:pt>
    <dgm:pt modelId="{B6B63B60-E3C7-41BB-B908-52A906405D26}">
      <dgm:prSet phldrT="[Text]" custT="1"/>
      <dgm:spPr/>
      <dgm:t>
        <a:bodyPr anchor="ctr"/>
        <a:lstStyle/>
        <a:p>
          <a:pPr algn="l"/>
          <a:endParaRPr lang="en-US" sz="2000" b="1" i="1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Arial" panose="020B0604020202020204"/>
            <a:ea typeface="+mn-ea"/>
            <a:cs typeface="+mn-cs"/>
          </a:endParaRPr>
        </a:p>
        <a:p>
          <a:pPr algn="l"/>
          <a:r>
            <a:rPr lang="en-US" sz="2000" b="1" i="1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- Agile Launch Ops</a:t>
          </a:r>
        </a:p>
      </dgm:t>
    </dgm:pt>
    <dgm:pt modelId="{A621EDF0-7769-4E1A-BA70-81A157E5968F}" type="parTrans" cxnId="{8F5783B6-129F-48B1-8DD4-FCDE92E73FC2}">
      <dgm:prSet/>
      <dgm:spPr/>
      <dgm:t>
        <a:bodyPr/>
        <a:lstStyle/>
        <a:p>
          <a:endParaRPr lang="en-US"/>
        </a:p>
      </dgm:t>
    </dgm:pt>
    <dgm:pt modelId="{33FB42F9-70F6-49BD-9F2C-23C398D6580F}" type="sibTrans" cxnId="{8F5783B6-129F-48B1-8DD4-FCDE92E73FC2}">
      <dgm:prSet/>
      <dgm:spPr/>
      <dgm:t>
        <a:bodyPr/>
        <a:lstStyle/>
        <a:p>
          <a:endParaRPr lang="en-US"/>
        </a:p>
      </dgm:t>
    </dgm:pt>
    <dgm:pt modelId="{2CD49EF0-6657-43FC-8E92-48AF3882DF03}">
      <dgm:prSet phldrT="[Text]"/>
      <dgm:spPr/>
      <dgm:t>
        <a:bodyPr/>
        <a:lstStyle/>
        <a:p>
          <a:r>
            <a:rPr lang="en-US" dirty="0"/>
            <a:t>Range of the Future</a:t>
          </a:r>
        </a:p>
      </dgm:t>
    </dgm:pt>
    <dgm:pt modelId="{79E93481-6B9D-4A24-B516-2243D54E9E4A}" type="parTrans" cxnId="{D08D9938-7BB3-4E7C-9DA4-0671A455E0BD}">
      <dgm:prSet/>
      <dgm:spPr/>
      <dgm:t>
        <a:bodyPr/>
        <a:lstStyle/>
        <a:p>
          <a:endParaRPr lang="en-US"/>
        </a:p>
      </dgm:t>
    </dgm:pt>
    <dgm:pt modelId="{D6BC2D69-24BF-420E-8ED7-F3217AABC6B2}" type="sibTrans" cxnId="{D08D9938-7BB3-4E7C-9DA4-0671A455E0BD}">
      <dgm:prSet/>
      <dgm:spPr/>
      <dgm:t>
        <a:bodyPr/>
        <a:lstStyle/>
        <a:p>
          <a:endParaRPr lang="en-US"/>
        </a:p>
      </dgm:t>
    </dgm:pt>
    <dgm:pt modelId="{0532D4B8-965C-4ACC-B5EC-2994C2DA6D4B}">
      <dgm:prSet phldrT="[Text]" custT="1"/>
      <dgm:spPr>
        <a:solidFill>
          <a:prstClr val="white">
            <a:hueOff val="0"/>
            <a:satOff val="0"/>
            <a:lumOff val="0"/>
            <a:alphaOff val="0"/>
          </a:prstClr>
        </a:solidFill>
        <a:ln w="25400" cap="flat" cmpd="sng" algn="ctr">
          <a:solidFill>
            <a:srgbClr val="5E8AB4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 spcFirstLastPara="0" vert="horz" wrap="square" lIns="53340" tIns="53340" rIns="53340" bIns="53340" numCol="1" spcCol="1270" anchor="ctr" anchorCtr="0"/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i="1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- Plug &amp; play instrumentation</a:t>
          </a:r>
        </a:p>
      </dgm:t>
    </dgm:pt>
    <dgm:pt modelId="{30612357-8049-43CC-9526-8C7B05470496}" type="parTrans" cxnId="{7FC48C22-9FEC-4654-967D-D63B0BC1D7DF}">
      <dgm:prSet/>
      <dgm:spPr/>
      <dgm:t>
        <a:bodyPr/>
        <a:lstStyle/>
        <a:p>
          <a:endParaRPr lang="en-US"/>
        </a:p>
      </dgm:t>
    </dgm:pt>
    <dgm:pt modelId="{60E55530-79B6-4263-8BD4-65CCF3022F63}" type="sibTrans" cxnId="{7FC48C22-9FEC-4654-967D-D63B0BC1D7DF}">
      <dgm:prSet/>
      <dgm:spPr/>
      <dgm:t>
        <a:bodyPr/>
        <a:lstStyle/>
        <a:p>
          <a:endParaRPr lang="en-US"/>
        </a:p>
      </dgm:t>
    </dgm:pt>
    <dgm:pt modelId="{74B59A4A-2896-435E-8F5D-0E77515A84FC}">
      <dgm:prSet phldrT="[Text]" custT="1"/>
      <dgm:spPr/>
      <dgm:t>
        <a:bodyPr anchor="ctr"/>
        <a:lstStyle/>
        <a:p>
          <a:pPr algn="l"/>
          <a:r>
            <a:rPr lang="en-US" sz="2000" b="1" i="1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- Multiple launches / day</a:t>
          </a:r>
        </a:p>
      </dgm:t>
    </dgm:pt>
    <dgm:pt modelId="{C7323BA8-FEE9-4B5B-B111-A8429EA10DD9}" type="parTrans" cxnId="{3111CB89-21B3-4775-93B6-FB6EDCD44932}">
      <dgm:prSet/>
      <dgm:spPr/>
      <dgm:t>
        <a:bodyPr/>
        <a:lstStyle/>
        <a:p>
          <a:endParaRPr lang="en-US"/>
        </a:p>
      </dgm:t>
    </dgm:pt>
    <dgm:pt modelId="{16116260-4B05-4978-AB97-42F7D19DD3C6}" type="sibTrans" cxnId="{3111CB89-21B3-4775-93B6-FB6EDCD44932}">
      <dgm:prSet/>
      <dgm:spPr/>
      <dgm:t>
        <a:bodyPr/>
        <a:lstStyle/>
        <a:p>
          <a:endParaRPr lang="en-US"/>
        </a:p>
      </dgm:t>
    </dgm:pt>
    <dgm:pt modelId="{F87B9437-C4C0-49A8-BBD5-81D422B6E37C}">
      <dgm:prSet phldrT="[Text]" custT="1"/>
      <dgm:spPr/>
      <dgm:t>
        <a:bodyPr anchor="ctr"/>
        <a:lstStyle/>
        <a:p>
          <a:pPr algn="l"/>
          <a:r>
            <a:rPr lang="en-US" sz="2000" b="1" i="1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 - 72 hour to 4 hour turn</a:t>
          </a:r>
        </a:p>
      </dgm:t>
    </dgm:pt>
    <dgm:pt modelId="{5CFC9DB8-162C-4B32-9ADB-32B29D578D26}" type="parTrans" cxnId="{D6421246-33CE-4D14-AA01-2C7F665262CA}">
      <dgm:prSet/>
      <dgm:spPr/>
      <dgm:t>
        <a:bodyPr/>
        <a:lstStyle/>
        <a:p>
          <a:endParaRPr lang="en-US"/>
        </a:p>
      </dgm:t>
    </dgm:pt>
    <dgm:pt modelId="{20DCC165-817D-4FCC-AAB5-37EEF900AE27}" type="sibTrans" cxnId="{D6421246-33CE-4D14-AA01-2C7F665262CA}">
      <dgm:prSet/>
      <dgm:spPr/>
      <dgm:t>
        <a:bodyPr/>
        <a:lstStyle/>
        <a:p>
          <a:endParaRPr lang="en-US"/>
        </a:p>
      </dgm:t>
    </dgm:pt>
    <dgm:pt modelId="{FA0A4D4F-66D0-4FBE-8CA7-23D6401662F8}">
      <dgm:prSet phldrT="[Text]" custT="1"/>
      <dgm:spPr/>
      <dgm:t>
        <a:bodyPr anchor="ctr"/>
        <a:lstStyle/>
        <a:p>
          <a:pPr algn="l"/>
          <a:r>
            <a:rPr lang="en-US" sz="2000" b="1" i="1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- Concurrent operations / on-demand</a:t>
          </a:r>
        </a:p>
        <a:p>
          <a:pPr algn="l"/>
          <a:endParaRPr lang="en-US" sz="1400" b="1" i="1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Arial" panose="020B0604020202020204"/>
            <a:ea typeface="+mn-ea"/>
            <a:cs typeface="+mn-cs"/>
          </a:endParaRPr>
        </a:p>
      </dgm:t>
    </dgm:pt>
    <dgm:pt modelId="{EF0DABB9-9952-41BE-8D79-424C710306E5}" type="parTrans" cxnId="{843447CE-59DD-4ED2-AEAF-BBDAECD9B751}">
      <dgm:prSet/>
      <dgm:spPr/>
      <dgm:t>
        <a:bodyPr/>
        <a:lstStyle/>
        <a:p>
          <a:endParaRPr lang="en-US"/>
        </a:p>
      </dgm:t>
    </dgm:pt>
    <dgm:pt modelId="{25B4B820-60A3-4F54-9066-62BCC35529D6}" type="sibTrans" cxnId="{843447CE-59DD-4ED2-AEAF-BBDAECD9B751}">
      <dgm:prSet/>
      <dgm:spPr/>
      <dgm:t>
        <a:bodyPr/>
        <a:lstStyle/>
        <a:p>
          <a:endParaRPr lang="en-US"/>
        </a:p>
      </dgm:t>
    </dgm:pt>
    <dgm:pt modelId="{C45EDD32-57F0-4942-9C6A-D516131AE58C}">
      <dgm:prSet phldrT="[Text]" custT="1"/>
      <dgm:spPr>
        <a:solidFill>
          <a:prstClr val="white">
            <a:hueOff val="0"/>
            <a:satOff val="0"/>
            <a:lumOff val="0"/>
            <a:alphaOff val="0"/>
          </a:prstClr>
        </a:solidFill>
        <a:ln w="25400" cap="flat" cmpd="sng" algn="ctr">
          <a:solidFill>
            <a:srgbClr val="5E8AB4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 spcFirstLastPara="0" vert="horz" wrap="square" lIns="53340" tIns="53340" rIns="53340" bIns="53340" numCol="1" spcCol="1270" anchor="ctr" anchorCtr="0"/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i="1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- Virtual data center /</a:t>
          </a:r>
        </a:p>
      </dgm:t>
    </dgm:pt>
    <dgm:pt modelId="{34E014D4-DB51-4D6B-9D0C-19E2F0299F01}" type="parTrans" cxnId="{35898718-CBD0-4760-9102-5CB14F2B3BED}">
      <dgm:prSet/>
      <dgm:spPr/>
      <dgm:t>
        <a:bodyPr/>
        <a:lstStyle/>
        <a:p>
          <a:endParaRPr lang="en-US"/>
        </a:p>
      </dgm:t>
    </dgm:pt>
    <dgm:pt modelId="{727A6593-6501-4C48-A82A-780F2BF72487}" type="sibTrans" cxnId="{35898718-CBD0-4760-9102-5CB14F2B3BED}">
      <dgm:prSet/>
      <dgm:spPr/>
      <dgm:t>
        <a:bodyPr/>
        <a:lstStyle/>
        <a:p>
          <a:endParaRPr lang="en-US"/>
        </a:p>
      </dgm:t>
    </dgm:pt>
    <dgm:pt modelId="{D64E25C3-30A0-4342-BD85-92211403E8D2}">
      <dgm:prSet phldrT="[Text]" custT="1"/>
      <dgm:spPr>
        <a:solidFill>
          <a:prstClr val="white">
            <a:hueOff val="0"/>
            <a:satOff val="0"/>
            <a:lumOff val="0"/>
            <a:alphaOff val="0"/>
          </a:prstClr>
        </a:solidFill>
        <a:ln w="25400" cap="flat" cmpd="sng" algn="ctr">
          <a:solidFill>
            <a:srgbClr val="5E8AB4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 spcFirstLastPara="0" vert="horz" wrap="square" lIns="53340" tIns="53340" rIns="53340" bIns="53340" numCol="1" spcCol="1270" anchor="ctr" anchorCtr="0"/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i="1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IP Communications</a:t>
          </a:r>
        </a:p>
      </dgm:t>
    </dgm:pt>
    <dgm:pt modelId="{FE9F0403-55C6-4BAB-87FA-445888277FBB}" type="parTrans" cxnId="{AB90E737-AAB0-4EE7-92D9-7E6A73CD7418}">
      <dgm:prSet/>
      <dgm:spPr/>
      <dgm:t>
        <a:bodyPr/>
        <a:lstStyle/>
        <a:p>
          <a:endParaRPr lang="en-US"/>
        </a:p>
      </dgm:t>
    </dgm:pt>
    <dgm:pt modelId="{F77FD195-151D-4CE2-A58C-555926B2B9A6}" type="sibTrans" cxnId="{AB90E737-AAB0-4EE7-92D9-7E6A73CD7418}">
      <dgm:prSet/>
      <dgm:spPr/>
      <dgm:t>
        <a:bodyPr/>
        <a:lstStyle/>
        <a:p>
          <a:endParaRPr lang="en-US"/>
        </a:p>
      </dgm:t>
    </dgm:pt>
    <dgm:pt modelId="{C33E910B-EA91-4987-A36D-8F251285FEAE}">
      <dgm:prSet phldrT="[Text]" custT="1"/>
      <dgm:spPr>
        <a:solidFill>
          <a:prstClr val="white">
            <a:hueOff val="0"/>
            <a:satOff val="0"/>
            <a:lumOff val="0"/>
            <a:alphaOff val="0"/>
          </a:prstClr>
        </a:solidFill>
        <a:ln w="25400" cap="flat" cmpd="sng" algn="ctr">
          <a:solidFill>
            <a:srgbClr val="5E8AB4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 spcFirstLastPara="0" vert="horz" wrap="square" lIns="53340" tIns="53340" rIns="53340" bIns="53340" numCol="1" spcCol="1270" anchor="ctr" anchorCtr="0"/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i="1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- Multi-user/multi-config</a:t>
          </a:r>
        </a:p>
      </dgm:t>
    </dgm:pt>
    <dgm:pt modelId="{EF0C2F22-A584-4AD4-9551-6E61A025DDBA}" type="parTrans" cxnId="{13C9D5E2-7F5D-4FE6-9347-3F6AFE85E7B6}">
      <dgm:prSet/>
      <dgm:spPr/>
      <dgm:t>
        <a:bodyPr/>
        <a:lstStyle/>
        <a:p>
          <a:endParaRPr lang="en-US"/>
        </a:p>
      </dgm:t>
    </dgm:pt>
    <dgm:pt modelId="{2F01EB44-AEC0-4AD9-A6FD-F97F3E19CE22}" type="sibTrans" cxnId="{13C9D5E2-7F5D-4FE6-9347-3F6AFE85E7B6}">
      <dgm:prSet/>
      <dgm:spPr/>
      <dgm:t>
        <a:bodyPr/>
        <a:lstStyle/>
        <a:p>
          <a:endParaRPr lang="en-US"/>
        </a:p>
      </dgm:t>
    </dgm:pt>
    <dgm:pt modelId="{EE3FD080-1B7A-447F-9640-443C9882C306}">
      <dgm:prSet phldrT="[Text]" custT="1"/>
      <dgm:spPr>
        <a:solidFill>
          <a:prstClr val="white">
            <a:hueOff val="0"/>
            <a:satOff val="0"/>
            <a:lumOff val="0"/>
            <a:alphaOff val="0"/>
          </a:prstClr>
        </a:solidFill>
        <a:ln w="25400" cap="flat" cmpd="sng" algn="ctr">
          <a:solidFill>
            <a:srgbClr val="5E8AB4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 spcFirstLastPara="0" vert="horz" wrap="square" lIns="53340" tIns="53340" rIns="53340" bIns="53340" numCol="1" spcCol="1270" anchor="ctr" anchorCtr="0"/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i="1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- Launch on-demand </a:t>
          </a:r>
        </a:p>
      </dgm:t>
    </dgm:pt>
    <dgm:pt modelId="{A2EC695E-2625-41F6-93C0-AF579B50F963}" type="parTrans" cxnId="{56C7F45D-AE1C-4EDA-B75E-C4B6CDF4F1A8}">
      <dgm:prSet/>
      <dgm:spPr/>
      <dgm:t>
        <a:bodyPr/>
        <a:lstStyle/>
        <a:p>
          <a:endParaRPr lang="en-US"/>
        </a:p>
      </dgm:t>
    </dgm:pt>
    <dgm:pt modelId="{E78F9814-C705-4A28-87AE-6231453E3A10}" type="sibTrans" cxnId="{56C7F45D-AE1C-4EDA-B75E-C4B6CDF4F1A8}">
      <dgm:prSet/>
      <dgm:spPr/>
      <dgm:t>
        <a:bodyPr/>
        <a:lstStyle/>
        <a:p>
          <a:endParaRPr lang="en-US"/>
        </a:p>
      </dgm:t>
    </dgm:pt>
    <dgm:pt modelId="{59C7AACA-C365-41AE-A313-515AA8A57867}">
      <dgm:prSet phldrT="[Text]" custT="1"/>
      <dgm:spPr/>
      <dgm:t>
        <a:bodyPr anchor="ctr"/>
        <a:lstStyle/>
        <a:p>
          <a:pPr>
            <a:buFont typeface="Wingdings" pitchFamily="2" charset="2"/>
            <a:buChar char="Ø"/>
          </a:pPr>
          <a:r>
            <a:rPr lang="en-US" sz="2400" b="1" i="1" dirty="0"/>
            <a:t>- New users</a:t>
          </a:r>
        </a:p>
        <a:p>
          <a:pPr>
            <a:buFont typeface="Wingdings" pitchFamily="2" charset="2"/>
            <a:buChar char="Ø"/>
          </a:pPr>
          <a:r>
            <a:rPr lang="en-US" sz="2400" b="1" i="1" dirty="0"/>
            <a:t>- Increased commercial launch tempo</a:t>
          </a:r>
        </a:p>
      </dgm:t>
    </dgm:pt>
    <dgm:pt modelId="{5BE2176F-57BF-45A3-A442-E6D403166C4A}" type="parTrans" cxnId="{6CE31C7B-1099-4633-85C3-4D7D43B7DCCE}">
      <dgm:prSet/>
      <dgm:spPr/>
      <dgm:t>
        <a:bodyPr/>
        <a:lstStyle/>
        <a:p>
          <a:endParaRPr lang="en-US"/>
        </a:p>
      </dgm:t>
    </dgm:pt>
    <dgm:pt modelId="{1EBB419F-2905-4CE5-8D8A-A085CC1E68E7}" type="sibTrans" cxnId="{6CE31C7B-1099-4633-85C3-4D7D43B7DCCE}">
      <dgm:prSet/>
      <dgm:spPr/>
      <dgm:t>
        <a:bodyPr/>
        <a:lstStyle/>
        <a:p>
          <a:endParaRPr lang="en-US"/>
        </a:p>
      </dgm:t>
    </dgm:pt>
    <dgm:pt modelId="{D5FB94F0-B77B-4CB3-B1B6-2BFCA44C6EEC}" type="pres">
      <dgm:prSet presAssocID="{DCDC166A-C386-43EA-9050-060CCD2F533A}" presName="Name0" presStyleCnt="0">
        <dgm:presLayoutVars>
          <dgm:chMax val="5"/>
          <dgm:chPref val="5"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EF3B69F3-6225-4DE1-B571-1A186ADA789D}" type="pres">
      <dgm:prSet presAssocID="{A4B25DD0-557F-4CF6-9A1A-032238B14DB6}" presName="parentText1" presStyleLbl="node1" presStyleIdx="0" presStyleCnt="3" custLinFactNeighborX="-252" custLinFactNeighborY="-5577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9BF465-E0CE-4924-A0E4-B91534E872BF}" type="pres">
      <dgm:prSet presAssocID="{A4B25DD0-557F-4CF6-9A1A-032238B14DB6}" presName="childText1" presStyleLbl="solidAlignAcc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A98F6E-D50F-4607-B396-7DFB6D0438BD}" type="pres">
      <dgm:prSet presAssocID="{5657DA75-7F57-48F5-8C5D-B13B2BDF09D7}" presName="parentText2" presStyleLbl="node1" presStyleIdx="1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23BCB8-F76E-40C0-9CC3-8B4ABD22CCB5}" type="pres">
      <dgm:prSet presAssocID="{5657DA75-7F57-48F5-8C5D-B13B2BDF09D7}" presName="childText2" presStyleLbl="solidAlignAcc1" presStyleIdx="1" presStyleCnt="3" custLinFactNeighborY="-29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B90286-BACF-4C93-A8A0-EAE56422796A}" type="pres">
      <dgm:prSet presAssocID="{2CD49EF0-6657-43FC-8E92-48AF3882DF03}" presName="parentText3" presStyleLbl="node1" presStyleIdx="2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93EBC2-B67A-4CD5-BDF8-3A7C2991D6CA}" type="pres">
      <dgm:prSet presAssocID="{2CD49EF0-6657-43FC-8E92-48AF3882DF03}" presName="childText3" presStyleLbl="solidAlignAcc1" presStyleIdx="2" presStyleCnt="3">
        <dgm:presLayoutVars>
          <dgm:chMax val="0"/>
          <dgm:chPref val="0"/>
          <dgm:bulletEnabled val="1"/>
        </dgm:presLayoutVars>
      </dgm:prSet>
      <dgm:spPr>
        <a:xfrm>
          <a:off x="4211332" y="1771065"/>
          <a:ext cx="2105666" cy="1889949"/>
        </a:xfrm>
        <a:prstGeom prst="rect">
          <a:avLst/>
        </a:prstGeom>
      </dgm:spPr>
      <dgm:t>
        <a:bodyPr/>
        <a:lstStyle/>
        <a:p>
          <a:endParaRPr lang="en-US"/>
        </a:p>
      </dgm:t>
    </dgm:pt>
  </dgm:ptLst>
  <dgm:cxnLst>
    <dgm:cxn modelId="{D9F61F28-3EF6-4F9D-BD55-71EC0262923A}" srcId="{DCDC166A-C386-43EA-9050-060CCD2F533A}" destId="{5657DA75-7F57-48F5-8C5D-B13B2BDF09D7}" srcOrd="1" destOrd="0" parTransId="{FD647BC8-E3A3-4E29-9F06-AB82A63BFFC4}" sibTransId="{DA819C2E-05CC-40C4-9622-936C26B751AA}"/>
    <dgm:cxn modelId="{0C180FCB-B413-4155-8680-4651FE8BED29}" type="presOf" srcId="{0532D4B8-965C-4ACC-B5EC-2994C2DA6D4B}" destId="{C593EBC2-B67A-4CD5-BDF8-3A7C2991D6CA}" srcOrd="0" destOrd="0" presId="urn:microsoft.com/office/officeart/2009/3/layout/IncreasingArrowsProcess"/>
    <dgm:cxn modelId="{50B0E22F-178D-4C09-93F8-A2D3CD566D77}" type="presOf" srcId="{2CD49EF0-6657-43FC-8E92-48AF3882DF03}" destId="{9EB90286-BACF-4C93-A8A0-EAE56422796A}" srcOrd="0" destOrd="0" presId="urn:microsoft.com/office/officeart/2009/3/layout/IncreasingArrowsProcess"/>
    <dgm:cxn modelId="{A647F8A7-808D-4466-A5EB-1D893372F060}" srcId="{DCDC166A-C386-43EA-9050-060CCD2F533A}" destId="{A4B25DD0-557F-4CF6-9A1A-032238B14DB6}" srcOrd="0" destOrd="0" parTransId="{A490E8A0-D381-417E-8912-63DA61DA2CFE}" sibTransId="{8D0C3894-EDE3-4E01-B3C1-8C2637561C6B}"/>
    <dgm:cxn modelId="{AB90E737-AAB0-4EE7-92D9-7E6A73CD7418}" srcId="{2CD49EF0-6657-43FC-8E92-48AF3882DF03}" destId="{D64E25C3-30A0-4342-BD85-92211403E8D2}" srcOrd="2" destOrd="0" parTransId="{FE9F0403-55C6-4BAB-87FA-445888277FBB}" sibTransId="{F77FD195-151D-4CE2-A58C-555926B2B9A6}"/>
    <dgm:cxn modelId="{D6421246-33CE-4D14-AA01-2C7F665262CA}" srcId="{5657DA75-7F57-48F5-8C5D-B13B2BDF09D7}" destId="{F87B9437-C4C0-49A8-BBD5-81D422B6E37C}" srcOrd="2" destOrd="0" parTransId="{5CFC9DB8-162C-4B32-9ADB-32B29D578D26}" sibTransId="{20DCC165-817D-4FCC-AAB5-37EEF900AE27}"/>
    <dgm:cxn modelId="{35898718-CBD0-4760-9102-5CB14F2B3BED}" srcId="{2CD49EF0-6657-43FC-8E92-48AF3882DF03}" destId="{C45EDD32-57F0-4942-9C6A-D516131AE58C}" srcOrd="1" destOrd="0" parTransId="{34E014D4-DB51-4D6B-9D0C-19E2F0299F01}" sibTransId="{727A6593-6501-4C48-A82A-780F2BF72487}"/>
    <dgm:cxn modelId="{3111CB89-21B3-4775-93B6-FB6EDCD44932}" srcId="{5657DA75-7F57-48F5-8C5D-B13B2BDF09D7}" destId="{74B59A4A-2896-435E-8F5D-0E77515A84FC}" srcOrd="1" destOrd="0" parTransId="{C7323BA8-FEE9-4B5B-B111-A8429EA10DD9}" sibTransId="{16116260-4B05-4978-AB97-42F7D19DD3C6}"/>
    <dgm:cxn modelId="{EEA4E24C-F8D8-40A2-9375-BE2F970EB975}" type="presOf" srcId="{C45EDD32-57F0-4942-9C6A-D516131AE58C}" destId="{C593EBC2-B67A-4CD5-BDF8-3A7C2991D6CA}" srcOrd="0" destOrd="1" presId="urn:microsoft.com/office/officeart/2009/3/layout/IncreasingArrowsProcess"/>
    <dgm:cxn modelId="{56C7F45D-AE1C-4EDA-B75E-C4B6CDF4F1A8}" srcId="{2CD49EF0-6657-43FC-8E92-48AF3882DF03}" destId="{EE3FD080-1B7A-447F-9640-443C9882C306}" srcOrd="4" destOrd="0" parTransId="{A2EC695E-2625-41F6-93C0-AF579B50F963}" sibTransId="{E78F9814-C705-4A28-87AE-6231453E3A10}"/>
    <dgm:cxn modelId="{BA278B77-0948-4F62-90EE-D157C0BFBFB8}" type="presOf" srcId="{EE3FD080-1B7A-447F-9640-443C9882C306}" destId="{C593EBC2-B67A-4CD5-BDF8-3A7C2991D6CA}" srcOrd="0" destOrd="4" presId="urn:microsoft.com/office/officeart/2009/3/layout/IncreasingArrowsProcess"/>
    <dgm:cxn modelId="{F09CBC36-3B3F-4DBD-930A-C656E9142881}" type="presOf" srcId="{59C7AACA-C365-41AE-A313-515AA8A57867}" destId="{169BF465-E0CE-4924-A0E4-B91534E872BF}" srcOrd="0" destOrd="1" presId="urn:microsoft.com/office/officeart/2009/3/layout/IncreasingArrowsProcess"/>
    <dgm:cxn modelId="{F38FFF61-9976-4D51-AF16-E503417460FD}" type="presOf" srcId="{D64E25C3-30A0-4342-BD85-92211403E8D2}" destId="{C593EBC2-B67A-4CD5-BDF8-3A7C2991D6CA}" srcOrd="0" destOrd="2" presId="urn:microsoft.com/office/officeart/2009/3/layout/IncreasingArrowsProcess"/>
    <dgm:cxn modelId="{A46E76E2-DC37-4B0C-AB15-C31CB6B48DA4}" type="presOf" srcId="{DCDC166A-C386-43EA-9050-060CCD2F533A}" destId="{D5FB94F0-B77B-4CB3-B1B6-2BFCA44C6EEC}" srcOrd="0" destOrd="0" presId="urn:microsoft.com/office/officeart/2009/3/layout/IncreasingArrowsProcess"/>
    <dgm:cxn modelId="{13C9D5E2-7F5D-4FE6-9347-3F6AFE85E7B6}" srcId="{2CD49EF0-6657-43FC-8E92-48AF3882DF03}" destId="{C33E910B-EA91-4987-A36D-8F251285FEAE}" srcOrd="3" destOrd="0" parTransId="{EF0C2F22-A584-4AD4-9551-6E61A025DDBA}" sibTransId="{2F01EB44-AEC0-4AD9-A6FD-F97F3E19CE22}"/>
    <dgm:cxn modelId="{38ADB9EA-B4EA-43C7-A4EB-E036ACBF987B}" type="presOf" srcId="{FA0A4D4F-66D0-4FBE-8CA7-23D6401662F8}" destId="{5223BCB8-F76E-40C0-9CC3-8B4ABD22CCB5}" srcOrd="0" destOrd="3" presId="urn:microsoft.com/office/officeart/2009/3/layout/IncreasingArrowsProcess"/>
    <dgm:cxn modelId="{661C1CE0-37BA-491A-BFEC-BE605F31A359}" type="presOf" srcId="{F87B9437-C4C0-49A8-BBD5-81D422B6E37C}" destId="{5223BCB8-F76E-40C0-9CC3-8B4ABD22CCB5}" srcOrd="0" destOrd="2" presId="urn:microsoft.com/office/officeart/2009/3/layout/IncreasingArrowsProcess"/>
    <dgm:cxn modelId="{FF25011A-C902-4D60-BC2A-90EA275603D8}" type="presOf" srcId="{1D42D213-423F-4F32-A273-23F79DE39167}" destId="{169BF465-E0CE-4924-A0E4-B91534E872BF}" srcOrd="0" destOrd="0" presId="urn:microsoft.com/office/officeart/2009/3/layout/IncreasingArrowsProcess"/>
    <dgm:cxn modelId="{6CE31C7B-1099-4633-85C3-4D7D43B7DCCE}" srcId="{A4B25DD0-557F-4CF6-9A1A-032238B14DB6}" destId="{59C7AACA-C365-41AE-A313-515AA8A57867}" srcOrd="1" destOrd="0" parTransId="{5BE2176F-57BF-45A3-A442-E6D403166C4A}" sibTransId="{1EBB419F-2905-4CE5-8D8A-A085CC1E68E7}"/>
    <dgm:cxn modelId="{D08D9938-7BB3-4E7C-9DA4-0671A455E0BD}" srcId="{DCDC166A-C386-43EA-9050-060CCD2F533A}" destId="{2CD49EF0-6657-43FC-8E92-48AF3882DF03}" srcOrd="2" destOrd="0" parTransId="{79E93481-6B9D-4A24-B516-2243D54E9E4A}" sibTransId="{D6BC2D69-24BF-420E-8ED7-F3217AABC6B2}"/>
    <dgm:cxn modelId="{8F5783B6-129F-48B1-8DD4-FCDE92E73FC2}" srcId="{5657DA75-7F57-48F5-8C5D-B13B2BDF09D7}" destId="{B6B63B60-E3C7-41BB-B908-52A906405D26}" srcOrd="0" destOrd="0" parTransId="{A621EDF0-7769-4E1A-BA70-81A157E5968F}" sibTransId="{33FB42F9-70F6-49BD-9F2C-23C398D6580F}"/>
    <dgm:cxn modelId="{BE622242-3201-4302-B8E9-942D9071186B}" type="presOf" srcId="{74B59A4A-2896-435E-8F5D-0E77515A84FC}" destId="{5223BCB8-F76E-40C0-9CC3-8B4ABD22CCB5}" srcOrd="0" destOrd="1" presId="urn:microsoft.com/office/officeart/2009/3/layout/IncreasingArrowsProcess"/>
    <dgm:cxn modelId="{2187515A-86BA-4A66-9090-E7B4D4A6B243}" type="presOf" srcId="{A4B25DD0-557F-4CF6-9A1A-032238B14DB6}" destId="{EF3B69F3-6225-4DE1-B571-1A186ADA789D}" srcOrd="0" destOrd="0" presId="urn:microsoft.com/office/officeart/2009/3/layout/IncreasingArrowsProcess"/>
    <dgm:cxn modelId="{F51A4D16-9B34-48F4-B87D-847457679BC7}" type="presOf" srcId="{C33E910B-EA91-4987-A36D-8F251285FEAE}" destId="{C593EBC2-B67A-4CD5-BDF8-3A7C2991D6CA}" srcOrd="0" destOrd="3" presId="urn:microsoft.com/office/officeart/2009/3/layout/IncreasingArrowsProcess"/>
    <dgm:cxn modelId="{843447CE-59DD-4ED2-AEAF-BBDAECD9B751}" srcId="{5657DA75-7F57-48F5-8C5D-B13B2BDF09D7}" destId="{FA0A4D4F-66D0-4FBE-8CA7-23D6401662F8}" srcOrd="3" destOrd="0" parTransId="{EF0DABB9-9952-41BE-8D79-424C710306E5}" sibTransId="{25B4B820-60A3-4F54-9066-62BCC35529D6}"/>
    <dgm:cxn modelId="{247E931A-F113-4784-AFC4-784928BA39A0}" srcId="{A4B25DD0-557F-4CF6-9A1A-032238B14DB6}" destId="{1D42D213-423F-4F32-A273-23F79DE39167}" srcOrd="0" destOrd="0" parTransId="{BD353147-7B7B-4B7E-A7D4-A50F072B155C}" sibTransId="{62A96DD1-1F78-43B6-B2CC-D39970740237}"/>
    <dgm:cxn modelId="{7FC48C22-9FEC-4654-967D-D63B0BC1D7DF}" srcId="{2CD49EF0-6657-43FC-8E92-48AF3882DF03}" destId="{0532D4B8-965C-4ACC-B5EC-2994C2DA6D4B}" srcOrd="0" destOrd="0" parTransId="{30612357-8049-43CC-9526-8C7B05470496}" sibTransId="{60E55530-79B6-4263-8BD4-65CCF3022F63}"/>
    <dgm:cxn modelId="{1863B1EA-7D1F-4C06-9BA9-71BEE5EBAC71}" type="presOf" srcId="{5657DA75-7F57-48F5-8C5D-B13B2BDF09D7}" destId="{7FA98F6E-D50F-4607-B396-7DFB6D0438BD}" srcOrd="0" destOrd="0" presId="urn:microsoft.com/office/officeart/2009/3/layout/IncreasingArrowsProcess"/>
    <dgm:cxn modelId="{C2623410-D408-480E-A451-76D98B600111}" type="presOf" srcId="{B6B63B60-E3C7-41BB-B908-52A906405D26}" destId="{5223BCB8-F76E-40C0-9CC3-8B4ABD22CCB5}" srcOrd="0" destOrd="0" presId="urn:microsoft.com/office/officeart/2009/3/layout/IncreasingArrowsProcess"/>
    <dgm:cxn modelId="{4B563E59-2F6A-4AF8-BC1C-0629258C0EFE}" type="presParOf" srcId="{D5FB94F0-B77B-4CB3-B1B6-2BFCA44C6EEC}" destId="{EF3B69F3-6225-4DE1-B571-1A186ADA789D}" srcOrd="0" destOrd="0" presId="urn:microsoft.com/office/officeart/2009/3/layout/IncreasingArrowsProcess"/>
    <dgm:cxn modelId="{D6972F9F-81D0-4A56-B079-2B76871D1D67}" type="presParOf" srcId="{D5FB94F0-B77B-4CB3-B1B6-2BFCA44C6EEC}" destId="{169BF465-E0CE-4924-A0E4-B91534E872BF}" srcOrd="1" destOrd="0" presId="urn:microsoft.com/office/officeart/2009/3/layout/IncreasingArrowsProcess"/>
    <dgm:cxn modelId="{9B105532-C793-476E-819F-9E1F2E5F6103}" type="presParOf" srcId="{D5FB94F0-B77B-4CB3-B1B6-2BFCA44C6EEC}" destId="{7FA98F6E-D50F-4607-B396-7DFB6D0438BD}" srcOrd="2" destOrd="0" presId="urn:microsoft.com/office/officeart/2009/3/layout/IncreasingArrowsProcess"/>
    <dgm:cxn modelId="{934BF652-62DD-45BC-B627-25178238ECC0}" type="presParOf" srcId="{D5FB94F0-B77B-4CB3-B1B6-2BFCA44C6EEC}" destId="{5223BCB8-F76E-40C0-9CC3-8B4ABD22CCB5}" srcOrd="3" destOrd="0" presId="urn:microsoft.com/office/officeart/2009/3/layout/IncreasingArrowsProcess"/>
    <dgm:cxn modelId="{0D76F7F3-6599-4C17-9B86-0FEBF5D89461}" type="presParOf" srcId="{D5FB94F0-B77B-4CB3-B1B6-2BFCA44C6EEC}" destId="{9EB90286-BACF-4C93-A8A0-EAE56422796A}" srcOrd="4" destOrd="0" presId="urn:microsoft.com/office/officeart/2009/3/layout/IncreasingArrowsProcess"/>
    <dgm:cxn modelId="{ECD48ACB-9A95-4DFB-970C-BB655A2C0361}" type="presParOf" srcId="{D5FB94F0-B77B-4CB3-B1B6-2BFCA44C6EEC}" destId="{C593EBC2-B67A-4CD5-BDF8-3A7C2991D6CA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3B69F3-6225-4DE1-B571-1A186ADA789D}">
      <dsp:nvSpPr>
        <dsp:cNvPr id="0" name=""/>
        <dsp:cNvSpPr/>
      </dsp:nvSpPr>
      <dsp:spPr>
        <a:xfrm>
          <a:off x="3583" y="0"/>
          <a:ext cx="9429144" cy="1373242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254000" bIns="218002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/>
            <a:t>Drivers</a:t>
          </a:r>
        </a:p>
      </dsp:txBody>
      <dsp:txXfrm>
        <a:off x="3583" y="343311"/>
        <a:ext cx="9085834" cy="686621"/>
      </dsp:txXfrm>
    </dsp:sp>
    <dsp:sp modelId="{169BF465-E0CE-4924-A0E4-B91534E872BF}">
      <dsp:nvSpPr>
        <dsp:cNvPr id="0" name=""/>
        <dsp:cNvSpPr/>
      </dsp:nvSpPr>
      <dsp:spPr>
        <a:xfrm>
          <a:off x="27344" y="1118782"/>
          <a:ext cx="2904176" cy="264537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itchFamily="2" charset="2"/>
            <a:buChar char="Ø"/>
          </a:pPr>
          <a:r>
            <a:rPr lang="en-US" sz="2400" b="1" i="1" kern="1200" dirty="0"/>
            <a:t>- Growing manifests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itchFamily="2" charset="2"/>
            <a:buChar char="Ø"/>
          </a:pPr>
          <a:r>
            <a:rPr lang="en-US" sz="2400" b="1" i="1" kern="1200" dirty="0"/>
            <a:t>- New users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itchFamily="2" charset="2"/>
            <a:buChar char="Ø"/>
          </a:pPr>
          <a:r>
            <a:rPr lang="en-US" sz="2400" b="1" i="1" kern="1200" dirty="0"/>
            <a:t>- Increased commercial launch tempo</a:t>
          </a:r>
        </a:p>
      </dsp:txBody>
      <dsp:txXfrm>
        <a:off x="27344" y="1118782"/>
        <a:ext cx="2904176" cy="2645371"/>
      </dsp:txXfrm>
    </dsp:sp>
    <dsp:sp modelId="{7FA98F6E-D50F-4607-B396-7DFB6D0438BD}">
      <dsp:nvSpPr>
        <dsp:cNvPr id="0" name=""/>
        <dsp:cNvSpPr/>
      </dsp:nvSpPr>
      <dsp:spPr>
        <a:xfrm>
          <a:off x="2931521" y="517562"/>
          <a:ext cx="6524968" cy="1373242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254000" bIns="218002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/>
            <a:t>Strategy</a:t>
          </a:r>
        </a:p>
      </dsp:txBody>
      <dsp:txXfrm>
        <a:off x="2931521" y="860873"/>
        <a:ext cx="6181658" cy="686621"/>
      </dsp:txXfrm>
    </dsp:sp>
    <dsp:sp modelId="{5223BCB8-F76E-40C0-9CC3-8B4ABD22CCB5}">
      <dsp:nvSpPr>
        <dsp:cNvPr id="0" name=""/>
        <dsp:cNvSpPr/>
      </dsp:nvSpPr>
      <dsp:spPr>
        <a:xfrm>
          <a:off x="2931521" y="1568673"/>
          <a:ext cx="2904176" cy="264537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b="1" i="1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Arial" panose="020B0604020202020204"/>
            <a:ea typeface="+mn-ea"/>
            <a:cs typeface="+mn-cs"/>
          </a:endParaRP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i="1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- Agile Launch Ops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i="1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- Multiple launches / day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i="1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 - 72 hour to 4 hour turn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i="1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- Concurrent operations / on-demand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b="1" i="1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Arial" panose="020B0604020202020204"/>
            <a:ea typeface="+mn-ea"/>
            <a:cs typeface="+mn-cs"/>
          </a:endParaRPr>
        </a:p>
      </dsp:txBody>
      <dsp:txXfrm>
        <a:off x="2931521" y="1568673"/>
        <a:ext cx="2904176" cy="2645371"/>
      </dsp:txXfrm>
    </dsp:sp>
    <dsp:sp modelId="{9EB90286-BACF-4C93-A8A0-EAE56422796A}">
      <dsp:nvSpPr>
        <dsp:cNvPr id="0" name=""/>
        <dsp:cNvSpPr/>
      </dsp:nvSpPr>
      <dsp:spPr>
        <a:xfrm>
          <a:off x="5835697" y="975309"/>
          <a:ext cx="3620791" cy="1373242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254000" bIns="218002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/>
            <a:t>Range of the Future</a:t>
          </a:r>
        </a:p>
      </dsp:txBody>
      <dsp:txXfrm>
        <a:off x="5835697" y="1318620"/>
        <a:ext cx="3277481" cy="686621"/>
      </dsp:txXfrm>
    </dsp:sp>
    <dsp:sp modelId="{C593EBC2-B67A-4CD5-BDF8-3A7C2991D6CA}">
      <dsp:nvSpPr>
        <dsp:cNvPr id="0" name=""/>
        <dsp:cNvSpPr/>
      </dsp:nvSpPr>
      <dsp:spPr>
        <a:xfrm>
          <a:off x="5835697" y="2034278"/>
          <a:ext cx="2904176" cy="2606656"/>
        </a:xfrm>
        <a:prstGeom prst="rect">
          <a:avLst/>
        </a:prstGeom>
        <a:solidFill>
          <a:prstClr val="white">
            <a:hueOff val="0"/>
            <a:satOff val="0"/>
            <a:lumOff val="0"/>
            <a:alphaOff val="0"/>
          </a:prstClr>
        </a:solidFill>
        <a:ln w="25400" cap="flat" cmpd="sng" algn="ctr">
          <a:solidFill>
            <a:srgbClr val="5E8AB4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i="1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- Plug &amp; play instrumentation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i="1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- Virtual data center /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i="1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IP Communications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i="1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- Multi-user/multi-config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i="1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- Launch on-demand </a:t>
          </a:r>
        </a:p>
      </dsp:txBody>
      <dsp:txXfrm>
        <a:off x="5835697" y="2034278"/>
        <a:ext cx="2904176" cy="26066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AAC9FA5-490B-4458-AF02-AAD8B092E141}" type="datetimeFigureOut">
              <a:rPr lang="en-US" smtClean="0"/>
              <a:t>1/12/2019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B9B0303-5C76-4EF4-AA86-5B726120C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4554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3DF15FB-B8E1-4521-879E-16F70BA64247}" type="datetimeFigureOut">
              <a:rPr lang="en-US" smtClean="0"/>
              <a:t>1/12/2019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B2CB54E-FCF6-4EE0-9D55-07A071B616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247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1774">
              <a:defRPr/>
            </a:pPr>
            <a:fld id="{E015D330-3A35-4943-A86F-4B60981A09D6}" type="slidenum">
              <a:rPr lang="en-US">
                <a:solidFill>
                  <a:prstClr val="black"/>
                </a:solidFill>
                <a:latin typeface="Calibri"/>
              </a:rPr>
              <a:pPr defTabSz="931774">
                <a:defRPr/>
              </a:pPr>
              <a:t>1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882834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Range community AND NATION in a </a:t>
            </a:r>
            <a:r>
              <a:rPr lang="en-US" dirty="0" err="1"/>
              <a:t>spacelift</a:t>
            </a:r>
            <a:r>
              <a:rPr lang="en-US" dirty="0"/>
              <a:t> revolution</a:t>
            </a:r>
          </a:p>
          <a:p>
            <a:endParaRPr lang="en-US" dirty="0"/>
          </a:p>
          <a:p>
            <a:r>
              <a:rPr lang="en-US" dirty="0"/>
              <a:t>Commercial launch Users seek streamlined and unfettered access to a variety of range services (e.g.,  launch data, range schedule, etc.)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ER/WRs must have commensurate revolution </a:t>
            </a:r>
            <a:r>
              <a:rPr lang="en-US" strike="sngStrike" dirty="0"/>
              <a:t>growth</a:t>
            </a:r>
            <a:r>
              <a:rPr lang="en-US" dirty="0"/>
              <a:t> in range services (i.e., capability, capacity, processes, and technology)</a:t>
            </a:r>
          </a:p>
          <a:p>
            <a:endParaRPr lang="en-US" dirty="0"/>
          </a:p>
          <a:p>
            <a:r>
              <a:rPr lang="en-US" dirty="0"/>
              <a:t>AFSS is a </a:t>
            </a:r>
            <a:r>
              <a:rPr lang="en-US" i="1" dirty="0">
                <a:solidFill>
                  <a:schemeClr val="accent2"/>
                </a:solidFill>
              </a:rPr>
              <a:t>game changer </a:t>
            </a:r>
            <a:r>
              <a:rPr lang="en-US" dirty="0"/>
              <a:t>for both launch and range operations </a:t>
            </a:r>
            <a:r>
              <a:rPr lang="en-US" strike="sngStrike" dirty="0"/>
              <a:t>models</a:t>
            </a:r>
          </a:p>
          <a:p>
            <a:pPr lvl="1"/>
            <a:r>
              <a:rPr lang="en-US" dirty="0">
                <a:solidFill>
                  <a:srgbClr val="7030A0"/>
                </a:solidFill>
              </a:rPr>
              <a:t>Insert benefits to launch providers (frequency, timing, trajectories,…)</a:t>
            </a:r>
          </a:p>
          <a:p>
            <a:pPr lvl="1"/>
            <a:r>
              <a:rPr lang="en-US" dirty="0"/>
              <a:t>Allows for divestiture of some range instrumentation [</a:t>
            </a:r>
            <a:r>
              <a:rPr lang="en-US" dirty="0">
                <a:latin typeface="Calibri" panose="020F0502020204030204" pitchFamily="34" charset="0"/>
              </a:rPr>
              <a:t>→</a:t>
            </a:r>
            <a:r>
              <a:rPr lang="en-US" dirty="0"/>
              <a:t> promotes re-investment in range modernization] </a:t>
            </a:r>
            <a:r>
              <a:rPr lang="en-US" dirty="0">
                <a:solidFill>
                  <a:srgbClr val="7030A0"/>
                </a:solidFill>
              </a:rPr>
              <a:t>need to be careful with this thought since AF does not reinvest like this</a:t>
            </a:r>
          </a:p>
          <a:p>
            <a:pPr lvl="1"/>
            <a:r>
              <a:rPr lang="en-US" dirty="0"/>
              <a:t>AFSPC/CC directed ER/WRs AFSS-compliant by 2023</a:t>
            </a:r>
          </a:p>
          <a:p>
            <a:endParaRPr lang="en-US" dirty="0"/>
          </a:p>
          <a:p>
            <a:r>
              <a:rPr lang="en-US" dirty="0"/>
              <a:t>AFSPC seeks innovative partnerships w/ Range Community to achieve vision</a:t>
            </a:r>
          </a:p>
          <a:p>
            <a:pPr lvl="1"/>
            <a:r>
              <a:rPr lang="en-US" dirty="0"/>
              <a:t>Teaming promotes focused efforts for evolution </a:t>
            </a:r>
            <a:r>
              <a:rPr lang="en-US" strike="sngStrike" dirty="0"/>
              <a:t>modernization</a:t>
            </a:r>
            <a:r>
              <a:rPr lang="en-US" dirty="0"/>
              <a:t> and </a:t>
            </a:r>
            <a:r>
              <a:rPr lang="en-US" dirty="0" err="1"/>
              <a:t>acquisitio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2CB54E-FCF6-4EE0-9D55-07A071B616A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1040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CB54E-FCF6-4EE0-9D55-07A071B616A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0384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Range community AND NATION in a </a:t>
            </a:r>
            <a:r>
              <a:rPr lang="en-US" dirty="0" err="1"/>
              <a:t>spacelift</a:t>
            </a:r>
            <a:r>
              <a:rPr lang="en-US" dirty="0"/>
              <a:t> revolution</a:t>
            </a:r>
          </a:p>
          <a:p>
            <a:endParaRPr lang="en-US" dirty="0"/>
          </a:p>
          <a:p>
            <a:r>
              <a:rPr lang="en-US" dirty="0"/>
              <a:t>Commercial launch Users seek streamlined and unfettered access to a variety of range services (e.g.,  launch data, range schedule, etc.)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ER/WRs must have commensurate revolution </a:t>
            </a:r>
            <a:r>
              <a:rPr lang="en-US" strike="sngStrike" dirty="0"/>
              <a:t>growth</a:t>
            </a:r>
            <a:r>
              <a:rPr lang="en-US" dirty="0"/>
              <a:t> in range services (i.e., capability, capacity, processes, and technology)</a:t>
            </a:r>
          </a:p>
          <a:p>
            <a:endParaRPr lang="en-US" dirty="0"/>
          </a:p>
          <a:p>
            <a:r>
              <a:rPr lang="en-US" dirty="0"/>
              <a:t>AFSS is a </a:t>
            </a:r>
            <a:r>
              <a:rPr lang="en-US" i="1" dirty="0">
                <a:solidFill>
                  <a:schemeClr val="accent2"/>
                </a:solidFill>
              </a:rPr>
              <a:t>game changer </a:t>
            </a:r>
            <a:r>
              <a:rPr lang="en-US" dirty="0"/>
              <a:t>for both launch and range operations </a:t>
            </a:r>
            <a:r>
              <a:rPr lang="en-US" strike="sngStrike" dirty="0"/>
              <a:t>models</a:t>
            </a:r>
          </a:p>
          <a:p>
            <a:pPr lvl="1"/>
            <a:r>
              <a:rPr lang="en-US" dirty="0">
                <a:solidFill>
                  <a:srgbClr val="7030A0"/>
                </a:solidFill>
              </a:rPr>
              <a:t>Insert benefits to launch providers (frequency, timing, trajectories,…)</a:t>
            </a:r>
          </a:p>
          <a:p>
            <a:pPr lvl="1"/>
            <a:r>
              <a:rPr lang="en-US" dirty="0"/>
              <a:t>Allows for divestiture of some range instrumentation [</a:t>
            </a:r>
            <a:r>
              <a:rPr lang="en-US" dirty="0">
                <a:latin typeface="Calibri" panose="020F0502020204030204" pitchFamily="34" charset="0"/>
              </a:rPr>
              <a:t>→</a:t>
            </a:r>
            <a:r>
              <a:rPr lang="en-US" dirty="0"/>
              <a:t> promotes re-investment in range modernization] </a:t>
            </a:r>
            <a:r>
              <a:rPr lang="en-US" dirty="0">
                <a:solidFill>
                  <a:srgbClr val="7030A0"/>
                </a:solidFill>
              </a:rPr>
              <a:t>need to be careful with this thought since AF does not reinvest like this</a:t>
            </a:r>
          </a:p>
          <a:p>
            <a:pPr lvl="1"/>
            <a:r>
              <a:rPr lang="en-US" dirty="0"/>
              <a:t>AFSPC/CC directed ER/WRs AFSS-compliant by 2023</a:t>
            </a:r>
          </a:p>
          <a:p>
            <a:endParaRPr lang="en-US" dirty="0"/>
          </a:p>
          <a:p>
            <a:r>
              <a:rPr lang="en-US" dirty="0"/>
              <a:t>AFSPC seeks innovative partnerships w/ Range Community to achieve vision</a:t>
            </a:r>
          </a:p>
          <a:p>
            <a:pPr lvl="1"/>
            <a:r>
              <a:rPr lang="en-US" dirty="0"/>
              <a:t>Teaming promotes focused efforts for evolution </a:t>
            </a:r>
            <a:r>
              <a:rPr lang="en-US" strike="sngStrike" dirty="0"/>
              <a:t>modernization</a:t>
            </a:r>
            <a:r>
              <a:rPr lang="en-US" dirty="0"/>
              <a:t> and </a:t>
            </a:r>
            <a:r>
              <a:rPr lang="en-US" dirty="0" err="1"/>
              <a:t>acquisitio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2CB54E-FCF6-4EE0-9D55-07A071B616A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2785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15D330-3A35-4943-A86F-4B60981A09D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9918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01DD9-798C-4E57-8F16-1A86060F74E0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40615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CB54E-FCF6-4EE0-9D55-07A071B616A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105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68800" y="1803401"/>
            <a:ext cx="6908800" cy="1797051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68800" y="3886200"/>
            <a:ext cx="6908800" cy="1752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733" b="1">
                <a:solidFill>
                  <a:schemeClr val="tx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9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2192091" y="2705142"/>
            <a:ext cx="6827520" cy="14174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 descr="C:\Users\1267045425A\Desktop\shield . afspc color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675" y="1193914"/>
            <a:ext cx="3184525" cy="319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3357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i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524000" y="76202"/>
            <a:ext cx="10566400" cy="71119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733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06400" y="1083963"/>
            <a:ext cx="11684000" cy="5510309"/>
          </a:xfrm>
          <a:prstGeom prst="rect">
            <a:avLst/>
          </a:prstGeom>
        </p:spPr>
        <p:txBody>
          <a:bodyPr>
            <a:normAutofit/>
          </a:bodyPr>
          <a:lstStyle>
            <a:lvl1pPr marL="457189" indent="-457189">
              <a:buFont typeface="Arial" panose="020B0604020202020204" pitchFamily="34" charset="0"/>
              <a:buChar char="•"/>
              <a:defRPr sz="2667"/>
            </a:lvl1pPr>
            <a:lvl2pPr marL="990575" indent="-380990">
              <a:buFont typeface="Arial" panose="020B0604020202020204" pitchFamily="34" charset="0"/>
              <a:buChar char="•"/>
              <a:defRPr sz="2400"/>
            </a:lvl2pPr>
            <a:lvl3pPr marL="1523962" indent="-304792">
              <a:buFont typeface="Arial" panose="020B0604020202020204" pitchFamily="34" charset="0"/>
              <a:buChar char="•"/>
              <a:defRPr sz="2133"/>
            </a:lvl3pPr>
            <a:lvl4pPr marL="2133547" indent="-304792">
              <a:buFont typeface="Arial" panose="020B0604020202020204" pitchFamily="34" charset="0"/>
              <a:buChar char="•"/>
              <a:defRPr sz="1867"/>
            </a:lvl4pPr>
            <a:lvl5pPr marL="2743131" indent="-304792">
              <a:buFont typeface="Arial" panose="020B0604020202020204" pitchFamily="34" charset="0"/>
              <a:buChar char="•"/>
              <a:defRPr sz="186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9" name="Picture 3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87400"/>
            <a:ext cx="12192000" cy="121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 descr="C:\Users\1267045425A\Desktop\shield . afspc color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5" y="76202"/>
            <a:ext cx="987600" cy="992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7"/>
          <p:cNvSpPr txBox="1">
            <a:spLocks noChangeArrowheads="1"/>
          </p:cNvSpPr>
          <p:nvPr userDrawn="1"/>
        </p:nvSpPr>
        <p:spPr bwMode="auto">
          <a:xfrm>
            <a:off x="11049000" y="6562405"/>
            <a:ext cx="1143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rgbClr val="7F7F7F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3F736A8-BC84-44E0-B5EF-75B4AF235311}" type="slidenum">
              <a:rPr kumimoji="0" lang="en-US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0916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i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524000" y="76202"/>
            <a:ext cx="10566400" cy="71119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733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06400" y="1068291"/>
            <a:ext cx="11684000" cy="5510309"/>
          </a:xfrm>
          <a:prstGeom prst="rect">
            <a:avLst/>
          </a:prstGeom>
        </p:spPr>
        <p:txBody>
          <a:bodyPr>
            <a:normAutofit/>
          </a:bodyPr>
          <a:lstStyle>
            <a:lvl1pPr marL="457189" indent="-457189">
              <a:buFont typeface="Arial" panose="020B0604020202020204" pitchFamily="34" charset="0"/>
              <a:buChar char="•"/>
              <a:defRPr sz="2667"/>
            </a:lvl1pPr>
            <a:lvl2pPr marL="990575" indent="-380990">
              <a:buFont typeface="Arial" panose="020B0604020202020204" pitchFamily="34" charset="0"/>
              <a:buChar char="•"/>
              <a:defRPr sz="2400"/>
            </a:lvl2pPr>
            <a:lvl3pPr marL="1523962" indent="-304792">
              <a:buFont typeface="Arial" panose="020B0604020202020204" pitchFamily="34" charset="0"/>
              <a:buChar char="•"/>
              <a:defRPr sz="2133"/>
            </a:lvl3pPr>
            <a:lvl4pPr marL="2133547" indent="-304792">
              <a:buFont typeface="Arial" panose="020B0604020202020204" pitchFamily="34" charset="0"/>
              <a:buChar char="•"/>
              <a:defRPr sz="1867"/>
            </a:lvl4pPr>
            <a:lvl5pPr marL="2743131" indent="-304792">
              <a:buFont typeface="Arial" panose="020B0604020202020204" pitchFamily="34" charset="0"/>
              <a:buChar char="•"/>
              <a:defRPr sz="186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9" name="Picture 3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87400"/>
            <a:ext cx="12192000" cy="121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 descr="C:\Users\1267045425A\Desktop\shield . afspc color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5" y="76202"/>
            <a:ext cx="987600" cy="992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1245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 txBox="1">
            <a:spLocks noChangeArrowheads="1"/>
          </p:cNvSpPr>
          <p:nvPr userDrawn="1"/>
        </p:nvSpPr>
        <p:spPr bwMode="auto">
          <a:xfrm>
            <a:off x="11049000" y="6562405"/>
            <a:ext cx="1143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rgbClr val="7F7F7F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3F736A8-BC84-44E0-B5EF-75B4AF235311}" type="slidenum">
              <a:rPr kumimoji="0" lang="en-US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2098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</p:sldLayoutIdLst>
  <p:hf hdr="0" ftr="0" dt="0"/>
  <p:txStyles>
    <p:titleStyle>
      <a:lvl1pPr algn="r" defTabSz="1219170" rtl="0" eaLnBrk="1" latinLnBrk="0" hangingPunct="1">
        <a:spcBef>
          <a:spcPct val="0"/>
        </a:spcBef>
        <a:buNone/>
        <a:defRPr sz="5333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b="1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8536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xStyles>
    <p:titleStyle>
      <a:lvl1pPr algn="ctr" defTabSz="1219170" rtl="0" eaLnBrk="1" latinLnBrk="0" hangingPunct="1">
        <a:spcBef>
          <a:spcPct val="0"/>
        </a:spcBef>
        <a:buNone/>
        <a:defRPr sz="5867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b="1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5.svg"/><Relationship Id="rId18" Type="http://schemas.openxmlformats.org/officeDocument/2006/relationships/image" Target="../media/image13.pn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12" Type="http://schemas.openxmlformats.org/officeDocument/2006/relationships/image" Target="../media/image10.png"/><Relationship Id="rId17" Type="http://schemas.openxmlformats.org/officeDocument/2006/relationships/image" Target="../media/image19.svg"/><Relationship Id="rId2" Type="http://schemas.openxmlformats.org/officeDocument/2006/relationships/image" Target="../media/image5.png"/><Relationship Id="rId16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3.svg"/><Relationship Id="rId5" Type="http://schemas.openxmlformats.org/officeDocument/2006/relationships/image" Target="../media/image8.svg"/><Relationship Id="rId15" Type="http://schemas.openxmlformats.org/officeDocument/2006/relationships/image" Target="../media/image17.svg"/><Relationship Id="rId10" Type="http://schemas.openxmlformats.org/officeDocument/2006/relationships/image" Target="../media/image9.png"/><Relationship Id="rId19" Type="http://schemas.openxmlformats.org/officeDocument/2006/relationships/image" Target="../media/image14.png"/><Relationship Id="rId4" Type="http://schemas.openxmlformats.org/officeDocument/2006/relationships/image" Target="../media/image6.png"/><Relationship Id="rId9" Type="http://schemas.openxmlformats.org/officeDocument/2006/relationships/hyperlink" Target="http://openclipart.org/detail/168626/cumulus-cloud-by-xoff" TargetMode="External"/><Relationship Id="rId1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52333" y="1560396"/>
            <a:ext cx="8339667" cy="1750071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4000" dirty="0"/>
              <a:t>Air Force Space Command (AFSPC)</a:t>
            </a:r>
            <a:br>
              <a:rPr lang="en-US" sz="4000" dirty="0"/>
            </a:br>
            <a:r>
              <a:rPr lang="en-US" sz="4000" dirty="0"/>
              <a:t>Range of the Future (ROTF)</a:t>
            </a:r>
          </a:p>
        </p:txBody>
      </p:sp>
      <p:sp>
        <p:nvSpPr>
          <p:cNvPr id="4" name="Text Box 12"/>
          <p:cNvSpPr txBox="1">
            <a:spLocks noChangeArrowheads="1"/>
          </p:cNvSpPr>
          <p:nvPr/>
        </p:nvSpPr>
        <p:spPr bwMode="auto">
          <a:xfrm>
            <a:off x="8059818" y="5252970"/>
            <a:ext cx="4132182" cy="10095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800" b="1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800" b="1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800" b="1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800" b="1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800" b="1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 defTabSz="1219170" eaLnBrk="1" hangingPunct="1">
              <a:spcBef>
                <a:spcPct val="20000"/>
              </a:spcBef>
              <a:buClr>
                <a:prstClr val="white"/>
              </a:buClr>
            </a:pPr>
            <a:r>
              <a:rPr lang="en-US" sz="1800" dirty="0">
                <a:solidFill>
                  <a:prstClr val="black"/>
                </a:solidFill>
                <a:latin typeface="Calibri"/>
              </a:rPr>
              <a:t>Rich Lamb</a:t>
            </a:r>
          </a:p>
          <a:p>
            <a:pPr defTabSz="1219170" eaLnBrk="1" hangingPunct="1">
              <a:spcBef>
                <a:spcPct val="20000"/>
              </a:spcBef>
              <a:buClr>
                <a:prstClr val="white"/>
              </a:buClr>
            </a:pPr>
            <a:r>
              <a:rPr lang="en-US" sz="1800" dirty="0">
                <a:solidFill>
                  <a:prstClr val="black"/>
                </a:solidFill>
                <a:latin typeface="Calibri"/>
              </a:rPr>
              <a:t>Co-Lead, Range of the Future Task Force</a:t>
            </a:r>
          </a:p>
          <a:p>
            <a:pPr defTabSz="1219170" eaLnBrk="1" hangingPunct="1"/>
            <a:endParaRPr lang="en-US" sz="20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7B03A628-CEE5-4620-85E5-5F00D9C9F9D9}"/>
              </a:ext>
            </a:extLst>
          </p:cNvPr>
          <p:cNvSpPr txBox="1"/>
          <p:nvPr/>
        </p:nvSpPr>
        <p:spPr>
          <a:xfrm>
            <a:off x="5833888" y="3215641"/>
            <a:ext cx="46177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Presentation to </a:t>
            </a:r>
          </a:p>
          <a:p>
            <a:pPr algn="ctr"/>
            <a:r>
              <a:rPr lang="en-US" sz="2400" b="1" dirty="0"/>
              <a:t>Transportation Research Board, National Academy of Sciences</a:t>
            </a:r>
          </a:p>
          <a:p>
            <a:pPr algn="ctr"/>
            <a:r>
              <a:rPr lang="en-US" sz="2400" b="1" dirty="0"/>
              <a:t>16 Jan 2019</a:t>
            </a:r>
          </a:p>
        </p:txBody>
      </p:sp>
    </p:spTree>
    <p:extLst>
      <p:ext uri="{BB962C8B-B14F-4D97-AF65-F5344CB8AC3E}">
        <p14:creationId xmlns:p14="http://schemas.microsoft.com/office/powerpoint/2010/main" val="27637318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516D51C-DAC7-6343-AEBE-14EF833B9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1D15F6C-EB54-6D47-B325-B9C1637C76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1083963"/>
            <a:ext cx="11684000" cy="5697835"/>
          </a:xfrm>
        </p:spPr>
        <p:txBody>
          <a:bodyPr>
            <a:normAutofit fontScale="92500" lnSpcReduction="10000"/>
          </a:bodyPr>
          <a:lstStyle/>
          <a:p>
            <a:pPr marL="346075" indent="-346075"/>
            <a:r>
              <a:rPr lang="en-US" sz="2800" dirty="0"/>
              <a:t>Coordinate with FAA to establish Hazardous Overflight policy</a:t>
            </a:r>
          </a:p>
          <a:p>
            <a:pPr marL="346075" indent="-346075"/>
            <a:r>
              <a:rPr lang="en-US" sz="2800" dirty="0"/>
              <a:t>Align AF and FAA safety criteria for evacuations</a:t>
            </a:r>
          </a:p>
          <a:p>
            <a:pPr marL="342900" indent="-342900"/>
            <a:r>
              <a:rPr lang="en-US" sz="2800" dirty="0"/>
              <a:t>Designate WR Space Launch corridors to minimize air space impacts to adjacent test activities (e.g., Naval Air Warfare Center (NAWC) concerns w/LV overflight of airspace)</a:t>
            </a:r>
          </a:p>
          <a:p>
            <a:pPr marL="342900" indent="-342900"/>
            <a:r>
              <a:rPr lang="en-US" sz="2800" dirty="0"/>
              <a:t>Update 32 CFR Part 989 to improve </a:t>
            </a:r>
            <a:r>
              <a:rPr lang="en-US" sz="2800" dirty="0" err="1"/>
              <a:t>spacelift</a:t>
            </a:r>
            <a:r>
              <a:rPr lang="en-US" sz="2800" dirty="0"/>
              <a:t> range Category Exclusions for process efficiencies</a:t>
            </a:r>
          </a:p>
          <a:p>
            <a:pPr marL="342900" indent="-342900"/>
            <a:r>
              <a:rPr lang="en-US" sz="2800" dirty="0"/>
              <a:t>Establish revised charging policies for range users (requires revision to Title 10 and 51)</a:t>
            </a:r>
          </a:p>
          <a:p>
            <a:pPr marL="346075" indent="-346075"/>
            <a:r>
              <a:rPr lang="en-US" sz="2800" dirty="0"/>
              <a:t>Implement Space Launch Revolving Fund (SLRF)</a:t>
            </a:r>
          </a:p>
          <a:p>
            <a:pPr marL="346075" indent="-346075"/>
            <a:r>
              <a:rPr lang="en-US" sz="2800" dirty="0"/>
              <a:t>Collaborate with AF Installation and Mission Support Center (IMSC) to improve Sustainment, Restoration and Modernization (SRM) funding scheme for range infrastructure </a:t>
            </a:r>
          </a:p>
        </p:txBody>
      </p:sp>
    </p:spTree>
    <p:extLst>
      <p:ext uri="{BB962C8B-B14F-4D97-AF65-F5344CB8AC3E}">
        <p14:creationId xmlns:p14="http://schemas.microsoft.com/office/powerpoint/2010/main" val="20617671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41946AC-C4AC-2940-BD02-26473E277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Major Range Test Facility Base (MRTFB)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14EDF11-A1FC-F447-B22B-616B1E794E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1083963"/>
            <a:ext cx="6803697" cy="5510309"/>
          </a:xfrm>
        </p:spPr>
        <p:txBody>
          <a:bodyPr/>
          <a:lstStyle/>
          <a:p>
            <a:pPr marL="346075" indent="-346075"/>
            <a:r>
              <a:rPr lang="en-US" sz="2800" dirty="0"/>
              <a:t>Identify/establish AFSS solutions and/or alternative positive control methods</a:t>
            </a:r>
          </a:p>
          <a:p>
            <a:pPr marL="346075" indent="-346075"/>
            <a:r>
              <a:rPr lang="en-US" sz="2800" dirty="0"/>
              <a:t>Define non-AFSS architecture required for MRTFB mission</a:t>
            </a:r>
          </a:p>
          <a:p>
            <a:pPr marL="346075" indent="-346075"/>
            <a:r>
              <a:rPr lang="en-US" sz="2800" dirty="0"/>
              <a:t>Determine AFSPC policy for T&amp;E Community’s responsibility for Ops, Maintenance and Sustainment (OM&amp;S) of non-AFSS architecture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6C9DED1C-EDAA-4C36-9C39-FDCB03D4410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16" t="3909"/>
          <a:stretch/>
        </p:blipFill>
        <p:spPr>
          <a:xfrm>
            <a:off x="7966841" y="983498"/>
            <a:ext cx="3178749" cy="5457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7639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5C0D713-3820-2C46-994A-61A4FB79E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Commercialization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69D17AA-6B67-DD49-A384-3066EE270D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Identify and develop proposed concept for US Spaceports</a:t>
            </a:r>
          </a:p>
          <a:p>
            <a:pPr lvl="1"/>
            <a:r>
              <a:rPr lang="en-US" dirty="0"/>
              <a:t>AFSPC Commander stated transforming to Spaceports is a </a:t>
            </a:r>
            <a:r>
              <a:rPr lang="en-US" i="1" dirty="0">
                <a:solidFill>
                  <a:srgbClr val="0000FF"/>
                </a:solidFill>
              </a:rPr>
              <a:t>“National Imperative”</a:t>
            </a:r>
          </a:p>
          <a:p>
            <a:pPr lvl="1"/>
            <a:r>
              <a:rPr lang="en-US" dirty="0"/>
              <a:t>National Spaceport Corporation using Federal Government Corporation model</a:t>
            </a:r>
          </a:p>
          <a:p>
            <a:pPr lvl="1"/>
            <a:r>
              <a:rPr lang="en-US" dirty="0"/>
              <a:t>Preserve DoD NSS and NASA Civil Space equities</a:t>
            </a:r>
          </a:p>
          <a:p>
            <a:pPr lvl="1"/>
            <a:r>
              <a:rPr lang="en-US" dirty="0"/>
              <a:t>Collaborate with other Federal Agencies to establish an Interagency </a:t>
            </a:r>
            <a:r>
              <a:rPr lang="en-US" i="1" dirty="0"/>
              <a:t>Spaceport of the Future Task Force</a:t>
            </a:r>
          </a:p>
          <a:p>
            <a:r>
              <a:rPr lang="en-US" sz="2800" dirty="0"/>
              <a:t>Identify/pursue opportunities for public-private projects to team on infrastructure development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61095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xmlns="" id="{4A9198AB-0B26-44EB-9F38-5F79DF863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Organizational Construct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21D2A601-66FE-4BBD-A967-19798A2E12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6075" indent="-346075"/>
            <a:r>
              <a:rPr lang="en-US" sz="2800" dirty="0"/>
              <a:t>Propose future organizational changes &amp; Spaceport organizational construct</a:t>
            </a:r>
          </a:p>
          <a:p>
            <a:pPr marL="346075" indent="-346075"/>
            <a:r>
              <a:rPr lang="en-US" sz="2800" dirty="0"/>
              <a:t>Accelerate acquisition of internet protocol (IP) projects</a:t>
            </a:r>
          </a:p>
          <a:p>
            <a:pPr marL="346075" indent="-346075"/>
            <a:r>
              <a:rPr lang="en-US" sz="2800" dirty="0"/>
              <a:t>Establish and implement rapid acquisition model for ROTF architecture/infrastructure</a:t>
            </a:r>
          </a:p>
          <a:p>
            <a:pPr marL="346075" indent="-346075"/>
            <a:r>
              <a:rPr lang="en-US" sz="2800" dirty="0"/>
              <a:t>Identify opportunities for Other Transaction Authorities (OTA)</a:t>
            </a:r>
          </a:p>
          <a:p>
            <a:endParaRPr lang="en-US" sz="11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8483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xmlns="" id="{63FECE87-8023-453A-8D21-38336E22E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Phase Transition to ROTF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5478EFD9-34A1-41B7-BF58-07D2F3B03B5C}"/>
              </a:ext>
            </a:extLst>
          </p:cNvPr>
          <p:cNvSpPr/>
          <p:nvPr/>
        </p:nvSpPr>
        <p:spPr>
          <a:xfrm>
            <a:off x="420588" y="897763"/>
            <a:ext cx="11172322" cy="550920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dirty="0"/>
              <a:t>Phase I, “</a:t>
            </a:r>
            <a:r>
              <a:rPr lang="en-US" sz="2400" b="1" i="1" u="sng" dirty="0"/>
              <a:t>Priority Transformation</a:t>
            </a:r>
            <a:r>
              <a:rPr lang="en-US" sz="2400" b="1" dirty="0"/>
              <a:t>”, FY19-23</a:t>
            </a:r>
          </a:p>
          <a:p>
            <a:pPr marL="803275" lvl="1" indent="-346075">
              <a:buFont typeface="Arial" panose="020B0604020202020204" pitchFamily="34" charset="0"/>
              <a:buChar char="•"/>
            </a:pPr>
            <a:r>
              <a:rPr lang="en-US" sz="2000" dirty="0"/>
              <a:t>Document plan of actions and milestones to implement</a:t>
            </a:r>
          </a:p>
          <a:p>
            <a:pPr marL="803275" lvl="1" indent="-346075">
              <a:buFont typeface="Arial" panose="020B0604020202020204" pitchFamily="34" charset="0"/>
              <a:buChar char="•"/>
            </a:pPr>
            <a:r>
              <a:rPr lang="en-US" sz="2000" dirty="0"/>
              <a:t>Acquire/deploy transformational architecture: maximize virtualization; establish plug-and-play; relieve infrastructure chokepoints; enable remote ops &amp; automation</a:t>
            </a:r>
          </a:p>
          <a:p>
            <a:pPr marL="803275" lvl="1" indent="-346075">
              <a:buFont typeface="Arial" panose="020B0604020202020204" pitchFamily="34" charset="0"/>
              <a:buChar char="•"/>
            </a:pPr>
            <a:r>
              <a:rPr lang="en-US" sz="2000" dirty="0"/>
              <a:t>Address policy/organizational challenges: modify range contract (LISC) to meet launch forecast; develop post-LISC business model; establish Spacelift Revolving Fund; revise range charging policies</a:t>
            </a:r>
          </a:p>
          <a:p>
            <a:pPr marL="803275" lvl="1" indent="-346075">
              <a:buFont typeface="Arial" panose="020B0604020202020204" pitchFamily="34" charset="0"/>
              <a:buChar char="•"/>
            </a:pPr>
            <a:r>
              <a:rPr lang="en-US" sz="2000" dirty="0"/>
              <a:t>Preserve MRTFB: institute AFSS solutions and/or alternative positive control methods</a:t>
            </a:r>
          </a:p>
          <a:p>
            <a:pPr marL="803275" lvl="1" indent="-346075">
              <a:buFont typeface="Arial" panose="020B0604020202020204" pitchFamily="34" charset="0"/>
              <a:buChar char="•"/>
            </a:pPr>
            <a:r>
              <a:rPr lang="en-US" sz="2000" dirty="0"/>
              <a:t>Define US Spaceport organization construct: explore public-private partnerships; establish specialized teams to develop commercialization opportunity</a:t>
            </a:r>
            <a:endParaRPr lang="en-US" sz="24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dirty="0"/>
              <a:t>Phase II, “</a:t>
            </a:r>
            <a:r>
              <a:rPr lang="en-US" sz="2400" b="1" i="1" u="sng" dirty="0"/>
              <a:t>AFSS Era</a:t>
            </a:r>
            <a:r>
              <a:rPr lang="en-US" sz="2400" b="1" dirty="0"/>
              <a:t>”, FY23-24: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Continue focused development of architecture / infrastructure improvements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Implement post LISC business model: business to business relationships, IDIQ service contracts, public-private partnerships, user provisioning; introduce commercial investment opportunities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Establish/execute US Spaceports transition plan</a:t>
            </a:r>
            <a:endParaRPr lang="en-US" sz="24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dirty="0"/>
              <a:t>Phase III, “</a:t>
            </a:r>
            <a:r>
              <a:rPr lang="en-US" sz="2400" b="1" i="1" u="sng" dirty="0"/>
              <a:t>US Spaceports</a:t>
            </a:r>
            <a:r>
              <a:rPr lang="en-US" sz="2400" b="1" dirty="0"/>
              <a:t>”, FY24+: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Begin era of US Spaceports</a:t>
            </a:r>
          </a:p>
        </p:txBody>
      </p:sp>
    </p:spTree>
    <p:extLst>
      <p:ext uri="{BB962C8B-B14F-4D97-AF65-F5344CB8AC3E}">
        <p14:creationId xmlns:p14="http://schemas.microsoft.com/office/powerpoint/2010/main" val="32326687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70A9900-C4CE-444D-9737-4B388E5A7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B7088E2-48D2-4D91-82D4-7AD0ABD8D9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796" y="1016227"/>
            <a:ext cx="11684000" cy="5510309"/>
          </a:xfrm>
        </p:spPr>
        <p:txBody>
          <a:bodyPr>
            <a:normAutofit fontScale="85000" lnSpcReduction="20000"/>
          </a:bodyPr>
          <a:lstStyle/>
          <a:p>
            <a:r>
              <a:rPr lang="en-US" sz="2800" dirty="0"/>
              <a:t>26 Nov Update to AFSPC/CC</a:t>
            </a:r>
          </a:p>
          <a:p>
            <a:pPr lvl="1"/>
            <a:r>
              <a:rPr lang="en-US" dirty="0"/>
              <a:t>Approved ROTF Architecture</a:t>
            </a:r>
          </a:p>
          <a:p>
            <a:pPr lvl="1"/>
            <a:r>
              <a:rPr lang="en-US" dirty="0"/>
              <a:t>Jan-Feb 2018 - ROTF-TF engagements with Government &amp; Industry stakeholders</a:t>
            </a:r>
          </a:p>
          <a:p>
            <a:pPr lvl="1"/>
            <a:r>
              <a:rPr lang="en-US" dirty="0"/>
              <a:t>19 Feb 2019 – Next ROTF Summit</a:t>
            </a:r>
          </a:p>
          <a:p>
            <a:pPr lvl="1"/>
            <a:r>
              <a:rPr lang="en-US" dirty="0"/>
              <a:t>Jun 2019 – Next update on effort to accelerate AFSS on T&amp;E launch vehicles </a:t>
            </a:r>
          </a:p>
          <a:p>
            <a:r>
              <a:rPr lang="en-US" sz="2800" dirty="0"/>
              <a:t>19 Feb Summit Objectives</a:t>
            </a:r>
          </a:p>
          <a:p>
            <a:pPr lvl="1"/>
            <a:r>
              <a:rPr lang="en-US" dirty="0"/>
              <a:t>Community support/acceptance of ROTF architecture</a:t>
            </a:r>
          </a:p>
          <a:p>
            <a:pPr lvl="1"/>
            <a:r>
              <a:rPr lang="en-US" dirty="0"/>
              <a:t>Community support for Space Launch Revolving Fund</a:t>
            </a:r>
          </a:p>
          <a:p>
            <a:pPr lvl="1"/>
            <a:r>
              <a:rPr lang="en-US" dirty="0"/>
              <a:t>Community support to participate with AFSPC in establishing a Spaceport of the Future Interagency Task Force</a:t>
            </a:r>
          </a:p>
          <a:p>
            <a:r>
              <a:rPr lang="en-US" dirty="0"/>
              <a:t>ROTF Action Plan Execution &amp; Oversight, to include:</a:t>
            </a:r>
          </a:p>
          <a:p>
            <a:pPr lvl="1"/>
            <a:r>
              <a:rPr lang="en-US" dirty="0"/>
              <a:t>5-yr Architecture Plan requires community support &amp; feedback</a:t>
            </a:r>
          </a:p>
          <a:p>
            <a:pPr lvl="1"/>
            <a:r>
              <a:rPr lang="en-US" dirty="0"/>
              <a:t>Policy revisions and development needs consolidated effort</a:t>
            </a:r>
          </a:p>
          <a:p>
            <a:pPr lvl="2"/>
            <a:r>
              <a:rPr lang="en-US" i="1" dirty="0"/>
              <a:t>Continue work w/ FAA on licensing and hazardous operations</a:t>
            </a:r>
          </a:p>
          <a:p>
            <a:pPr lvl="2"/>
            <a:r>
              <a:rPr lang="en-US" i="1" dirty="0"/>
              <a:t>Increase transparency and solidarity within US government  </a:t>
            </a:r>
          </a:p>
          <a:p>
            <a:pPr lvl="1"/>
            <a:r>
              <a:rPr lang="en-US" dirty="0"/>
              <a:t>Range Infrastructure users have immediate and shared needs</a:t>
            </a:r>
          </a:p>
          <a:p>
            <a:pPr lvl="2"/>
            <a:r>
              <a:rPr lang="en-US" i="1" dirty="0"/>
              <a:t>Pursue major upgrades via Capital Improvement Plan (e.g., ER deluge system &amp; waste water treatment; WR road upgrades; NASA KSC bridge replacement; electrical grid upgrades, etc.)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6671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31CDFC5-0D6D-C64F-A826-038D0982E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4800" dirty="0"/>
          </a:p>
          <a:p>
            <a:pPr marL="0" indent="0" algn="ctr">
              <a:buNone/>
            </a:pPr>
            <a:endParaRPr lang="en-US" sz="4800" dirty="0"/>
          </a:p>
          <a:p>
            <a:pPr marL="0" indent="0" algn="ctr">
              <a:buNone/>
            </a:pPr>
            <a:r>
              <a:rPr lang="en-US" sz="4800" dirty="0"/>
              <a:t>Questions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6B6BEFAA-1B6C-43C6-B8CE-1D1589EC2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213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AFSPC Range Community in midst of </a:t>
            </a:r>
            <a:r>
              <a:rPr lang="en-US" dirty="0" err="1"/>
              <a:t>spacelift</a:t>
            </a:r>
            <a:r>
              <a:rPr lang="en-US" dirty="0"/>
              <a:t> and launch vehicle revolution after decade or more of plateau in launches</a:t>
            </a:r>
          </a:p>
          <a:p>
            <a:pPr lvl="1"/>
            <a:r>
              <a:rPr lang="en-US" dirty="0"/>
              <a:t>Significant growth and expansion of Commercial Space Launch providers</a:t>
            </a:r>
          </a:p>
          <a:p>
            <a:pPr lvl="1"/>
            <a:r>
              <a:rPr lang="en-US" dirty="0"/>
              <a:t>Significant increase in commercial launch rates</a:t>
            </a:r>
          </a:p>
          <a:p>
            <a:pPr lvl="1"/>
            <a:r>
              <a:rPr lang="en-US" dirty="0"/>
              <a:t>Expansion in possible missions to space – </a:t>
            </a:r>
            <a:r>
              <a:rPr lang="en-US" i="1" dirty="0">
                <a:solidFill>
                  <a:schemeClr val="accent2"/>
                </a:solidFill>
              </a:rPr>
              <a:t>entrepreneurial  spirit</a:t>
            </a:r>
          </a:p>
          <a:p>
            <a:pPr lvl="1"/>
            <a:r>
              <a:rPr lang="en-US" dirty="0"/>
              <a:t>Implementation of Automated Flight Safety System (AFSS): </a:t>
            </a:r>
            <a:r>
              <a:rPr lang="en-US" i="1" dirty="0">
                <a:solidFill>
                  <a:schemeClr val="accent2"/>
                </a:solidFill>
              </a:rPr>
              <a:t>a real game changer</a:t>
            </a:r>
          </a:p>
          <a:p>
            <a:pPr lvl="1"/>
            <a:r>
              <a:rPr lang="en-US" dirty="0"/>
              <a:t>Meanwhile, Range technology, infrastructure, &amp; processes outdated / lack of responsiveness with inefficient, late-to-need acquisition methodologies</a:t>
            </a:r>
          </a:p>
          <a:p>
            <a:endParaRPr lang="en-US" dirty="0"/>
          </a:p>
          <a:p>
            <a:r>
              <a:rPr lang="en-US" dirty="0"/>
              <a:t>In 2017, AFSPC Commander tasked staff to finalize </a:t>
            </a:r>
            <a:r>
              <a:rPr lang="en-US" i="1" dirty="0"/>
              <a:t>Range of the Future </a:t>
            </a:r>
            <a:r>
              <a:rPr lang="en-US" dirty="0"/>
              <a:t>vision &amp; strategy for 2028</a:t>
            </a:r>
          </a:p>
          <a:p>
            <a:pPr lvl="1"/>
            <a:r>
              <a:rPr lang="en-US" dirty="0"/>
              <a:t>Synchronize w/ tenets of AFSPC’s </a:t>
            </a:r>
            <a:r>
              <a:rPr lang="en-US" i="1" dirty="0">
                <a:solidFill>
                  <a:schemeClr val="accent2"/>
                </a:solidFill>
              </a:rPr>
              <a:t>“Dominate in ‘28” </a:t>
            </a:r>
            <a:r>
              <a:rPr lang="en-US" i="1" u="sng" dirty="0"/>
              <a:t>Space Warfighting Construct (SWC)</a:t>
            </a:r>
          </a:p>
          <a:p>
            <a:pPr lvl="1"/>
            <a:r>
              <a:rPr lang="en-US" dirty="0"/>
              <a:t>Recognize that launch vehicle revolution requires commensurate action in range operations and space acquisition</a:t>
            </a:r>
          </a:p>
          <a:p>
            <a:pPr lvl="1"/>
            <a:r>
              <a:rPr lang="en-US" i="1" dirty="0"/>
              <a:t>ROTF Task Force (ROTF-TF) </a:t>
            </a:r>
            <a:r>
              <a:rPr lang="en-US" dirty="0"/>
              <a:t>directed to conduct detailed planning to execute vision</a:t>
            </a:r>
          </a:p>
        </p:txBody>
      </p:sp>
      <p:sp>
        <p:nvSpPr>
          <p:cNvPr id="4" name="Text Placeholder 9">
            <a:extLst>
              <a:ext uri="{FF2B5EF4-FFF2-40B4-BE49-F238E27FC236}">
                <a16:creationId xmlns:a16="http://schemas.microsoft.com/office/drawing/2014/main" xmlns="" id="{59812A19-8880-4825-AAF1-A22F411ABA18}"/>
              </a:ext>
            </a:extLst>
          </p:cNvPr>
          <p:cNvSpPr txBox="1">
            <a:spLocks/>
          </p:cNvSpPr>
          <p:nvPr/>
        </p:nvSpPr>
        <p:spPr>
          <a:xfrm>
            <a:off x="406400" y="6123665"/>
            <a:ext cx="11369042" cy="680995"/>
          </a:xfrm>
          <a:prstGeom prst="rect">
            <a:avLst/>
          </a:prstGeom>
        </p:spPr>
        <p:txBody>
          <a:bodyPr/>
          <a:lstStyle>
            <a:lvl1pPr marL="457189" indent="-457189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4267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90575" indent="-380990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733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523962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33547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667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131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667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800" dirty="0">
                <a:solidFill>
                  <a:srgbClr val="0000CC"/>
                </a:solidFill>
              </a:rPr>
              <a:t>“Preserve and advance national security interests through globally competitive ranges with capacity to support launch and test operations on demand.” </a:t>
            </a:r>
          </a:p>
        </p:txBody>
      </p:sp>
    </p:spTree>
    <p:extLst>
      <p:ext uri="{BB962C8B-B14F-4D97-AF65-F5344CB8AC3E}">
        <p14:creationId xmlns:p14="http://schemas.microsoft.com/office/powerpoint/2010/main" val="71972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ROTF-Task Force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BF6412C2-5C15-4D18-B4B8-4ACA506691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923" y="1083963"/>
            <a:ext cx="5095128" cy="5679642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AFSPC Commander charted Range of the Future Task Force (ROTF-TF)</a:t>
            </a:r>
          </a:p>
          <a:p>
            <a:pPr lvl="1"/>
            <a:r>
              <a:rPr lang="en-US" dirty="0"/>
              <a:t>Formal charter signed w/ accompanying Strategic Plan</a:t>
            </a:r>
          </a:p>
          <a:p>
            <a:endParaRPr lang="en-US" dirty="0"/>
          </a:p>
          <a:p>
            <a:r>
              <a:rPr lang="en-US" dirty="0"/>
              <a:t>ROTF-TF to deliver range capabilities that:</a:t>
            </a:r>
          </a:p>
          <a:p>
            <a:pPr lvl="1"/>
            <a:r>
              <a:rPr lang="en-US" dirty="0"/>
              <a:t>Deliver globally competitive Space Launch Range services</a:t>
            </a:r>
            <a:endParaRPr lang="en-US" sz="2133" dirty="0"/>
          </a:p>
          <a:p>
            <a:pPr lvl="1"/>
            <a:r>
              <a:rPr lang="en-US" dirty="0"/>
              <a:t>Preserve timely access to space for national security equities</a:t>
            </a:r>
            <a:endParaRPr lang="en-US" sz="2133" dirty="0"/>
          </a:p>
          <a:p>
            <a:pPr lvl="1"/>
            <a:r>
              <a:rPr lang="en-US" dirty="0"/>
              <a:t>Promote agile and robust ranges capable of rapid recovery from natural and manmade disruption</a:t>
            </a:r>
            <a:endParaRPr lang="en-US" sz="2133" dirty="0"/>
          </a:p>
          <a:p>
            <a:pPr lvl="1"/>
            <a:r>
              <a:rPr lang="en-US" dirty="0"/>
              <a:t>Meet range capacity demands of launch and test users</a:t>
            </a:r>
            <a:endParaRPr lang="en-US" sz="2133" dirty="0"/>
          </a:p>
          <a:p>
            <a:pPr lvl="1"/>
            <a:r>
              <a:rPr lang="en-US" dirty="0"/>
              <a:t>Provide fair and equitable access to the Space Launch Ranges</a:t>
            </a:r>
            <a:endParaRPr lang="en-US" sz="2133" dirty="0"/>
          </a:p>
          <a:p>
            <a:pPr lvl="1"/>
            <a:endParaRPr lang="en-US" i="1" u="sng" dirty="0"/>
          </a:p>
          <a:p>
            <a:pPr lvl="1"/>
            <a:endParaRPr lang="en-US" dirty="0"/>
          </a:p>
          <a:p>
            <a:pPr lvl="2"/>
            <a:endParaRPr lang="en-US" dirty="0"/>
          </a:p>
          <a:p>
            <a:pPr lvl="1"/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285DC5A1-7EE1-4C32-92B6-63EDB69B9B1D}"/>
              </a:ext>
            </a:extLst>
          </p:cNvPr>
          <p:cNvGrpSpPr/>
          <p:nvPr/>
        </p:nvGrpSpPr>
        <p:grpSpPr>
          <a:xfrm>
            <a:off x="4758266" y="1083963"/>
            <a:ext cx="7307609" cy="5384569"/>
            <a:chOff x="3541986" y="1083964"/>
            <a:chExt cx="8523890" cy="5331014"/>
          </a:xfrm>
        </p:grpSpPr>
        <p:sp>
          <p:nvSpPr>
            <p:cNvPr id="6" name="Isosceles Triangle 5">
              <a:extLst>
                <a:ext uri="{FF2B5EF4-FFF2-40B4-BE49-F238E27FC236}">
                  <a16:creationId xmlns:a16="http://schemas.microsoft.com/office/drawing/2014/main" xmlns="" id="{4A266B28-1287-4D7D-97A4-999415606703}"/>
                </a:ext>
              </a:extLst>
            </p:cNvPr>
            <p:cNvSpPr/>
            <p:nvPr/>
          </p:nvSpPr>
          <p:spPr>
            <a:xfrm>
              <a:off x="3541986" y="1083964"/>
              <a:ext cx="8523890" cy="5331014"/>
            </a:xfrm>
            <a:prstGeom prst="triangle">
              <a:avLst/>
            </a:prstGeom>
            <a:solidFill>
              <a:srgbClr val="002060"/>
            </a:solidFill>
            <a:ln w="76200">
              <a:solidFill>
                <a:schemeClr val="bg2"/>
              </a:solidFill>
            </a:ln>
            <a:effectLst/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xmlns="" id="{07C18919-577C-4090-8781-8604241C03DE}"/>
                </a:ext>
              </a:extLst>
            </p:cNvPr>
            <p:cNvSpPr txBox="1"/>
            <p:nvPr/>
          </p:nvSpPr>
          <p:spPr>
            <a:xfrm>
              <a:off x="6861853" y="1716015"/>
              <a:ext cx="1924806" cy="10055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bg2"/>
                  </a:solidFill>
                </a:rPr>
                <a:t>Attributes</a:t>
              </a:r>
              <a:r>
                <a:rPr lang="en-US" sz="1600" b="1" dirty="0">
                  <a:solidFill>
                    <a:schemeClr val="bg2"/>
                  </a:solidFill>
                </a:rPr>
                <a:t/>
              </a:r>
              <a:br>
                <a:rPr lang="en-US" sz="1600" b="1" dirty="0">
                  <a:solidFill>
                    <a:schemeClr val="bg2"/>
                  </a:solidFill>
                </a:rPr>
              </a:br>
              <a:r>
                <a:rPr lang="en-US" sz="1400" b="1" i="1" dirty="0">
                  <a:solidFill>
                    <a:schemeClr val="bg1"/>
                  </a:solidFill>
                </a:rPr>
                <a:t>Agile, cost-effective, resilient, risk-balanced </a:t>
              </a:r>
              <a:endParaRPr lang="en-US" sz="1600" b="1" i="1" dirty="0">
                <a:solidFill>
                  <a:schemeClr val="bg1"/>
                </a:solidFill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xmlns="" id="{7C50ED3D-6655-40EB-BF29-98306CB76A51}"/>
                </a:ext>
              </a:extLst>
            </p:cNvPr>
            <p:cNvSpPr txBox="1"/>
            <p:nvPr/>
          </p:nvSpPr>
          <p:spPr>
            <a:xfrm>
              <a:off x="6061754" y="2622012"/>
              <a:ext cx="3525005" cy="1631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chemeClr val="bg2"/>
                  </a:solidFill>
                </a:rPr>
                <a:t>Vision</a:t>
              </a:r>
              <a:r>
                <a:rPr lang="en-US" b="1" dirty="0">
                  <a:solidFill>
                    <a:schemeClr val="bg2"/>
                  </a:solidFill>
                </a:rPr>
                <a:t/>
              </a:r>
              <a:br>
                <a:rPr lang="en-US" b="1" dirty="0">
                  <a:solidFill>
                    <a:schemeClr val="bg2"/>
                  </a:solidFill>
                </a:rPr>
              </a:br>
              <a:r>
                <a:rPr lang="en-US" sz="1600" b="1" i="1" dirty="0">
                  <a:solidFill>
                    <a:schemeClr val="bg1"/>
                  </a:solidFill>
                </a:rPr>
                <a:t>Preserve and advance National Security interests through globally competitive Ranges with capacity to support launch and test operations on demand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xmlns="" id="{6764E47C-36E2-4ABB-8BB9-37D49DC684CC}"/>
                </a:ext>
              </a:extLst>
            </p:cNvPr>
            <p:cNvSpPr txBox="1"/>
            <p:nvPr/>
          </p:nvSpPr>
          <p:spPr>
            <a:xfrm>
              <a:off x="4870942" y="4177372"/>
              <a:ext cx="5864959" cy="8925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chemeClr val="bg2"/>
                  </a:solidFill>
                </a:rPr>
                <a:t>Mission</a:t>
              </a:r>
              <a:r>
                <a:rPr lang="en-US" b="1" dirty="0">
                  <a:solidFill>
                    <a:schemeClr val="bg2"/>
                  </a:solidFill>
                </a:rPr>
                <a:t/>
              </a:r>
              <a:br>
                <a:rPr lang="en-US" b="1" dirty="0">
                  <a:solidFill>
                    <a:schemeClr val="bg2"/>
                  </a:solidFill>
                </a:rPr>
              </a:br>
              <a:r>
                <a:rPr lang="en-US" sz="1600" b="1" i="1" dirty="0">
                  <a:solidFill>
                    <a:schemeClr val="bg1"/>
                  </a:solidFill>
                </a:rPr>
                <a:t>Provide resilient and cost-effective space and cyberspace capabilities for the Joint Force and the Nation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xmlns="" id="{1C76EDF7-D233-4458-9C94-5EB8DDD8A7D3}"/>
                </a:ext>
              </a:extLst>
            </p:cNvPr>
            <p:cNvSpPr txBox="1"/>
            <p:nvPr/>
          </p:nvSpPr>
          <p:spPr>
            <a:xfrm>
              <a:off x="4152901" y="4994067"/>
              <a:ext cx="7302061" cy="8925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chemeClr val="bg2"/>
                  </a:solidFill>
                </a:rPr>
                <a:t>Goals</a:t>
              </a:r>
              <a:r>
                <a:rPr lang="en-US" b="1" dirty="0">
                  <a:solidFill>
                    <a:schemeClr val="bg2"/>
                  </a:solidFill>
                </a:rPr>
                <a:t/>
              </a:r>
              <a:br>
                <a:rPr lang="en-US" b="1" dirty="0">
                  <a:solidFill>
                    <a:schemeClr val="bg2"/>
                  </a:solidFill>
                </a:rPr>
              </a:br>
              <a:r>
                <a:rPr lang="en-US" sz="1600" b="1" i="1" dirty="0">
                  <a:solidFill>
                    <a:schemeClr val="bg1"/>
                  </a:solidFill>
                </a:rPr>
                <a:t>Parallel operations, streamlined access, core range capability, and world-class infrastructure 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xmlns="" id="{7072DAD2-C17E-407C-A57E-E0A6F63931F4}"/>
                </a:ext>
              </a:extLst>
            </p:cNvPr>
            <p:cNvSpPr txBox="1"/>
            <p:nvPr/>
          </p:nvSpPr>
          <p:spPr>
            <a:xfrm>
              <a:off x="3897519" y="5753361"/>
              <a:ext cx="7811805" cy="6399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FFFF00"/>
                  </a:solidFill>
                </a:rPr>
                <a:t>Actions</a:t>
              </a:r>
              <a:br>
                <a:rPr lang="en-US" sz="2000" b="1" dirty="0">
                  <a:solidFill>
                    <a:srgbClr val="FFFF00"/>
                  </a:solidFill>
                </a:rPr>
              </a:br>
              <a:r>
                <a:rPr lang="en-US" sz="1600" b="1" i="1" dirty="0">
                  <a:solidFill>
                    <a:schemeClr val="bg1"/>
                  </a:solidFill>
                </a:rPr>
                <a:t>AFSS, Plug and Play, Tech Insertion, OM&amp;S, Infrastructure Management, etc</a:t>
              </a:r>
              <a:r>
                <a:rPr lang="en-US" sz="1600" b="1" i="1" dirty="0">
                  <a:solidFill>
                    <a:srgbClr val="FFFF00"/>
                  </a:solidFill>
                </a:rPr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04672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ROTF 2018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07760"/>
            <a:ext cx="11684000" cy="551030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ROTF-TF accomplishments in 2018 covered a broad spectrum, to include:</a:t>
            </a:r>
          </a:p>
          <a:p>
            <a:pPr lvl="1"/>
            <a:r>
              <a:rPr lang="en-US" dirty="0"/>
              <a:t>Revised Eastern Range (ER)/Western Range (WR) Architecture</a:t>
            </a:r>
          </a:p>
          <a:p>
            <a:pPr lvl="2"/>
            <a:r>
              <a:rPr lang="en-US" i="1" dirty="0"/>
              <a:t>Common systems and identical services: </a:t>
            </a:r>
            <a:r>
              <a:rPr lang="en-US" dirty="0"/>
              <a:t>v</a:t>
            </a:r>
            <a:r>
              <a:rPr lang="en-US" i="1" dirty="0"/>
              <a:t>irtual data centers; common IP backbone; multiple plug-and-play stations; Stargate planning &amp; scheduling; optimized instrumentation fleet; remote control configuration; Defensive Cyber Operations (DCO)</a:t>
            </a:r>
          </a:p>
          <a:p>
            <a:pPr lvl="1"/>
            <a:r>
              <a:rPr lang="en-US" dirty="0"/>
              <a:t>Policy Revisions</a:t>
            </a:r>
          </a:p>
          <a:p>
            <a:pPr lvl="2"/>
            <a:r>
              <a:rPr lang="en-US" i="1" dirty="0"/>
              <a:t>Forward progress w/ FAA on Hazardous Overflight and streamlined licensing; assessing revision of range fees to promote transparency and equity; Space Launch Revolving Fund (SLRF) gaining momentum</a:t>
            </a:r>
          </a:p>
          <a:p>
            <a:pPr lvl="1"/>
            <a:r>
              <a:rPr lang="en-US" dirty="0"/>
              <a:t>Preservation of MRTFBs</a:t>
            </a:r>
          </a:p>
          <a:p>
            <a:pPr lvl="2"/>
            <a:r>
              <a:rPr lang="en-US" i="1" dirty="0"/>
              <a:t>AFSPC working to find quicker routes to AFSS; Ground-based AFSS prototype on target for Summer 2019; provide optimized instrumentation fleet for test operations</a:t>
            </a:r>
          </a:p>
          <a:p>
            <a:pPr lvl="1"/>
            <a:r>
              <a:rPr lang="en-US" dirty="0"/>
              <a:t>Streamlined Acquisition</a:t>
            </a:r>
          </a:p>
          <a:p>
            <a:pPr lvl="2"/>
            <a:r>
              <a:rPr lang="en-US" i="1" dirty="0"/>
              <a:t>Targeting ROTF Architecture completion by 2023; FY16 NDAA fostered quicker routes for prototyping and demonstrations (e.g., Ground-based AFSS, Multi-Band, Multi-Mission Phased Array, etc.); agile software development will assist w/ virtual data center development; adopting new contract vehicles (e.g., OTAs) to speed up contract awards</a:t>
            </a:r>
          </a:p>
          <a:p>
            <a:pPr lvl="2"/>
            <a:endParaRPr lang="en-US" i="1" dirty="0"/>
          </a:p>
          <a:p>
            <a:pPr lvl="2"/>
            <a:endParaRPr lang="en-US" dirty="0"/>
          </a:p>
          <a:p>
            <a:pPr lvl="2"/>
            <a:endParaRPr lang="en-US" i="1" dirty="0">
              <a:solidFill>
                <a:schemeClr val="accent2"/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707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D11C865-4EEF-6E43-AB12-9AADDCA3A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ROTF - Globally Competitive Ranges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5E363BF1-0E91-2941-9159-E801193BB5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5524632"/>
              </p:ext>
            </p:extLst>
          </p:nvPr>
        </p:nvGraphicFramePr>
        <p:xfrm>
          <a:off x="175173" y="1843400"/>
          <a:ext cx="9483834" cy="47007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F72E55AD-E160-1A48-9C76-27EB1B26E094}"/>
              </a:ext>
            </a:extLst>
          </p:cNvPr>
          <p:cNvSpPr/>
          <p:nvPr/>
        </p:nvSpPr>
        <p:spPr>
          <a:xfrm>
            <a:off x="273269" y="1226347"/>
            <a:ext cx="938573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Capacity to support launch &amp; test operations on-demand</a:t>
            </a:r>
          </a:p>
        </p:txBody>
      </p:sp>
      <p:pic>
        <p:nvPicPr>
          <p:cNvPr id="7" name="Picture 2" descr="Image result for blue origin">
            <a:extLst>
              <a:ext uri="{FF2B5EF4-FFF2-40B4-BE49-F238E27FC236}">
                <a16:creationId xmlns:a16="http://schemas.microsoft.com/office/drawing/2014/main" xmlns="" id="{349BABA3-4A2F-6341-8AF8-269CA9668A1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899"/>
          <a:stretch/>
        </p:blipFill>
        <p:spPr bwMode="auto">
          <a:xfrm>
            <a:off x="9753536" y="1487957"/>
            <a:ext cx="1971921" cy="4940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26358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ROTF-TF Construct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F87FDEAB-42E5-0540-BEB8-06587A052AE4}"/>
              </a:ext>
            </a:extLst>
          </p:cNvPr>
          <p:cNvGrpSpPr/>
          <p:nvPr/>
        </p:nvGrpSpPr>
        <p:grpSpPr>
          <a:xfrm>
            <a:off x="2466887" y="1576552"/>
            <a:ext cx="9128422" cy="5427226"/>
            <a:chOff x="2371369" y="1282262"/>
            <a:chExt cx="9034753" cy="5809407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xmlns="" id="{5743AFCC-2CEF-43D1-AD93-53F661DA0CA1}"/>
                </a:ext>
              </a:extLst>
            </p:cNvPr>
            <p:cNvSpPr/>
            <p:nvPr/>
          </p:nvSpPr>
          <p:spPr>
            <a:xfrm>
              <a:off x="2371369" y="1282262"/>
              <a:ext cx="2249214" cy="219797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</a:rPr>
                <a:t>POLICY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016E0BED-728C-403B-80E5-360E8B387775}"/>
                </a:ext>
              </a:extLst>
            </p:cNvPr>
            <p:cNvSpPr/>
            <p:nvPr/>
          </p:nvSpPr>
          <p:spPr>
            <a:xfrm>
              <a:off x="4606576" y="1282262"/>
              <a:ext cx="2249214" cy="219797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</a:rPr>
                <a:t>MRTFBs</a:t>
              </a:r>
              <a:endParaRPr lang="en-US" sz="1600" b="1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B644C1C9-EB91-4AA1-9A3D-52FD13F730B3}"/>
                </a:ext>
              </a:extLst>
            </p:cNvPr>
            <p:cNvSpPr/>
            <p:nvPr/>
          </p:nvSpPr>
          <p:spPr>
            <a:xfrm>
              <a:off x="6846380" y="1282477"/>
              <a:ext cx="2399222" cy="219732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</a:rPr>
                <a:t>COMMERCIALIZATION PUBLIC / PRIVATE PARTNERSHIPS</a:t>
              </a:r>
              <a:endParaRPr lang="en-US" sz="1600" b="1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xmlns="" id="{1A4E7342-1727-4B16-BF07-9C4D8CC0B53E}"/>
                </a:ext>
              </a:extLst>
            </p:cNvPr>
            <p:cNvSpPr/>
            <p:nvPr/>
          </p:nvSpPr>
          <p:spPr>
            <a:xfrm>
              <a:off x="9122978" y="1282477"/>
              <a:ext cx="2249214" cy="219732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</a:rPr>
                <a:t>ORGANIZATIONAL FACTORS (ACQUISITION, CONTRACTS, LABOR, FINANCE, ORG STRUCTURE, ETC).</a:t>
              </a:r>
              <a:endParaRPr lang="en-US" sz="1600" b="1" dirty="0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xmlns="" id="{EAAFA9FB-BFFC-41C2-80ED-B7B1CD341AED}"/>
                </a:ext>
              </a:extLst>
            </p:cNvPr>
            <p:cNvSpPr txBox="1"/>
            <p:nvPr/>
          </p:nvSpPr>
          <p:spPr>
            <a:xfrm>
              <a:off x="2371369" y="3490364"/>
              <a:ext cx="2235213" cy="251404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333" b="1" dirty="0"/>
                <a:t>-Laws, regulations, policies</a:t>
              </a:r>
            </a:p>
            <a:p>
              <a:r>
                <a:rPr lang="en-US" sz="1333" b="1" dirty="0"/>
                <a:t>requiring revision</a:t>
              </a:r>
            </a:p>
            <a:p>
              <a:endParaRPr lang="en-US" sz="1333" b="1" dirty="0"/>
            </a:p>
            <a:p>
              <a:r>
                <a:rPr lang="en-US" sz="1333" b="1" dirty="0"/>
                <a:t>-Organizational constructs</a:t>
              </a:r>
            </a:p>
            <a:p>
              <a:r>
                <a:rPr lang="en-US" sz="1333" b="1" dirty="0"/>
                <a:t>(e.g., contracts, labor, etc.)</a:t>
              </a:r>
            </a:p>
            <a:p>
              <a:endParaRPr lang="en-US" sz="1333" b="1" dirty="0"/>
            </a:p>
            <a:p>
              <a:r>
                <a:rPr lang="en-US" sz="1333" b="1" dirty="0"/>
                <a:t>-Primacy of NSS</a:t>
              </a:r>
            </a:p>
            <a:p>
              <a:endParaRPr lang="en-US" sz="1333" b="1" dirty="0"/>
            </a:p>
            <a:p>
              <a:r>
                <a:rPr lang="en-US" sz="1333" b="1" dirty="0"/>
                <a:t>-Other models to draw from</a:t>
              </a:r>
            </a:p>
            <a:p>
              <a:r>
                <a:rPr lang="en-US" sz="1333" b="1" dirty="0"/>
                <a:t>(e.g., CRAF, maritime, etc.)</a:t>
              </a:r>
            </a:p>
            <a:p>
              <a:endParaRPr lang="en-US" sz="1333" dirty="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xmlns="" id="{F79E59A2-6FE5-405A-A19B-CCF562CB3539}"/>
                </a:ext>
              </a:extLst>
            </p:cNvPr>
            <p:cNvSpPr txBox="1"/>
            <p:nvPr/>
          </p:nvSpPr>
          <p:spPr>
            <a:xfrm>
              <a:off x="4606576" y="3489434"/>
              <a:ext cx="2234494" cy="251404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333" b="1" dirty="0"/>
                <a:t>-How does test evolve</a:t>
              </a:r>
            </a:p>
            <a:p>
              <a:endParaRPr lang="en-US" sz="1333" b="1" dirty="0"/>
            </a:p>
            <a:p>
              <a:r>
                <a:rPr lang="en-US" sz="1333" b="1" dirty="0"/>
                <a:t>-Community ‘must haves’</a:t>
              </a:r>
            </a:p>
            <a:p>
              <a:endParaRPr lang="en-US" sz="1333" b="1" dirty="0"/>
            </a:p>
            <a:p>
              <a:r>
                <a:rPr lang="en-US" sz="1333" b="1" dirty="0"/>
                <a:t>-Are test objectives at risk</a:t>
              </a:r>
            </a:p>
            <a:p>
              <a:r>
                <a:rPr lang="en-US" sz="1333" b="1" dirty="0"/>
                <a:t>w/ROTF</a:t>
              </a:r>
            </a:p>
            <a:p>
              <a:endParaRPr lang="en-US" sz="1333" b="1" dirty="0"/>
            </a:p>
            <a:p>
              <a:r>
                <a:rPr lang="en-US" sz="1333" b="1" dirty="0"/>
                <a:t>-Can commercial provisioning and MRTFB co-exist</a:t>
              </a:r>
            </a:p>
            <a:p>
              <a:endParaRPr lang="en-US" sz="1333" dirty="0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xmlns="" id="{777F6C71-78A9-4517-A833-9E68CEDBC17E}"/>
                </a:ext>
              </a:extLst>
            </p:cNvPr>
            <p:cNvSpPr txBox="1"/>
            <p:nvPr/>
          </p:nvSpPr>
          <p:spPr>
            <a:xfrm>
              <a:off x="6841835" y="3479800"/>
              <a:ext cx="2276136" cy="295317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333" b="1" dirty="0"/>
                <a:t>-Public /Private expectations</a:t>
              </a:r>
            </a:p>
            <a:p>
              <a:endParaRPr lang="en-US" sz="1333" b="1" dirty="0"/>
            </a:p>
            <a:p>
              <a:r>
                <a:rPr lang="en-US" sz="1333" b="1" dirty="0"/>
                <a:t>-Commercial Enterprise Zone (CEZ)</a:t>
              </a:r>
            </a:p>
            <a:p>
              <a:endParaRPr lang="en-US" sz="1333" b="1" dirty="0"/>
            </a:p>
            <a:p>
              <a:r>
                <a:rPr lang="en-US" sz="1333" b="1" dirty="0"/>
                <a:t>-Coop concept</a:t>
              </a:r>
            </a:p>
            <a:p>
              <a:endParaRPr lang="en-US" sz="1333" b="1" dirty="0"/>
            </a:p>
            <a:p>
              <a:r>
                <a:rPr lang="en-US" sz="1333" b="1" dirty="0"/>
                <a:t>-FAA role</a:t>
              </a:r>
            </a:p>
            <a:p>
              <a:endParaRPr lang="en-US" sz="1333" b="1" dirty="0"/>
            </a:p>
            <a:p>
              <a:r>
                <a:rPr lang="en-US" sz="1333" b="1" dirty="0"/>
                <a:t>-State governments</a:t>
              </a:r>
            </a:p>
            <a:p>
              <a:endParaRPr lang="en-US" sz="1333" b="1" dirty="0"/>
            </a:p>
            <a:p>
              <a:r>
                <a:rPr lang="en-US" sz="1333" b="1" dirty="0"/>
                <a:t>-Academia</a:t>
              </a:r>
            </a:p>
            <a:p>
              <a:endParaRPr lang="en-US" sz="1333" dirty="0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xmlns="" id="{0F67BF7F-4CFE-4AF3-B16F-EABE601BE842}"/>
                </a:ext>
              </a:extLst>
            </p:cNvPr>
            <p:cNvSpPr txBox="1"/>
            <p:nvPr/>
          </p:nvSpPr>
          <p:spPr>
            <a:xfrm>
              <a:off x="9129986" y="3479800"/>
              <a:ext cx="2276136" cy="3611869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333" b="1" dirty="0"/>
                <a:t>-Acquisition innovations</a:t>
              </a:r>
            </a:p>
            <a:p>
              <a:endParaRPr lang="en-US" sz="1333" b="1" dirty="0"/>
            </a:p>
            <a:p>
              <a:r>
                <a:rPr lang="en-US" sz="1333" b="1" dirty="0"/>
                <a:t>-Private funding</a:t>
              </a:r>
            </a:p>
            <a:p>
              <a:endParaRPr lang="en-US" sz="1333" b="1" dirty="0"/>
            </a:p>
            <a:p>
              <a:r>
                <a:rPr lang="en-US" sz="1333" b="1" dirty="0"/>
                <a:t>-Changes to DBA/RBA</a:t>
              </a:r>
            </a:p>
            <a:p>
              <a:endParaRPr lang="en-US" sz="1333" b="1" dirty="0"/>
            </a:p>
            <a:p>
              <a:r>
                <a:rPr lang="en-US" sz="1333" b="1" dirty="0"/>
                <a:t>-Top 10 ACQ targets for ROTF</a:t>
              </a:r>
            </a:p>
            <a:p>
              <a:endParaRPr lang="en-US" sz="1333" b="1" dirty="0"/>
            </a:p>
            <a:p>
              <a:r>
                <a:rPr lang="en-US" sz="1333" b="1" dirty="0"/>
                <a:t>-Labor structures/needs</a:t>
              </a:r>
            </a:p>
            <a:p>
              <a:endParaRPr lang="en-US" sz="1333" b="1" dirty="0"/>
            </a:p>
            <a:p>
              <a:r>
                <a:rPr lang="en-US" sz="1333" b="1" dirty="0"/>
                <a:t>-Organizational changes/concepts</a:t>
              </a:r>
            </a:p>
            <a:p>
              <a:endParaRPr lang="en-US" sz="1333" b="1" dirty="0"/>
            </a:p>
            <a:p>
              <a:r>
                <a:rPr lang="en-US" sz="1333" b="1" dirty="0"/>
                <a:t>-Roles &amp; responsibilities evolve</a:t>
              </a:r>
            </a:p>
            <a:p>
              <a:endParaRPr lang="en-US" sz="1333" dirty="0"/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0E4F5EE-C92E-134A-9E2B-CD289A7FEBC3}"/>
              </a:ext>
            </a:extLst>
          </p:cNvPr>
          <p:cNvSpPr txBox="1"/>
          <p:nvPr/>
        </p:nvSpPr>
        <p:spPr>
          <a:xfrm>
            <a:off x="262076" y="1032292"/>
            <a:ext cx="3700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Five Cornerstones of ROTF: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F44C34A2-D146-47BB-A040-DB308B6B5121}"/>
              </a:ext>
            </a:extLst>
          </p:cNvPr>
          <p:cNvSpPr/>
          <p:nvPr/>
        </p:nvSpPr>
        <p:spPr>
          <a:xfrm>
            <a:off x="193547" y="1576753"/>
            <a:ext cx="2272534" cy="20527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ARCHITECTURE / INFRASTRUCTURE</a:t>
            </a:r>
            <a:endParaRPr lang="en-US" sz="1600" b="1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4697839C-6790-49BB-85C9-2B9EE5E29EF7}"/>
              </a:ext>
            </a:extLst>
          </p:cNvPr>
          <p:cNvSpPr txBox="1"/>
          <p:nvPr/>
        </p:nvSpPr>
        <p:spPr>
          <a:xfrm>
            <a:off x="193247" y="3638522"/>
            <a:ext cx="2266364" cy="2758897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333" b="1" dirty="0"/>
              <a:t>-ROTF architecture concepts</a:t>
            </a:r>
          </a:p>
          <a:p>
            <a:endParaRPr lang="en-US" sz="1333" b="1" dirty="0"/>
          </a:p>
          <a:p>
            <a:r>
              <a:rPr lang="en-US" sz="1333" b="1" dirty="0"/>
              <a:t>-AFSS-era expectations</a:t>
            </a:r>
          </a:p>
          <a:p>
            <a:endParaRPr lang="en-US" sz="1333" b="1" dirty="0"/>
          </a:p>
          <a:p>
            <a:r>
              <a:rPr lang="en-US" sz="1333" b="1" dirty="0"/>
              <a:t>-Range Safety role</a:t>
            </a:r>
          </a:p>
          <a:p>
            <a:endParaRPr lang="en-US" sz="1333" b="1" dirty="0"/>
          </a:p>
          <a:p>
            <a:r>
              <a:rPr lang="en-US" sz="1333" b="1" dirty="0"/>
              <a:t>-Any foreseen technology</a:t>
            </a:r>
          </a:p>
          <a:p>
            <a:r>
              <a:rPr lang="en-US" sz="1333" b="1" dirty="0"/>
              <a:t>advancements to plan for</a:t>
            </a:r>
          </a:p>
          <a:p>
            <a:endParaRPr lang="en-US" sz="1333" b="1" dirty="0"/>
          </a:p>
          <a:p>
            <a:r>
              <a:rPr lang="en-US" sz="1333" b="1" dirty="0"/>
              <a:t>-Launch head infrastructure</a:t>
            </a:r>
          </a:p>
          <a:p>
            <a:r>
              <a:rPr lang="en-US" sz="1333" b="1" dirty="0"/>
              <a:t>(power, roads, water, &amp; other commodities)</a:t>
            </a:r>
          </a:p>
          <a:p>
            <a:endParaRPr lang="en-US" sz="1333" dirty="0"/>
          </a:p>
        </p:txBody>
      </p:sp>
    </p:spTree>
    <p:extLst>
      <p:ext uri="{BB962C8B-B14F-4D97-AF65-F5344CB8AC3E}">
        <p14:creationId xmlns:p14="http://schemas.microsoft.com/office/powerpoint/2010/main" val="2985836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369FEB1-498E-F847-9A26-06EE67DD9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Architecture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B25E460-B859-0946-A08B-64CE063BD3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1083963"/>
            <a:ext cx="6246648" cy="5510309"/>
          </a:xfrm>
        </p:spPr>
        <p:txBody>
          <a:bodyPr>
            <a:normAutofit fontScale="92500"/>
          </a:bodyPr>
          <a:lstStyle/>
          <a:p>
            <a:pPr marL="346075" indent="-346075"/>
            <a:r>
              <a:rPr lang="en-US" sz="2800" dirty="0"/>
              <a:t>Establish standard Planning &amp; Scheduling Tool</a:t>
            </a:r>
          </a:p>
          <a:p>
            <a:pPr marL="346075" indent="-346075"/>
            <a:r>
              <a:rPr lang="en-US" sz="2800" dirty="0"/>
              <a:t>Transform communication transport services</a:t>
            </a:r>
          </a:p>
          <a:p>
            <a:pPr marL="346075" indent="-346075"/>
            <a:r>
              <a:rPr lang="en-US" sz="2800" dirty="0"/>
              <a:t>Transform Telemetry services</a:t>
            </a:r>
          </a:p>
          <a:p>
            <a:pPr marL="346075" indent="-346075"/>
            <a:r>
              <a:rPr lang="en-US" sz="2800" dirty="0"/>
              <a:t>Enable Plug and Play instrumentation</a:t>
            </a:r>
          </a:p>
          <a:p>
            <a:pPr marL="346075" indent="-346075"/>
            <a:r>
              <a:rPr lang="en-US" sz="2800" dirty="0"/>
              <a:t>Upgrade Timing &amp; Sequence services</a:t>
            </a:r>
          </a:p>
          <a:p>
            <a:pPr marL="346075" indent="-346075"/>
            <a:r>
              <a:rPr lang="en-US" sz="2800" dirty="0"/>
              <a:t>Implement defensive cyber operations (DCO) and improve cyber hardening</a:t>
            </a:r>
          </a:p>
          <a:p>
            <a:pPr marL="346075" indent="-346075"/>
            <a:r>
              <a:rPr lang="en-US" sz="2800" dirty="0"/>
              <a:t>Virtualize key architecture components</a:t>
            </a:r>
          </a:p>
          <a:p>
            <a:pPr marL="346075" indent="-346075"/>
            <a:r>
              <a:rPr lang="en-US" sz="2800" dirty="0"/>
              <a:t>Pursue remote control/configuration and automation</a:t>
            </a:r>
          </a:p>
          <a:p>
            <a:pPr marL="346075" indent="-346075"/>
            <a:endParaRPr lang="en-US" sz="2800" dirty="0"/>
          </a:p>
          <a:p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0728375F-A155-4335-986A-D1FE7C351368}"/>
              </a:ext>
            </a:extLst>
          </p:cNvPr>
          <p:cNvGrpSpPr/>
          <p:nvPr/>
        </p:nvGrpSpPr>
        <p:grpSpPr>
          <a:xfrm>
            <a:off x="7045028" y="1083963"/>
            <a:ext cx="4690496" cy="5590106"/>
            <a:chOff x="4480504" y="949074"/>
            <a:chExt cx="3219788" cy="383732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BD5C1C95-321C-46C5-A2B2-8E6EE33F05E1}"/>
                </a:ext>
              </a:extLst>
            </p:cNvPr>
            <p:cNvSpPr/>
            <p:nvPr/>
          </p:nvSpPr>
          <p:spPr>
            <a:xfrm>
              <a:off x="4480504" y="949074"/>
              <a:ext cx="3219788" cy="3837325"/>
            </a:xfrm>
            <a:prstGeom prst="rect">
              <a:avLst/>
            </a:prstGeom>
            <a:solidFill>
              <a:srgbClr val="DDEFFF"/>
            </a:solidFill>
            <a:ln w="25400" cap="flat" cmpd="sng" algn="ctr">
              <a:solidFill>
                <a:srgbClr val="0070C0"/>
              </a:solidFill>
              <a:prstDash val="solid"/>
            </a:ln>
            <a:effectLst/>
          </p:spPr>
          <p:txBody>
            <a:bodyPr rtlCol="0" anchor="ctr"/>
            <a:lstStyle/>
            <a:p>
              <a:pPr defTabSz="685800">
                <a:defRPr/>
              </a:pPr>
              <a:r>
                <a:rPr lang="en-US" sz="600" kern="0" dirty="0">
                  <a:solidFill>
                    <a:prstClr val="white"/>
                  </a:solidFill>
                  <a:latin typeface="Helvetica" pitchFamily="34" charset="0"/>
                </a:rPr>
                <a:t>v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xmlns="" id="{C99F0EB2-F3A6-4C04-93C7-13986BE68015}"/>
                </a:ext>
              </a:extLst>
            </p:cNvPr>
            <p:cNvSpPr txBox="1"/>
            <p:nvPr/>
          </p:nvSpPr>
          <p:spPr>
            <a:xfrm>
              <a:off x="5515519" y="1008463"/>
              <a:ext cx="1327279" cy="2324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85800">
                <a:defRPr/>
              </a:pPr>
              <a:r>
                <a:rPr lang="en-US" sz="1600" b="1" kern="0" dirty="0">
                  <a:ln w="0"/>
                  <a:solidFill>
                    <a:srgbClr val="000099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Calibri"/>
                </a:rPr>
                <a:t>Range Of The Future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xmlns="" id="{AC432B5A-AF5E-49D8-A19C-39F7EB04526F}"/>
                </a:ext>
              </a:extLst>
            </p:cNvPr>
            <p:cNvSpPr txBox="1"/>
            <p:nvPr/>
          </p:nvSpPr>
          <p:spPr>
            <a:xfrm>
              <a:off x="5502865" y="1217795"/>
              <a:ext cx="1352587" cy="1795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685800"/>
              <a:r>
                <a:rPr lang="en-US" sz="1100" b="1" dirty="0">
                  <a:solidFill>
                    <a:prstClr val="black"/>
                  </a:solidFill>
                  <a:latin typeface="Helvetica" pitchFamily="34" charset="0"/>
                </a:rPr>
                <a:t>Multiple Launches per Day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D5AECEF3-F7CB-4107-9D76-D81905C4C884}"/>
                </a:ext>
              </a:extLst>
            </p:cNvPr>
            <p:cNvSpPr/>
            <p:nvPr/>
          </p:nvSpPr>
          <p:spPr>
            <a:xfrm>
              <a:off x="4759488" y="1555051"/>
              <a:ext cx="1121098" cy="837401"/>
            </a:xfrm>
            <a:prstGeom prst="rect">
              <a:avLst/>
            </a:prstGeom>
            <a:solidFill>
              <a:sysClr val="window" lastClr="FFFFFF">
                <a:lumMod val="85000"/>
              </a:sysClr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defTabSz="685800">
                <a:defRPr/>
              </a:pPr>
              <a:endParaRPr lang="en-US" kern="0">
                <a:solidFill>
                  <a:prstClr val="white"/>
                </a:solidFill>
                <a:latin typeface="Calibri"/>
              </a:endParaRPr>
            </a:p>
          </p:txBody>
        </p:sp>
        <p:pic>
          <p:nvPicPr>
            <p:cNvPr id="9" name="Picture 4" descr="Satellite dish">
              <a:extLst>
                <a:ext uri="{FF2B5EF4-FFF2-40B4-BE49-F238E27FC236}">
                  <a16:creationId xmlns:a16="http://schemas.microsoft.com/office/drawing/2014/main" xmlns="" id="{1E45EB62-2A8F-47B8-A960-117D9E4FCC9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>
              <a:off x="4817041" y="1882332"/>
              <a:ext cx="340311" cy="298641"/>
            </a:xfrm>
            <a:prstGeom prst="rect">
              <a:avLst/>
            </a:prstGeom>
            <a:solidFill>
              <a:sysClr val="window" lastClr="FFFFFF"/>
            </a:solidFill>
            <a:ln>
              <a:solidFill>
                <a:sysClr val="window" lastClr="FFFFFF"/>
              </a:solidFill>
            </a:ln>
          </p:spPr>
        </p:pic>
        <p:pic>
          <p:nvPicPr>
            <p:cNvPr id="10" name="Picture 4" descr="Multiple Steerable Antennas">
              <a:extLst>
                <a:ext uri="{FF2B5EF4-FFF2-40B4-BE49-F238E27FC236}">
                  <a16:creationId xmlns:a16="http://schemas.microsoft.com/office/drawing/2014/main" xmlns="" id="{50AC999C-E748-460B-87AF-1172F0EB3B6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>
              <a:off x="5215079" y="1887909"/>
              <a:ext cx="340311" cy="298642"/>
            </a:xfrm>
            <a:prstGeom prst="rect">
              <a:avLst/>
            </a:prstGeom>
            <a:solidFill>
              <a:sysClr val="window" lastClr="FFFFFF"/>
            </a:solidFill>
            <a:ln>
              <a:solidFill>
                <a:sysClr val="window" lastClr="FFFFFF"/>
              </a:solidFill>
            </a:ln>
          </p:spPr>
        </p:pic>
        <p:pic>
          <p:nvPicPr>
            <p:cNvPr id="11" name="Graphic 145" descr="Credit card">
              <a:extLst>
                <a:ext uri="{FF2B5EF4-FFF2-40B4-BE49-F238E27FC236}">
                  <a16:creationId xmlns:a16="http://schemas.microsoft.com/office/drawing/2014/main" xmlns="" id="{8ABCEC45-7FAE-4906-AA3E-582961ECEFA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>
              <a:off x="4850014" y="2273298"/>
              <a:ext cx="148651" cy="130449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xmlns="" id="{76E4DE3E-62B4-44EE-90B1-72C77F30CFA6}"/>
                </a:ext>
              </a:extLst>
            </p:cNvPr>
            <p:cNvSpPr txBox="1"/>
            <p:nvPr/>
          </p:nvSpPr>
          <p:spPr>
            <a:xfrm>
              <a:off x="4753774" y="1570168"/>
              <a:ext cx="1146050" cy="1690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685800"/>
              <a:r>
                <a:rPr lang="en-US" sz="1000" b="1" dirty="0">
                  <a:solidFill>
                    <a:srgbClr val="0A4C84"/>
                  </a:solidFill>
                  <a:latin typeface="Helvetica" pitchFamily="34" charset="0"/>
                </a:rPr>
                <a:t>Telemetry Site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xmlns="" id="{4B8BAA42-60D8-474B-984B-0B71AA162A41}"/>
                </a:ext>
              </a:extLst>
            </p:cNvPr>
            <p:cNvSpPr txBox="1"/>
            <p:nvPr/>
          </p:nvSpPr>
          <p:spPr>
            <a:xfrm>
              <a:off x="4715669" y="1742737"/>
              <a:ext cx="1259336" cy="1478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685800"/>
              <a:r>
                <a:rPr lang="en-US" sz="800" b="1" dirty="0">
                  <a:solidFill>
                    <a:srgbClr val="000099"/>
                  </a:solidFill>
                  <a:latin typeface="Helvetica" pitchFamily="34" charset="0"/>
                </a:rPr>
                <a:t>Multiple Steerable Antennas</a:t>
              </a:r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xmlns="" id="{C462194D-4DDA-4620-A2CA-E1A6A1250672}"/>
                </a:ext>
              </a:extLst>
            </p:cNvPr>
            <p:cNvGrpSpPr/>
            <p:nvPr/>
          </p:nvGrpSpPr>
          <p:grpSpPr>
            <a:xfrm>
              <a:off x="4953040" y="1107986"/>
              <a:ext cx="284309" cy="499913"/>
              <a:chOff x="1702348" y="3965086"/>
              <a:chExt cx="379079" cy="666550"/>
            </a:xfrm>
          </p:grpSpPr>
          <p:sp>
            <p:nvSpPr>
              <p:cNvPr id="77" name="Lightning Bolt 76">
                <a:extLst>
                  <a:ext uri="{FF2B5EF4-FFF2-40B4-BE49-F238E27FC236}">
                    <a16:creationId xmlns:a16="http://schemas.microsoft.com/office/drawing/2014/main" xmlns="" id="{89E2C856-5AA7-4211-824E-B0ABAFEF5988}"/>
                  </a:ext>
                </a:extLst>
              </p:cNvPr>
              <p:cNvSpPr/>
              <p:nvPr/>
            </p:nvSpPr>
            <p:spPr>
              <a:xfrm rot="6709079">
                <a:off x="1450384" y="4217560"/>
                <a:ext cx="666040" cy="162111"/>
              </a:xfrm>
              <a:prstGeom prst="lightningBolt">
                <a:avLst/>
              </a:prstGeom>
              <a:solidFill>
                <a:srgbClr val="FFFF00"/>
              </a:solidFill>
              <a:ln w="12700" cap="flat" cmpd="sng" algn="ctr">
                <a:solidFill>
                  <a:srgbClr val="FFC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 defTabSz="685800">
                  <a:defRPr/>
                </a:pPr>
                <a:endParaRPr lang="en-US" kern="0">
                  <a:solidFill>
                    <a:prstClr val="white"/>
                  </a:solidFill>
                  <a:latin typeface="Calibri"/>
                </a:endParaRPr>
              </a:p>
            </p:txBody>
          </p:sp>
          <p:pic>
            <p:nvPicPr>
              <p:cNvPr id="78" name="Graphic 257" descr="Rocket">
                <a:extLst>
                  <a:ext uri="{FF2B5EF4-FFF2-40B4-BE49-F238E27FC236}">
                    <a16:creationId xmlns:a16="http://schemas.microsoft.com/office/drawing/2014/main" xmlns="" id="{DD0B1787-1E7F-42E0-98D8-745A967C98B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xmlns="" r:embed="rId7"/>
                  </a:ext>
                </a:extLst>
              </a:blip>
              <a:stretch>
                <a:fillRect/>
              </a:stretch>
            </p:blipFill>
            <p:spPr>
              <a:xfrm rot="21138998">
                <a:off x="1739268" y="3965086"/>
                <a:ext cx="342159" cy="342159"/>
              </a:xfrm>
              <a:prstGeom prst="rect">
                <a:avLst/>
              </a:prstGeom>
            </p:spPr>
          </p:pic>
        </p:grp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xmlns="" id="{60988176-CA76-47C4-943C-76B5B9F61A1A}"/>
                </a:ext>
              </a:extLst>
            </p:cNvPr>
            <p:cNvSpPr txBox="1"/>
            <p:nvPr/>
          </p:nvSpPr>
          <p:spPr>
            <a:xfrm>
              <a:off x="4563218" y="1207691"/>
              <a:ext cx="492090" cy="15845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defTabSz="685800"/>
              <a:r>
                <a:rPr lang="en-US" sz="900" b="1" dirty="0">
                  <a:solidFill>
                    <a:prstClr val="black"/>
                  </a:solidFill>
                  <a:latin typeface="Helvetica" pitchFamily="34" charset="0"/>
                </a:rPr>
                <a:t>Op A0001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xmlns="" id="{3409BB27-14AB-4C6D-9DC5-03C3FD0E298D}"/>
                </a:ext>
              </a:extLst>
            </p:cNvPr>
            <p:cNvSpPr/>
            <p:nvPr/>
          </p:nvSpPr>
          <p:spPr>
            <a:xfrm>
              <a:off x="4719360" y="3206520"/>
              <a:ext cx="1667084" cy="1534772"/>
            </a:xfrm>
            <a:prstGeom prst="rect">
              <a:avLst/>
            </a:prstGeom>
            <a:solidFill>
              <a:srgbClr val="33CC33">
                <a:lumMod val="20000"/>
                <a:lumOff val="80000"/>
              </a:srgbClr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defTabSz="685800">
                <a:defRPr/>
              </a:pPr>
              <a:endParaRPr lang="en-US" kern="0">
                <a:solidFill>
                  <a:prstClr val="white"/>
                </a:solidFill>
                <a:latin typeface="Calibri"/>
              </a:endParaRPr>
            </a:p>
          </p:txBody>
        </p: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xmlns="" id="{57F3C784-1128-43D9-8B7A-2FEAAF6E6DC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  <a:ext uri="{837473B0-CC2E-450A-ABE3-18F120FF3D39}">
                  <a1611:picAttrSrcUrl xmlns:a1611="http://schemas.microsoft.com/office/drawing/2016/11/main" xmlns="" r:id="rId9"/>
                </a:ext>
              </a:extLst>
            </a:blip>
            <a:stretch>
              <a:fillRect/>
            </a:stretch>
          </p:blipFill>
          <p:spPr>
            <a:xfrm>
              <a:off x="4806585" y="3342718"/>
              <a:ext cx="1488343" cy="1355317"/>
            </a:xfrm>
            <a:prstGeom prst="rect">
              <a:avLst/>
            </a:prstGeom>
            <a:solidFill>
              <a:srgbClr val="33CC33">
                <a:lumMod val="20000"/>
                <a:lumOff val="80000"/>
              </a:srgbClr>
            </a:solidFill>
          </p:spPr>
        </p:pic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xmlns="" id="{05D04A89-22BD-43D9-A4C2-BCB9B2A7CB18}"/>
                </a:ext>
              </a:extLst>
            </p:cNvPr>
            <p:cNvGrpSpPr/>
            <p:nvPr/>
          </p:nvGrpSpPr>
          <p:grpSpPr>
            <a:xfrm>
              <a:off x="6626425" y="3736061"/>
              <a:ext cx="229878" cy="699200"/>
              <a:chOff x="8612202" y="4894384"/>
              <a:chExt cx="375024" cy="1230376"/>
            </a:xfrm>
            <a:noFill/>
          </p:grpSpPr>
          <p:pic>
            <p:nvPicPr>
              <p:cNvPr id="73" name="Graphic 235" descr="Laptop">
                <a:extLst>
                  <a:ext uri="{FF2B5EF4-FFF2-40B4-BE49-F238E27FC236}">
                    <a16:creationId xmlns:a16="http://schemas.microsoft.com/office/drawing/2014/main" xmlns="" id="{51E805CA-F07B-457F-8923-1D185D5BE93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xmlns="" r:embed="rId11"/>
                  </a:ext>
                </a:extLst>
              </a:blip>
              <a:stretch>
                <a:fillRect/>
              </a:stretch>
            </p:blipFill>
            <p:spPr>
              <a:xfrm>
                <a:off x="8612202" y="4894384"/>
                <a:ext cx="367220" cy="367220"/>
              </a:xfrm>
              <a:prstGeom prst="rect">
                <a:avLst/>
              </a:prstGeom>
              <a:grpFill/>
            </p:spPr>
          </p:pic>
          <p:pic>
            <p:nvPicPr>
              <p:cNvPr id="74" name="Graphic 236" descr="Laptop">
                <a:extLst>
                  <a:ext uri="{FF2B5EF4-FFF2-40B4-BE49-F238E27FC236}">
                    <a16:creationId xmlns:a16="http://schemas.microsoft.com/office/drawing/2014/main" xmlns="" id="{FC064D38-FB57-40D2-8C37-3FB27E52F77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xmlns="" r:embed="rId11"/>
                  </a:ext>
                </a:extLst>
              </a:blip>
              <a:stretch>
                <a:fillRect/>
              </a:stretch>
            </p:blipFill>
            <p:spPr>
              <a:xfrm>
                <a:off x="8612202" y="5140358"/>
                <a:ext cx="367220" cy="367220"/>
              </a:xfrm>
              <a:prstGeom prst="rect">
                <a:avLst/>
              </a:prstGeom>
              <a:grpFill/>
            </p:spPr>
          </p:pic>
          <p:pic>
            <p:nvPicPr>
              <p:cNvPr id="75" name="Graphic 237" descr="Laptop">
                <a:extLst>
                  <a:ext uri="{FF2B5EF4-FFF2-40B4-BE49-F238E27FC236}">
                    <a16:creationId xmlns:a16="http://schemas.microsoft.com/office/drawing/2014/main" xmlns="" id="{05954681-85B8-4D78-998E-EAC392BA1A7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xmlns="" r:embed="rId11"/>
                  </a:ext>
                </a:extLst>
              </a:blip>
              <a:stretch>
                <a:fillRect/>
              </a:stretch>
            </p:blipFill>
            <p:spPr>
              <a:xfrm>
                <a:off x="8616104" y="5448949"/>
                <a:ext cx="367220" cy="367220"/>
              </a:xfrm>
              <a:prstGeom prst="rect">
                <a:avLst/>
              </a:prstGeom>
              <a:grpFill/>
            </p:spPr>
          </p:pic>
          <p:pic>
            <p:nvPicPr>
              <p:cNvPr id="76" name="Graphic 238" descr="Laptop">
                <a:extLst>
                  <a:ext uri="{FF2B5EF4-FFF2-40B4-BE49-F238E27FC236}">
                    <a16:creationId xmlns:a16="http://schemas.microsoft.com/office/drawing/2014/main" xmlns="" id="{D649F222-B454-41B0-AA0D-65811FC8B40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xmlns="" r:embed="rId11"/>
                  </a:ext>
                </a:extLst>
              </a:blip>
              <a:stretch>
                <a:fillRect/>
              </a:stretch>
            </p:blipFill>
            <p:spPr>
              <a:xfrm>
                <a:off x="8620006" y="5757540"/>
                <a:ext cx="367220" cy="367220"/>
              </a:xfrm>
              <a:prstGeom prst="rect">
                <a:avLst/>
              </a:prstGeom>
              <a:grpFill/>
            </p:spPr>
          </p:pic>
        </p:grpSp>
        <p:cxnSp>
          <p:nvCxnSpPr>
            <p:cNvPr id="19" name="Connector: Elbow 242">
              <a:extLst>
                <a:ext uri="{FF2B5EF4-FFF2-40B4-BE49-F238E27FC236}">
                  <a16:creationId xmlns:a16="http://schemas.microsoft.com/office/drawing/2014/main" xmlns="" id="{DDF26FBF-CC94-4C21-8954-A3E3AD7A37BA}"/>
                </a:ext>
              </a:extLst>
            </p:cNvPr>
            <p:cNvCxnSpPr>
              <a:cxnSpLocks/>
              <a:stCxn id="26" idx="3"/>
              <a:endCxn id="73" idx="1"/>
            </p:cNvCxnSpPr>
            <p:nvPr/>
          </p:nvCxnSpPr>
          <p:spPr>
            <a:xfrm flipV="1">
              <a:off x="5824628" y="3840403"/>
              <a:ext cx="801797" cy="33821"/>
            </a:xfrm>
            <a:prstGeom prst="bentConnector3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headEnd type="triangle"/>
              <a:tailEnd type="triangle"/>
            </a:ln>
            <a:effectLst/>
          </p:spPr>
        </p:cxnSp>
        <p:cxnSp>
          <p:nvCxnSpPr>
            <p:cNvPr id="20" name="Connector: Elbow 244">
              <a:extLst>
                <a:ext uri="{FF2B5EF4-FFF2-40B4-BE49-F238E27FC236}">
                  <a16:creationId xmlns:a16="http://schemas.microsoft.com/office/drawing/2014/main" xmlns="" id="{93F627E1-0855-4011-9182-E2197F71D97B}"/>
                </a:ext>
              </a:extLst>
            </p:cNvPr>
            <p:cNvCxnSpPr>
              <a:cxnSpLocks/>
              <a:stCxn id="27" idx="3"/>
              <a:endCxn id="74" idx="1"/>
            </p:cNvCxnSpPr>
            <p:nvPr/>
          </p:nvCxnSpPr>
          <p:spPr>
            <a:xfrm flipV="1">
              <a:off x="5824628" y="3980185"/>
              <a:ext cx="801797" cy="79841"/>
            </a:xfrm>
            <a:prstGeom prst="bentConnector3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headEnd type="triangle"/>
              <a:tailEnd type="triangle"/>
            </a:ln>
            <a:effectLst/>
          </p:spPr>
        </p:cxnSp>
        <p:cxnSp>
          <p:nvCxnSpPr>
            <p:cNvPr id="21" name="Connector: Elbow 246">
              <a:extLst>
                <a:ext uri="{FF2B5EF4-FFF2-40B4-BE49-F238E27FC236}">
                  <a16:creationId xmlns:a16="http://schemas.microsoft.com/office/drawing/2014/main" xmlns="" id="{27ED6873-AFD2-4F7D-8CDE-7BB6430C0528}"/>
                </a:ext>
              </a:extLst>
            </p:cNvPr>
            <p:cNvCxnSpPr>
              <a:cxnSpLocks/>
              <a:stCxn id="28" idx="3"/>
              <a:endCxn id="75" idx="1"/>
            </p:cNvCxnSpPr>
            <p:nvPr/>
          </p:nvCxnSpPr>
          <p:spPr>
            <a:xfrm flipV="1">
              <a:off x="5819844" y="4155552"/>
              <a:ext cx="808973" cy="89931"/>
            </a:xfrm>
            <a:prstGeom prst="bentConnector3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headEnd type="triangle"/>
              <a:tailEnd type="triangle"/>
            </a:ln>
            <a:effectLst/>
          </p:spPr>
        </p:cxnSp>
        <p:cxnSp>
          <p:nvCxnSpPr>
            <p:cNvPr id="22" name="Connector: Elbow 248">
              <a:extLst>
                <a:ext uri="{FF2B5EF4-FFF2-40B4-BE49-F238E27FC236}">
                  <a16:creationId xmlns:a16="http://schemas.microsoft.com/office/drawing/2014/main" xmlns="" id="{32A684B8-283D-4F01-96A1-0634EA968E8D}"/>
                </a:ext>
              </a:extLst>
            </p:cNvPr>
            <p:cNvCxnSpPr>
              <a:cxnSpLocks/>
              <a:endCxn id="76" idx="1"/>
            </p:cNvCxnSpPr>
            <p:nvPr/>
          </p:nvCxnSpPr>
          <p:spPr>
            <a:xfrm flipV="1">
              <a:off x="5812756" y="4330918"/>
              <a:ext cx="818453" cy="111278"/>
            </a:xfrm>
            <a:prstGeom prst="bentConnector3">
              <a:avLst>
                <a:gd name="adj1" fmla="val 50000"/>
              </a:avLst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headEnd type="triangle"/>
              <a:tailEnd type="triangle"/>
            </a:ln>
            <a:effectLst/>
          </p:spPr>
        </p:cxn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xmlns="" id="{E791E3A9-FE23-427E-B176-26E21BB924F0}"/>
                </a:ext>
              </a:extLst>
            </p:cNvPr>
            <p:cNvGrpSpPr/>
            <p:nvPr/>
          </p:nvGrpSpPr>
          <p:grpSpPr>
            <a:xfrm>
              <a:off x="6895816" y="3792199"/>
              <a:ext cx="127325" cy="592607"/>
              <a:chOff x="8681208" y="4951140"/>
              <a:chExt cx="207717" cy="1042806"/>
            </a:xfrm>
          </p:grpSpPr>
          <p:pic>
            <p:nvPicPr>
              <p:cNvPr id="69" name="Graphic 276" descr="Call center">
                <a:extLst>
                  <a:ext uri="{FF2B5EF4-FFF2-40B4-BE49-F238E27FC236}">
                    <a16:creationId xmlns:a16="http://schemas.microsoft.com/office/drawing/2014/main" xmlns="" id="{A06FB21D-7F9A-4C3A-97F2-554EFADF8EF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xmlns="" r:embed="rId13"/>
                  </a:ext>
                </a:extLst>
              </a:blip>
              <a:stretch>
                <a:fillRect/>
              </a:stretch>
            </p:blipFill>
            <p:spPr>
              <a:xfrm>
                <a:off x="8681208" y="4951140"/>
                <a:ext cx="200749" cy="200749"/>
              </a:xfrm>
              <a:prstGeom prst="rect">
                <a:avLst/>
              </a:prstGeom>
            </p:spPr>
          </p:pic>
          <p:pic>
            <p:nvPicPr>
              <p:cNvPr id="70" name="Graphic 277" descr="Call center">
                <a:extLst>
                  <a:ext uri="{FF2B5EF4-FFF2-40B4-BE49-F238E27FC236}">
                    <a16:creationId xmlns:a16="http://schemas.microsoft.com/office/drawing/2014/main" xmlns="" id="{C9AFED2B-8D27-4758-8F41-890F0697021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xmlns="" r:embed="rId13"/>
                  </a:ext>
                </a:extLst>
              </a:blip>
              <a:stretch>
                <a:fillRect/>
              </a:stretch>
            </p:blipFill>
            <p:spPr>
              <a:xfrm>
                <a:off x="8681208" y="5212090"/>
                <a:ext cx="200749" cy="200749"/>
              </a:xfrm>
              <a:prstGeom prst="rect">
                <a:avLst/>
              </a:prstGeom>
            </p:spPr>
          </p:pic>
          <p:pic>
            <p:nvPicPr>
              <p:cNvPr id="71" name="Graphic 278" descr="Call center">
                <a:extLst>
                  <a:ext uri="{FF2B5EF4-FFF2-40B4-BE49-F238E27FC236}">
                    <a16:creationId xmlns:a16="http://schemas.microsoft.com/office/drawing/2014/main" xmlns="" id="{63AF6CFF-6A18-4F76-8F8A-2B1BA665695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xmlns="" r:embed="rId13"/>
                  </a:ext>
                </a:extLst>
              </a:blip>
              <a:stretch>
                <a:fillRect/>
              </a:stretch>
            </p:blipFill>
            <p:spPr>
              <a:xfrm>
                <a:off x="8688176" y="5496251"/>
                <a:ext cx="200749" cy="200749"/>
              </a:xfrm>
              <a:prstGeom prst="rect">
                <a:avLst/>
              </a:prstGeom>
            </p:spPr>
          </p:pic>
          <p:pic>
            <p:nvPicPr>
              <p:cNvPr id="72" name="Graphic 279" descr="Call center">
                <a:extLst>
                  <a:ext uri="{FF2B5EF4-FFF2-40B4-BE49-F238E27FC236}">
                    <a16:creationId xmlns:a16="http://schemas.microsoft.com/office/drawing/2014/main" xmlns="" id="{EF7E034D-9B76-4DED-80CA-FEBC6789784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xmlns="" r:embed="rId13"/>
                  </a:ext>
                </a:extLst>
              </a:blip>
              <a:stretch>
                <a:fillRect/>
              </a:stretch>
            </p:blipFill>
            <p:spPr>
              <a:xfrm>
                <a:off x="8683421" y="5793197"/>
                <a:ext cx="200749" cy="200749"/>
              </a:xfrm>
              <a:prstGeom prst="rect">
                <a:avLst/>
              </a:prstGeom>
            </p:spPr>
          </p:pic>
        </p:grp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xmlns="" id="{B2077819-C065-41DF-A0C0-039C61DEFFA5}"/>
                </a:ext>
              </a:extLst>
            </p:cNvPr>
            <p:cNvSpPr txBox="1"/>
            <p:nvPr/>
          </p:nvSpPr>
          <p:spPr>
            <a:xfrm>
              <a:off x="5160241" y="3621549"/>
              <a:ext cx="795716" cy="147891"/>
            </a:xfrm>
            <a:prstGeom prst="rect">
              <a:avLst/>
            </a:prstGeom>
            <a:noFill/>
            <a:ln w="19050">
              <a:solidFill>
                <a:sysClr val="windowText" lastClr="000000"/>
              </a:solidFill>
            </a:ln>
          </p:spPr>
          <p:txBody>
            <a:bodyPr wrap="square" rtlCol="0">
              <a:spAutoFit/>
            </a:bodyPr>
            <a:lstStyle/>
            <a:p>
              <a:pPr defTabSz="685800">
                <a:defRPr/>
              </a:pPr>
              <a:r>
                <a:rPr lang="en-US" sz="800" b="1" kern="0" dirty="0">
                  <a:solidFill>
                    <a:srgbClr val="0A4C84">
                      <a:lumMod val="60000"/>
                      <a:lumOff val="40000"/>
                    </a:srgbClr>
                  </a:solidFill>
                  <a:latin typeface="Helvetica" pitchFamily="34" charset="0"/>
                </a:rPr>
                <a:t>Virtual Machines</a:t>
              </a:r>
            </a:p>
          </p:txBody>
        </p:sp>
        <p:pic>
          <p:nvPicPr>
            <p:cNvPr id="25" name="Graphic 291" descr="Team">
              <a:extLst>
                <a:ext uri="{FF2B5EF4-FFF2-40B4-BE49-F238E27FC236}">
                  <a16:creationId xmlns:a16="http://schemas.microsoft.com/office/drawing/2014/main" xmlns="" id="{42F0FEE3-3116-42F1-9851-99ADBFB682DE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15"/>
                </a:ext>
              </a:extLst>
            </a:blip>
            <a:stretch>
              <a:fillRect/>
            </a:stretch>
          </p:blipFill>
          <p:spPr>
            <a:xfrm>
              <a:off x="6156344" y="3294875"/>
              <a:ext cx="145160" cy="132872"/>
            </a:xfrm>
            <a:prstGeom prst="rect">
              <a:avLst/>
            </a:prstGeom>
          </p:spPr>
        </p:pic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xmlns="" id="{15F59C7B-DDA2-40DB-81E7-680D808B3D57}"/>
                </a:ext>
              </a:extLst>
            </p:cNvPr>
            <p:cNvSpPr txBox="1"/>
            <p:nvPr/>
          </p:nvSpPr>
          <p:spPr>
            <a:xfrm>
              <a:off x="5280107" y="3800278"/>
              <a:ext cx="544521" cy="147891"/>
            </a:xfrm>
            <a:prstGeom prst="rect">
              <a:avLst/>
            </a:prstGeom>
            <a:noFill/>
            <a:ln>
              <a:solidFill>
                <a:sysClr val="windowText" lastClr="000000"/>
              </a:solidFill>
            </a:ln>
          </p:spPr>
          <p:txBody>
            <a:bodyPr wrap="square" rtlCol="0">
              <a:spAutoFit/>
            </a:bodyPr>
            <a:lstStyle/>
            <a:p>
              <a:pPr defTabSz="685800">
                <a:defRPr/>
              </a:pPr>
              <a:r>
                <a:rPr lang="en-US" sz="800" kern="0" dirty="0">
                  <a:solidFill>
                    <a:srgbClr val="0A4C84">
                      <a:lumMod val="60000"/>
                      <a:lumOff val="40000"/>
                    </a:srgbClr>
                  </a:solidFill>
                  <a:latin typeface="Helvetica" pitchFamily="34" charset="0"/>
                </a:rPr>
                <a:t>Op A0001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xmlns="" id="{376DA370-73AC-42E7-8240-7C5838447B03}"/>
                </a:ext>
              </a:extLst>
            </p:cNvPr>
            <p:cNvSpPr txBox="1"/>
            <p:nvPr/>
          </p:nvSpPr>
          <p:spPr>
            <a:xfrm>
              <a:off x="5280107" y="3986081"/>
              <a:ext cx="544521" cy="147891"/>
            </a:xfrm>
            <a:prstGeom prst="rect">
              <a:avLst/>
            </a:prstGeom>
            <a:noFill/>
            <a:ln>
              <a:solidFill>
                <a:sysClr val="windowText" lastClr="000000"/>
              </a:solidFill>
            </a:ln>
          </p:spPr>
          <p:txBody>
            <a:bodyPr wrap="square" rtlCol="0">
              <a:spAutoFit/>
            </a:bodyPr>
            <a:lstStyle/>
            <a:p>
              <a:pPr defTabSz="685800">
                <a:defRPr/>
              </a:pPr>
              <a:r>
                <a:rPr lang="en-US" sz="800" kern="0" dirty="0">
                  <a:solidFill>
                    <a:srgbClr val="0A4C84">
                      <a:lumMod val="60000"/>
                      <a:lumOff val="40000"/>
                    </a:srgbClr>
                  </a:solidFill>
                  <a:latin typeface="Helvetica" pitchFamily="34" charset="0"/>
                </a:rPr>
                <a:t>Op D0001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xmlns="" id="{C411AE01-C2EA-43D6-B4DC-1223369B6685}"/>
                </a:ext>
              </a:extLst>
            </p:cNvPr>
            <p:cNvSpPr txBox="1"/>
            <p:nvPr/>
          </p:nvSpPr>
          <p:spPr>
            <a:xfrm>
              <a:off x="5280106" y="4171537"/>
              <a:ext cx="539737" cy="147891"/>
            </a:xfrm>
            <a:prstGeom prst="rect">
              <a:avLst/>
            </a:prstGeom>
            <a:noFill/>
            <a:ln>
              <a:solidFill>
                <a:sysClr val="windowText" lastClr="000000"/>
              </a:solidFill>
            </a:ln>
          </p:spPr>
          <p:txBody>
            <a:bodyPr wrap="square" rtlCol="0">
              <a:spAutoFit/>
            </a:bodyPr>
            <a:lstStyle/>
            <a:p>
              <a:pPr defTabSz="685800">
                <a:defRPr/>
              </a:pPr>
              <a:r>
                <a:rPr lang="en-US" sz="800" kern="0" dirty="0">
                  <a:solidFill>
                    <a:srgbClr val="0A4C84">
                      <a:lumMod val="60000"/>
                      <a:lumOff val="40000"/>
                    </a:srgbClr>
                  </a:solidFill>
                  <a:latin typeface="Helvetica" pitchFamily="34" charset="0"/>
                </a:rPr>
                <a:t>Op X0001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xmlns="" id="{EAC5E3F4-D075-4626-8DFE-3B577C35C8A0}"/>
                </a:ext>
              </a:extLst>
            </p:cNvPr>
            <p:cNvSpPr txBox="1"/>
            <p:nvPr/>
          </p:nvSpPr>
          <p:spPr>
            <a:xfrm>
              <a:off x="5280107" y="4355832"/>
              <a:ext cx="539736" cy="147891"/>
            </a:xfrm>
            <a:prstGeom prst="rect">
              <a:avLst/>
            </a:prstGeom>
            <a:noFill/>
            <a:ln>
              <a:solidFill>
                <a:sysClr val="windowText" lastClr="000000"/>
              </a:solidFill>
            </a:ln>
          </p:spPr>
          <p:txBody>
            <a:bodyPr wrap="square" rtlCol="0">
              <a:spAutoFit/>
            </a:bodyPr>
            <a:lstStyle/>
            <a:p>
              <a:pPr defTabSz="685800">
                <a:defRPr/>
              </a:pPr>
              <a:r>
                <a:rPr lang="en-US" sz="800" kern="0" dirty="0">
                  <a:solidFill>
                    <a:srgbClr val="0A4C84">
                      <a:lumMod val="60000"/>
                      <a:lumOff val="40000"/>
                    </a:srgbClr>
                  </a:solidFill>
                  <a:latin typeface="Helvetica" pitchFamily="34" charset="0"/>
                </a:rPr>
                <a:t>Op S0001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xmlns="" id="{428ADEEB-A6E9-4931-90F0-EF00F2BFD387}"/>
                </a:ext>
              </a:extLst>
            </p:cNvPr>
            <p:cNvSpPr txBox="1"/>
            <p:nvPr/>
          </p:nvSpPr>
          <p:spPr>
            <a:xfrm>
              <a:off x="4643019" y="3191553"/>
              <a:ext cx="1323337" cy="1690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685800"/>
              <a:r>
                <a:rPr lang="en-US" sz="1000" b="1" dirty="0">
                  <a:solidFill>
                    <a:srgbClr val="0A4C84"/>
                  </a:solidFill>
                  <a:latin typeface="Helvetica" pitchFamily="34" charset="0"/>
                </a:rPr>
                <a:t>Data/Computing Center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xmlns="" id="{5EC19FD0-7D8B-4F29-A824-43A9094FD61E}"/>
                </a:ext>
              </a:extLst>
            </p:cNvPr>
            <p:cNvSpPr txBox="1"/>
            <p:nvPr/>
          </p:nvSpPr>
          <p:spPr>
            <a:xfrm>
              <a:off x="6439243" y="3598655"/>
              <a:ext cx="945437" cy="1584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685800"/>
              <a:r>
                <a:rPr lang="en-US" sz="900" b="1" dirty="0">
                  <a:solidFill>
                    <a:srgbClr val="0A4C84"/>
                  </a:solidFill>
                  <a:latin typeface="Helvetica" pitchFamily="34" charset="0"/>
                </a:rPr>
                <a:t>Users, real time</a:t>
              </a:r>
            </a:p>
          </p:txBody>
        </p: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xmlns="" id="{D6BDBD22-B174-43A0-B9F8-6DDA3C21CF72}"/>
                </a:ext>
              </a:extLst>
            </p:cNvPr>
            <p:cNvCxnSpPr>
              <a:cxnSpLocks/>
            </p:cNvCxnSpPr>
            <p:nvPr/>
          </p:nvCxnSpPr>
          <p:spPr>
            <a:xfrm>
              <a:off x="4864567" y="2397479"/>
              <a:ext cx="9831" cy="804715"/>
            </a:xfrm>
            <a:prstGeom prst="straightConnector1">
              <a:avLst/>
            </a:prstGeom>
            <a:noFill/>
            <a:ln w="25400" cap="flat" cmpd="sng" algn="ctr">
              <a:solidFill>
                <a:sysClr val="windowText" lastClr="000000"/>
              </a:solidFill>
              <a:prstDash val="solid"/>
              <a:headEnd type="triangle"/>
              <a:tailEnd type="triangle"/>
            </a:ln>
            <a:effectLst/>
          </p:spPr>
        </p:cxn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xmlns="" id="{468DB493-8A57-42AD-B4D7-C97AF6D41D94}"/>
                </a:ext>
              </a:extLst>
            </p:cNvPr>
            <p:cNvSpPr txBox="1"/>
            <p:nvPr/>
          </p:nvSpPr>
          <p:spPr>
            <a:xfrm>
              <a:off x="4726762" y="2174429"/>
              <a:ext cx="617533" cy="1478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85800"/>
              <a:r>
                <a:rPr lang="en-US" sz="800" dirty="0" err="1">
                  <a:solidFill>
                    <a:prstClr val="black"/>
                  </a:solidFill>
                  <a:latin typeface="Helvetica" pitchFamily="34" charset="0"/>
                </a:rPr>
                <a:t>RFoF</a:t>
              </a:r>
              <a:r>
                <a:rPr lang="en-US" sz="800" dirty="0">
                  <a:solidFill>
                    <a:prstClr val="black"/>
                  </a:solidFill>
                  <a:latin typeface="Helvetica" pitchFamily="34" charset="0"/>
                </a:rPr>
                <a:t> converter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xmlns="" id="{544CD35B-BA4E-48A0-9868-2392B341B90B}"/>
                </a:ext>
              </a:extLst>
            </p:cNvPr>
            <p:cNvSpPr txBox="1"/>
            <p:nvPr/>
          </p:nvSpPr>
          <p:spPr>
            <a:xfrm rot="5400000">
              <a:off x="4644974" y="2737619"/>
              <a:ext cx="610931" cy="1584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85800"/>
              <a:r>
                <a:rPr lang="en-US" sz="900" dirty="0">
                  <a:solidFill>
                    <a:prstClr val="black"/>
                  </a:solidFill>
                  <a:latin typeface="Helvetica" pitchFamily="34" charset="0"/>
                </a:rPr>
                <a:t>RF over Fiber</a:t>
              </a:r>
            </a:p>
          </p:txBody>
        </p:sp>
        <p:pic>
          <p:nvPicPr>
            <p:cNvPr id="35" name="Graphic 145" descr="Credit card">
              <a:extLst>
                <a:ext uri="{FF2B5EF4-FFF2-40B4-BE49-F238E27FC236}">
                  <a16:creationId xmlns:a16="http://schemas.microsoft.com/office/drawing/2014/main" xmlns="" id="{5FC00010-4C11-4996-88BC-8C8114E3775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>
              <a:off x="6063381" y="2427041"/>
              <a:ext cx="148651" cy="130449"/>
            </a:xfrm>
            <a:prstGeom prst="rect">
              <a:avLst/>
            </a:prstGeom>
          </p:spPr>
        </p:pic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xmlns="" id="{3B81C32D-B4C3-446A-9947-74FAE019964B}"/>
                </a:ext>
              </a:extLst>
            </p:cNvPr>
            <p:cNvGrpSpPr/>
            <p:nvPr/>
          </p:nvGrpSpPr>
          <p:grpSpPr>
            <a:xfrm>
              <a:off x="7136327" y="2571447"/>
              <a:ext cx="256619" cy="256619"/>
              <a:chOff x="4853537" y="4098507"/>
              <a:chExt cx="342159" cy="342159"/>
            </a:xfrm>
            <a:solidFill>
              <a:srgbClr val="ECBC2B">
                <a:lumMod val="40000"/>
                <a:lumOff val="60000"/>
              </a:srgbClr>
            </a:solidFill>
          </p:grpSpPr>
          <p:pic>
            <p:nvPicPr>
              <p:cNvPr id="67" name="Graphic 289" descr="Rocket">
                <a:extLst>
                  <a:ext uri="{FF2B5EF4-FFF2-40B4-BE49-F238E27FC236}">
                    <a16:creationId xmlns:a16="http://schemas.microsoft.com/office/drawing/2014/main" xmlns="" id="{C21E0605-79E2-4EAD-A2EC-1C695C440F0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xmlns="" r:embed="rId7"/>
                  </a:ext>
                </a:extLst>
              </a:blip>
              <a:stretch>
                <a:fillRect/>
              </a:stretch>
            </p:blipFill>
            <p:spPr>
              <a:xfrm rot="18977025">
                <a:off x="4853537" y="4098507"/>
                <a:ext cx="342159" cy="342159"/>
              </a:xfrm>
              <a:prstGeom prst="rect">
                <a:avLst/>
              </a:prstGeom>
              <a:grpFill/>
            </p:spPr>
          </p:pic>
          <p:sp>
            <p:nvSpPr>
              <p:cNvPr id="68" name="Oval 67">
                <a:extLst>
                  <a:ext uri="{FF2B5EF4-FFF2-40B4-BE49-F238E27FC236}">
                    <a16:creationId xmlns:a16="http://schemas.microsoft.com/office/drawing/2014/main" xmlns="" id="{59A2A851-95A2-4086-A26A-DD43F5EAE0F7}"/>
                  </a:ext>
                </a:extLst>
              </p:cNvPr>
              <p:cNvSpPr/>
              <p:nvPr/>
            </p:nvSpPr>
            <p:spPr>
              <a:xfrm>
                <a:off x="4855777" y="4357266"/>
                <a:ext cx="308933" cy="50580"/>
              </a:xfrm>
              <a:prstGeom prst="ellipse">
                <a:avLst/>
              </a:prstGeom>
              <a:grpFill/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 defTabSz="685800">
                  <a:defRPr/>
                </a:pPr>
                <a:endParaRPr lang="en-US" kern="0">
                  <a:solidFill>
                    <a:prstClr val="white"/>
                  </a:solidFill>
                  <a:latin typeface="Calibri"/>
                </a:endParaRPr>
              </a:p>
            </p:txBody>
          </p:sp>
        </p:grp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xmlns="" id="{26501D0D-28E9-4EF2-B18B-10EDD1A0C126}"/>
                </a:ext>
              </a:extLst>
            </p:cNvPr>
            <p:cNvSpPr txBox="1"/>
            <p:nvPr/>
          </p:nvSpPr>
          <p:spPr>
            <a:xfrm>
              <a:off x="7064942" y="2829024"/>
              <a:ext cx="487689" cy="15845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defTabSz="685800"/>
              <a:r>
                <a:rPr lang="en-US" sz="900" b="1" dirty="0">
                  <a:solidFill>
                    <a:prstClr val="black"/>
                  </a:solidFill>
                  <a:latin typeface="Helvetica" pitchFamily="34" charset="0"/>
                </a:rPr>
                <a:t>Op X0001</a:t>
              </a:r>
            </a:p>
          </p:txBody>
        </p:sp>
        <p:pic>
          <p:nvPicPr>
            <p:cNvPr id="38" name="Graphic 23" descr="Volume">
              <a:extLst>
                <a:ext uri="{FF2B5EF4-FFF2-40B4-BE49-F238E27FC236}">
                  <a16:creationId xmlns:a16="http://schemas.microsoft.com/office/drawing/2014/main" xmlns="" id="{4AD07D36-DF78-4B11-A4FB-6275E1F879A8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17"/>
                </a:ext>
              </a:extLst>
            </a:blip>
            <a:stretch>
              <a:fillRect/>
            </a:stretch>
          </p:blipFill>
          <p:spPr>
            <a:xfrm rot="19426628">
              <a:off x="6687024" y="2247717"/>
              <a:ext cx="232331" cy="232331"/>
            </a:xfrm>
            <a:prstGeom prst="rect">
              <a:avLst/>
            </a:prstGeom>
          </p:spPr>
        </p:pic>
        <p:pic>
          <p:nvPicPr>
            <p:cNvPr id="39" name="Graphic 24" descr="Volume">
              <a:extLst>
                <a:ext uri="{FF2B5EF4-FFF2-40B4-BE49-F238E27FC236}">
                  <a16:creationId xmlns:a16="http://schemas.microsoft.com/office/drawing/2014/main" xmlns="" id="{64ED06FE-8EA9-4169-B969-848A7F9F68A4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17"/>
                </a:ext>
              </a:extLst>
            </a:blip>
            <a:stretch>
              <a:fillRect/>
            </a:stretch>
          </p:blipFill>
          <p:spPr>
            <a:xfrm rot="19216627">
              <a:off x="6632209" y="2110227"/>
              <a:ext cx="232331" cy="232331"/>
            </a:xfrm>
            <a:prstGeom prst="rect">
              <a:avLst/>
            </a:prstGeom>
          </p:spPr>
        </p:pic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xmlns="" id="{1EB70FCC-D785-46A8-8EAD-2C98D5E6D3D6}"/>
                </a:ext>
              </a:extLst>
            </p:cNvPr>
            <p:cNvGrpSpPr/>
            <p:nvPr/>
          </p:nvGrpSpPr>
          <p:grpSpPr>
            <a:xfrm>
              <a:off x="7129696" y="2012140"/>
              <a:ext cx="256619" cy="256619"/>
              <a:chOff x="4853537" y="4098507"/>
              <a:chExt cx="342159" cy="342159"/>
            </a:xfrm>
            <a:solidFill>
              <a:srgbClr val="ECBC2B">
                <a:lumMod val="40000"/>
                <a:lumOff val="60000"/>
              </a:srgbClr>
            </a:solidFill>
          </p:grpSpPr>
          <p:pic>
            <p:nvPicPr>
              <p:cNvPr id="65" name="Graphic 289" descr="Rocket">
                <a:extLst>
                  <a:ext uri="{FF2B5EF4-FFF2-40B4-BE49-F238E27FC236}">
                    <a16:creationId xmlns:a16="http://schemas.microsoft.com/office/drawing/2014/main" xmlns="" id="{AAB83850-B7BE-4908-B263-0EEA5CB9DF4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xmlns="" r:embed="rId7"/>
                  </a:ext>
                </a:extLst>
              </a:blip>
              <a:stretch>
                <a:fillRect/>
              </a:stretch>
            </p:blipFill>
            <p:spPr>
              <a:xfrm rot="18977025">
                <a:off x="4853537" y="4098507"/>
                <a:ext cx="342159" cy="342159"/>
              </a:xfrm>
              <a:prstGeom prst="rect">
                <a:avLst/>
              </a:prstGeom>
              <a:grpFill/>
            </p:spPr>
          </p:pic>
          <p:sp>
            <p:nvSpPr>
              <p:cNvPr id="66" name="Oval 65">
                <a:extLst>
                  <a:ext uri="{FF2B5EF4-FFF2-40B4-BE49-F238E27FC236}">
                    <a16:creationId xmlns:a16="http://schemas.microsoft.com/office/drawing/2014/main" xmlns="" id="{C4AE471E-E7DD-4692-A29C-2ECD22FBBEF1}"/>
                  </a:ext>
                </a:extLst>
              </p:cNvPr>
              <p:cNvSpPr/>
              <p:nvPr/>
            </p:nvSpPr>
            <p:spPr>
              <a:xfrm>
                <a:off x="4855777" y="4357266"/>
                <a:ext cx="308933" cy="50580"/>
              </a:xfrm>
              <a:prstGeom prst="ellipse">
                <a:avLst/>
              </a:prstGeom>
              <a:grpFill/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 defTabSz="685800">
                  <a:defRPr/>
                </a:pPr>
                <a:endParaRPr lang="en-US" kern="0">
                  <a:solidFill>
                    <a:prstClr val="white"/>
                  </a:solidFill>
                  <a:latin typeface="Calibri"/>
                </a:endParaRPr>
              </a:p>
            </p:txBody>
          </p:sp>
        </p:grp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xmlns="" id="{17E07E45-FBA3-4088-9A5C-DB16C8B5A059}"/>
                </a:ext>
              </a:extLst>
            </p:cNvPr>
            <p:cNvSpPr txBox="1"/>
            <p:nvPr/>
          </p:nvSpPr>
          <p:spPr>
            <a:xfrm>
              <a:off x="7058310" y="2281846"/>
              <a:ext cx="492090" cy="15845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defTabSz="685800"/>
              <a:r>
                <a:rPr lang="en-US" sz="900" b="1" dirty="0">
                  <a:solidFill>
                    <a:prstClr val="black"/>
                  </a:solidFill>
                  <a:latin typeface="Helvetica" pitchFamily="34" charset="0"/>
                </a:rPr>
                <a:t>Op D0001</a:t>
              </a:r>
            </a:p>
          </p:txBody>
        </p: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xmlns="" id="{684A7A20-02AE-488F-9D29-22C2DF57C5DE}"/>
                </a:ext>
              </a:extLst>
            </p:cNvPr>
            <p:cNvGrpSpPr/>
            <p:nvPr/>
          </p:nvGrpSpPr>
          <p:grpSpPr>
            <a:xfrm>
              <a:off x="7129603" y="3103049"/>
              <a:ext cx="256619" cy="256619"/>
              <a:chOff x="4853537" y="4098507"/>
              <a:chExt cx="342159" cy="342159"/>
            </a:xfrm>
            <a:solidFill>
              <a:srgbClr val="ECBC2B">
                <a:lumMod val="40000"/>
                <a:lumOff val="60000"/>
              </a:srgbClr>
            </a:solidFill>
          </p:grpSpPr>
          <p:pic>
            <p:nvPicPr>
              <p:cNvPr id="63" name="Graphic 289" descr="Rocket">
                <a:extLst>
                  <a:ext uri="{FF2B5EF4-FFF2-40B4-BE49-F238E27FC236}">
                    <a16:creationId xmlns:a16="http://schemas.microsoft.com/office/drawing/2014/main" xmlns="" id="{574D8C76-447B-417A-AA32-352FFDF2A3C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xmlns="" r:embed="rId7"/>
                  </a:ext>
                </a:extLst>
              </a:blip>
              <a:stretch>
                <a:fillRect/>
              </a:stretch>
            </p:blipFill>
            <p:spPr>
              <a:xfrm rot="18977025">
                <a:off x="4853537" y="4098507"/>
                <a:ext cx="342159" cy="342159"/>
              </a:xfrm>
              <a:prstGeom prst="rect">
                <a:avLst/>
              </a:prstGeom>
              <a:grpFill/>
            </p:spPr>
          </p:pic>
          <p:sp>
            <p:nvSpPr>
              <p:cNvPr id="64" name="Oval 63">
                <a:extLst>
                  <a:ext uri="{FF2B5EF4-FFF2-40B4-BE49-F238E27FC236}">
                    <a16:creationId xmlns:a16="http://schemas.microsoft.com/office/drawing/2014/main" xmlns="" id="{F80E5BC4-41D9-470C-BF84-F1AD7B661605}"/>
                  </a:ext>
                </a:extLst>
              </p:cNvPr>
              <p:cNvSpPr/>
              <p:nvPr/>
            </p:nvSpPr>
            <p:spPr>
              <a:xfrm>
                <a:off x="4855777" y="4357266"/>
                <a:ext cx="308933" cy="50580"/>
              </a:xfrm>
              <a:prstGeom prst="ellipse">
                <a:avLst/>
              </a:prstGeom>
              <a:grpFill/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 defTabSz="685800">
                  <a:defRPr/>
                </a:pPr>
                <a:endParaRPr lang="en-US" kern="0">
                  <a:solidFill>
                    <a:prstClr val="white"/>
                  </a:solidFill>
                  <a:latin typeface="Calibri"/>
                </a:endParaRPr>
              </a:p>
            </p:txBody>
          </p:sp>
        </p:grp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xmlns="" id="{D82CE7E4-D145-44C0-BA1F-A4EBD3460CA9}"/>
                </a:ext>
              </a:extLst>
            </p:cNvPr>
            <p:cNvSpPr txBox="1"/>
            <p:nvPr/>
          </p:nvSpPr>
          <p:spPr>
            <a:xfrm>
              <a:off x="7074476" y="3374245"/>
              <a:ext cx="487689" cy="15845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defTabSz="685800"/>
              <a:r>
                <a:rPr lang="en-US" sz="900" b="1" dirty="0">
                  <a:solidFill>
                    <a:prstClr val="black"/>
                  </a:solidFill>
                  <a:latin typeface="Helvetica" pitchFamily="34" charset="0"/>
                </a:rPr>
                <a:t>Op S0001</a:t>
              </a:r>
            </a:p>
          </p:txBody>
        </p:sp>
        <p:pic>
          <p:nvPicPr>
            <p:cNvPr id="44" name="Graphic 23" descr="Volume">
              <a:extLst>
                <a:ext uri="{FF2B5EF4-FFF2-40B4-BE49-F238E27FC236}">
                  <a16:creationId xmlns:a16="http://schemas.microsoft.com/office/drawing/2014/main" xmlns="" id="{52A2D9C3-B913-4B45-8BC4-2E597D19395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17"/>
                </a:ext>
              </a:extLst>
            </a:blip>
            <a:stretch>
              <a:fillRect/>
            </a:stretch>
          </p:blipFill>
          <p:spPr>
            <a:xfrm rot="1314806">
              <a:off x="6724876" y="3115217"/>
              <a:ext cx="232331" cy="232331"/>
            </a:xfrm>
            <a:prstGeom prst="rect">
              <a:avLst/>
            </a:prstGeom>
          </p:spPr>
        </p:pic>
        <p:pic>
          <p:nvPicPr>
            <p:cNvPr id="45" name="Graphic 24" descr="Volume">
              <a:extLst>
                <a:ext uri="{FF2B5EF4-FFF2-40B4-BE49-F238E27FC236}">
                  <a16:creationId xmlns:a16="http://schemas.microsoft.com/office/drawing/2014/main" xmlns="" id="{4BCBC5EB-3205-4903-87EC-839ADC83CE6C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17"/>
                </a:ext>
              </a:extLst>
            </a:blip>
            <a:stretch>
              <a:fillRect/>
            </a:stretch>
          </p:blipFill>
          <p:spPr>
            <a:xfrm rot="1207989">
              <a:off x="6721424" y="2981487"/>
              <a:ext cx="227493" cy="227493"/>
            </a:xfrm>
            <a:prstGeom prst="rect">
              <a:avLst/>
            </a:prstGeom>
          </p:spPr>
        </p:pic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xmlns="" id="{0D5589AB-978E-4327-9451-FDBE6B0215E0}"/>
                </a:ext>
              </a:extLst>
            </p:cNvPr>
            <p:cNvSpPr/>
            <p:nvPr/>
          </p:nvSpPr>
          <p:spPr>
            <a:xfrm rot="5400000">
              <a:off x="6614193" y="2586106"/>
              <a:ext cx="1925527" cy="21358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685800"/>
              <a:r>
                <a:rPr lang="en-US" sz="788" b="1" dirty="0">
                  <a:solidFill>
                    <a:srgbClr val="000099"/>
                  </a:solidFill>
                  <a:latin typeface="Helvetica" pitchFamily="34" charset="0"/>
                </a:rPr>
                <a:t>Multiple Distributed Fixed Antennas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xmlns="" id="{BF36829A-CBBE-422F-95B6-8CE477D61CFB}"/>
                </a:ext>
              </a:extLst>
            </p:cNvPr>
            <p:cNvSpPr txBox="1"/>
            <p:nvPr/>
          </p:nvSpPr>
          <p:spPr>
            <a:xfrm rot="5400000">
              <a:off x="4472910" y="2803343"/>
              <a:ext cx="688113" cy="1584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685800"/>
              <a:r>
                <a:rPr lang="en-US" sz="900" dirty="0">
                  <a:solidFill>
                    <a:prstClr val="black"/>
                  </a:solidFill>
                  <a:latin typeface="Helvetica" pitchFamily="34" charset="0"/>
                </a:rPr>
                <a:t>Remote Control</a:t>
              </a:r>
            </a:p>
          </p:txBody>
        </p:sp>
        <p:cxnSp>
          <p:nvCxnSpPr>
            <p:cNvPr id="48" name="Elbow Connector 232">
              <a:extLst>
                <a:ext uri="{FF2B5EF4-FFF2-40B4-BE49-F238E27FC236}">
                  <a16:creationId xmlns:a16="http://schemas.microsoft.com/office/drawing/2014/main" xmlns="" id="{51B6A352-DC12-425B-A9AD-AC03436C0CD6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5664331" y="2298634"/>
              <a:ext cx="748537" cy="1058582"/>
            </a:xfrm>
            <a:prstGeom prst="bentConnector2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  <a:headEnd type="triangle" w="med" len="med"/>
              <a:tailEnd type="triangle" w="med" len="med"/>
            </a:ln>
            <a:effectLst/>
          </p:spPr>
        </p:cxn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xmlns="" id="{69E60B2A-D93A-4F33-889C-641B76BA2C70}"/>
                </a:ext>
              </a:extLst>
            </p:cNvPr>
            <p:cNvSpPr txBox="1"/>
            <p:nvPr/>
          </p:nvSpPr>
          <p:spPr>
            <a:xfrm rot="5400000">
              <a:off x="5112792" y="2802778"/>
              <a:ext cx="689241" cy="1584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685800"/>
              <a:r>
                <a:rPr lang="en-US" sz="900" dirty="0">
                  <a:solidFill>
                    <a:prstClr val="black"/>
                  </a:solidFill>
                  <a:latin typeface="Helvetica" pitchFamily="34" charset="0"/>
                </a:rPr>
                <a:t>Remote Control</a:t>
              </a: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xmlns="" id="{57B43B88-3B0E-4C63-86C2-895DC379F101}"/>
                </a:ext>
              </a:extLst>
            </p:cNvPr>
            <p:cNvSpPr txBox="1"/>
            <p:nvPr/>
          </p:nvSpPr>
          <p:spPr>
            <a:xfrm rot="5400000">
              <a:off x="5465628" y="2807741"/>
              <a:ext cx="679318" cy="1584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685800"/>
              <a:r>
                <a:rPr lang="en-US" sz="900" dirty="0">
                  <a:solidFill>
                    <a:prstClr val="black"/>
                  </a:solidFill>
                  <a:latin typeface="Helvetica" pitchFamily="34" charset="0"/>
                </a:rPr>
                <a:t>Remote Control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xmlns="" id="{93981590-5205-4DF5-9EE8-6ED6885CC9AE}"/>
                </a:ext>
              </a:extLst>
            </p:cNvPr>
            <p:cNvSpPr txBox="1"/>
            <p:nvPr/>
          </p:nvSpPr>
          <p:spPr>
            <a:xfrm>
              <a:off x="5946734" y="2859659"/>
              <a:ext cx="684475" cy="1584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685800"/>
              <a:r>
                <a:rPr lang="en-US" sz="900" dirty="0">
                  <a:solidFill>
                    <a:prstClr val="black"/>
                  </a:solidFill>
                  <a:latin typeface="Helvetica" pitchFamily="34" charset="0"/>
                </a:rPr>
                <a:t>Remote Control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xmlns="" id="{AD813728-132F-4792-B521-23061225C3FC}"/>
                </a:ext>
              </a:extLst>
            </p:cNvPr>
            <p:cNvSpPr txBox="1"/>
            <p:nvPr/>
          </p:nvSpPr>
          <p:spPr>
            <a:xfrm>
              <a:off x="5894953" y="2308666"/>
              <a:ext cx="676954" cy="1584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85800"/>
              <a:r>
                <a:rPr lang="en-US" sz="900" dirty="0" err="1">
                  <a:solidFill>
                    <a:prstClr val="black"/>
                  </a:solidFill>
                  <a:latin typeface="Helvetica" pitchFamily="34" charset="0"/>
                </a:rPr>
                <a:t>RFoF</a:t>
              </a:r>
              <a:r>
                <a:rPr lang="en-US" sz="900" dirty="0">
                  <a:solidFill>
                    <a:prstClr val="black"/>
                  </a:solidFill>
                  <a:latin typeface="Helvetica" pitchFamily="34" charset="0"/>
                </a:rPr>
                <a:t> converter</a:t>
              </a:r>
            </a:p>
          </p:txBody>
        </p:sp>
        <p:pic>
          <p:nvPicPr>
            <p:cNvPr id="53" name="Graphic 145" descr="Credit card">
              <a:extLst>
                <a:ext uri="{FF2B5EF4-FFF2-40B4-BE49-F238E27FC236}">
                  <a16:creationId xmlns:a16="http://schemas.microsoft.com/office/drawing/2014/main" xmlns="" id="{80430E03-B9C1-4AA4-9AB0-6F62CF65F70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>
              <a:off x="6256248" y="2998998"/>
              <a:ext cx="148651" cy="130449"/>
            </a:xfrm>
            <a:prstGeom prst="rect">
              <a:avLst/>
            </a:prstGeom>
          </p:spPr>
        </p:pic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xmlns="" id="{F369D87A-EAD2-4076-BD32-074118EEE399}"/>
                </a:ext>
              </a:extLst>
            </p:cNvPr>
            <p:cNvSpPr txBox="1"/>
            <p:nvPr/>
          </p:nvSpPr>
          <p:spPr>
            <a:xfrm>
              <a:off x="6026912" y="3053503"/>
              <a:ext cx="676954" cy="1584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85800"/>
              <a:r>
                <a:rPr lang="en-US" sz="900" dirty="0" err="1">
                  <a:solidFill>
                    <a:prstClr val="black"/>
                  </a:solidFill>
                  <a:latin typeface="Helvetica" pitchFamily="34" charset="0"/>
                </a:rPr>
                <a:t>RFoF</a:t>
              </a:r>
              <a:r>
                <a:rPr lang="en-US" sz="900" dirty="0">
                  <a:solidFill>
                    <a:prstClr val="black"/>
                  </a:solidFill>
                  <a:latin typeface="Helvetica" pitchFamily="34" charset="0"/>
                </a:rPr>
                <a:t> converter</a:t>
              </a:r>
            </a:p>
          </p:txBody>
        </p: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xmlns="" id="{236A3BBF-FD01-419A-B8DC-FC4DF963609A}"/>
                </a:ext>
              </a:extLst>
            </p:cNvPr>
            <p:cNvCxnSpPr>
              <a:cxnSpLocks/>
            </p:cNvCxnSpPr>
            <p:nvPr/>
          </p:nvCxnSpPr>
          <p:spPr>
            <a:xfrm>
              <a:off x="6038599" y="3009700"/>
              <a:ext cx="521071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xmlns="" id="{5B2CEA58-1E8A-4DA1-9322-AC874C4ADD1A}"/>
                </a:ext>
              </a:extLst>
            </p:cNvPr>
            <p:cNvCxnSpPr/>
            <p:nvPr/>
          </p:nvCxnSpPr>
          <p:spPr>
            <a:xfrm>
              <a:off x="6043688" y="3009700"/>
              <a:ext cx="0" cy="192494"/>
            </a:xfrm>
            <a:prstGeom prst="straightConnector1">
              <a:avLst/>
            </a:prstGeom>
            <a:ln w="19050">
              <a:solidFill>
                <a:srgbClr val="0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57" name="Picture 56">
              <a:extLst>
                <a:ext uri="{FF2B5EF4-FFF2-40B4-BE49-F238E27FC236}">
                  <a16:creationId xmlns:a16="http://schemas.microsoft.com/office/drawing/2014/main" xmlns="" id="{06D6A615-F579-4A07-B5DD-30F564432DA9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/>
            <a:stretch>
              <a:fillRect/>
            </a:stretch>
          </p:blipFill>
          <p:spPr>
            <a:xfrm>
              <a:off x="6563781" y="2549361"/>
              <a:ext cx="501599" cy="307986"/>
            </a:xfrm>
            <a:prstGeom prst="rect">
              <a:avLst/>
            </a:prstGeom>
            <a:solidFill>
              <a:srgbClr val="C6D9F1"/>
            </a:solidFill>
          </p:spPr>
        </p:pic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xmlns="" id="{422537B3-4204-4361-ADC1-B36098DD1859}"/>
                </a:ext>
              </a:extLst>
            </p:cNvPr>
            <p:cNvSpPr txBox="1"/>
            <p:nvPr/>
          </p:nvSpPr>
          <p:spPr>
            <a:xfrm>
              <a:off x="6522982" y="2799814"/>
              <a:ext cx="559223" cy="1584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685800"/>
              <a:r>
                <a:rPr lang="en-US" sz="900" b="1" dirty="0">
                  <a:solidFill>
                    <a:srgbClr val="000099"/>
                  </a:solidFill>
                  <a:latin typeface="Helvetica" pitchFamily="34" charset="0"/>
                </a:rPr>
                <a:t>Plug &amp; Play  </a:t>
              </a:r>
            </a:p>
          </p:txBody>
        </p: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xmlns="" id="{16FD9BD9-78D2-4E32-AB1F-F2471AAD7948}"/>
                </a:ext>
              </a:extLst>
            </p:cNvPr>
            <p:cNvGrpSpPr/>
            <p:nvPr/>
          </p:nvGrpSpPr>
          <p:grpSpPr>
            <a:xfrm>
              <a:off x="5874291" y="2743115"/>
              <a:ext cx="685379" cy="459078"/>
              <a:chOff x="6308388" y="3657487"/>
              <a:chExt cx="913838" cy="612104"/>
            </a:xfrm>
          </p:grpSpPr>
          <p:cxnSp>
            <p:nvCxnSpPr>
              <p:cNvPr id="61" name="Straight Arrow Connector 60">
                <a:extLst>
                  <a:ext uri="{FF2B5EF4-FFF2-40B4-BE49-F238E27FC236}">
                    <a16:creationId xmlns:a16="http://schemas.microsoft.com/office/drawing/2014/main" xmlns="" id="{7AE4166A-8D47-4015-B19E-B6672C57BD1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08388" y="3657487"/>
                <a:ext cx="913838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Arrow Connector 61">
                <a:extLst>
                  <a:ext uri="{FF2B5EF4-FFF2-40B4-BE49-F238E27FC236}">
                    <a16:creationId xmlns:a16="http://schemas.microsoft.com/office/drawing/2014/main" xmlns="" id="{3122BE7F-76EB-4223-9EA7-127779E1DD6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08388" y="3657487"/>
                <a:ext cx="0" cy="612104"/>
              </a:xfrm>
              <a:prstGeom prst="straightConnector1">
                <a:avLst/>
              </a:prstGeom>
              <a:ln w="19050">
                <a:solidFill>
                  <a:srgbClr val="00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xmlns="" id="{1559673A-7FB4-4C3E-B58D-378CED99D48D}"/>
                </a:ext>
              </a:extLst>
            </p:cNvPr>
            <p:cNvSpPr txBox="1"/>
            <p:nvPr/>
          </p:nvSpPr>
          <p:spPr>
            <a:xfrm>
              <a:off x="5918242" y="2601470"/>
              <a:ext cx="609782" cy="1584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685800"/>
              <a:r>
                <a:rPr lang="en-US" sz="900" dirty="0">
                  <a:solidFill>
                    <a:prstClr val="black"/>
                  </a:solidFill>
                  <a:latin typeface="Helvetica" pitchFamily="34" charset="0"/>
                </a:rPr>
                <a:t>TLM over IP</a:t>
              </a:r>
            </a:p>
          </p:txBody>
        </p:sp>
      </p:grpSp>
      <p:sp>
        <p:nvSpPr>
          <p:cNvPr id="79" name="Text Placeholder 2">
            <a:extLst>
              <a:ext uri="{FF2B5EF4-FFF2-40B4-BE49-F238E27FC236}">
                <a16:creationId xmlns:a16="http://schemas.microsoft.com/office/drawing/2014/main" xmlns="" id="{395652B7-6A3C-4E8C-9DA1-3C2B51F51752}"/>
              </a:ext>
            </a:extLst>
          </p:cNvPr>
          <p:cNvSpPr txBox="1">
            <a:spLocks/>
          </p:cNvSpPr>
          <p:nvPr/>
        </p:nvSpPr>
        <p:spPr>
          <a:xfrm>
            <a:off x="279398" y="6393067"/>
            <a:ext cx="6756051" cy="464933"/>
          </a:xfrm>
          <a:prstGeom prst="rect">
            <a:avLst/>
          </a:prstGeom>
        </p:spPr>
        <p:txBody>
          <a:bodyPr/>
          <a:lstStyle>
            <a:lvl1pPr marL="457189" indent="-457189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4267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90575" indent="-380990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733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523962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33547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667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131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667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>
                <a:solidFill>
                  <a:srgbClr val="0000CC"/>
                </a:solidFill>
              </a:rPr>
              <a:t>Capacity, agility, resiliency and efficiency</a:t>
            </a:r>
          </a:p>
        </p:txBody>
      </p:sp>
    </p:spTree>
    <p:extLst>
      <p:ext uri="{BB962C8B-B14F-4D97-AF65-F5344CB8AC3E}">
        <p14:creationId xmlns:p14="http://schemas.microsoft.com/office/powerpoint/2010/main" val="26070563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53040" y="6698"/>
            <a:ext cx="7638961" cy="711199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ROTF Single Architecture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xmlns="" id="{FB850DC9-F811-4886-B007-AF83244206E5}"/>
              </a:ext>
            </a:extLst>
          </p:cNvPr>
          <p:cNvSpPr/>
          <p:nvPr/>
        </p:nvSpPr>
        <p:spPr>
          <a:xfrm>
            <a:off x="6657154" y="1751477"/>
            <a:ext cx="4010847" cy="4267347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defTabSz="914377"/>
            <a:r>
              <a:rPr lang="en-US" sz="1400" b="1" dirty="0">
                <a:solidFill>
                  <a:prstClr val="black"/>
                </a:solidFill>
                <a:latin typeface="Calibri"/>
              </a:rPr>
              <a:t>Eastern Range</a:t>
            </a:r>
          </a:p>
        </p:txBody>
      </p:sp>
      <p:grpSp>
        <p:nvGrpSpPr>
          <p:cNvPr id="105" name="Group 104">
            <a:extLst>
              <a:ext uri="{FF2B5EF4-FFF2-40B4-BE49-F238E27FC236}">
                <a16:creationId xmlns:a16="http://schemas.microsoft.com/office/drawing/2014/main" xmlns="" id="{B8EAD8D5-CDD4-4941-B360-D7884261059A}"/>
              </a:ext>
            </a:extLst>
          </p:cNvPr>
          <p:cNvGrpSpPr/>
          <p:nvPr/>
        </p:nvGrpSpPr>
        <p:grpSpPr>
          <a:xfrm>
            <a:off x="4723843" y="3069824"/>
            <a:ext cx="843501" cy="579360"/>
            <a:chOff x="5657481" y="2199861"/>
            <a:chExt cx="1223877" cy="822806"/>
          </a:xfrm>
        </p:grpSpPr>
        <p:pic>
          <p:nvPicPr>
            <p:cNvPr id="106" name="Picture 105">
              <a:extLst>
                <a:ext uri="{FF2B5EF4-FFF2-40B4-BE49-F238E27FC236}">
                  <a16:creationId xmlns:a16="http://schemas.microsoft.com/office/drawing/2014/main" xmlns="" id="{59382FED-A4CA-4476-A191-50C83B7B043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20666" t="29272" r="19914" b="33528"/>
            <a:stretch/>
          </p:blipFill>
          <p:spPr>
            <a:xfrm>
              <a:off x="5887762" y="2199861"/>
              <a:ext cx="791334" cy="516835"/>
            </a:xfrm>
            <a:prstGeom prst="rect">
              <a:avLst/>
            </a:prstGeom>
          </p:spPr>
        </p:pic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xmlns="" id="{160F45AB-F1CA-4244-B3CF-42A9701B5FE9}"/>
                </a:ext>
              </a:extLst>
            </p:cNvPr>
            <p:cNvSpPr txBox="1"/>
            <p:nvPr/>
          </p:nvSpPr>
          <p:spPr>
            <a:xfrm>
              <a:off x="5657481" y="2716694"/>
              <a:ext cx="1223877" cy="3059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914377"/>
              <a:r>
                <a:rPr lang="en-US" sz="800" dirty="0">
                  <a:solidFill>
                    <a:prstClr val="black"/>
                  </a:solidFill>
                  <a:latin typeface="Calibri"/>
                </a:rPr>
                <a:t>Network Switch</a:t>
              </a:r>
            </a:p>
          </p:txBody>
        </p:sp>
      </p:grpSp>
      <p:grpSp>
        <p:nvGrpSpPr>
          <p:cNvPr id="166" name="Group 165">
            <a:extLst>
              <a:ext uri="{FF2B5EF4-FFF2-40B4-BE49-F238E27FC236}">
                <a16:creationId xmlns:a16="http://schemas.microsoft.com/office/drawing/2014/main" xmlns="" id="{D0413CF5-90EB-4136-8A03-E7BE2A392D80}"/>
              </a:ext>
            </a:extLst>
          </p:cNvPr>
          <p:cNvGrpSpPr/>
          <p:nvPr/>
        </p:nvGrpSpPr>
        <p:grpSpPr>
          <a:xfrm>
            <a:off x="5805624" y="3026498"/>
            <a:ext cx="633145" cy="741954"/>
            <a:chOff x="4422447" y="1987852"/>
            <a:chExt cx="633145" cy="741954"/>
          </a:xfrm>
        </p:grpSpPr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xmlns="" id="{4553CB79-3F46-4C37-97C2-B66A879F253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20183" t="24136" r="18763" b="38959"/>
            <a:stretch/>
          </p:blipFill>
          <p:spPr>
            <a:xfrm>
              <a:off x="4422447" y="1987852"/>
              <a:ext cx="633145" cy="445932"/>
            </a:xfrm>
            <a:prstGeom prst="rect">
              <a:avLst/>
            </a:prstGeom>
          </p:spPr>
        </p:pic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xmlns="" id="{42256658-882C-48EF-B748-D70EEBB8EB4D}"/>
                </a:ext>
              </a:extLst>
            </p:cNvPr>
            <p:cNvSpPr txBox="1"/>
            <p:nvPr/>
          </p:nvSpPr>
          <p:spPr>
            <a:xfrm>
              <a:off x="4422447" y="2391252"/>
              <a:ext cx="61447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14377"/>
              <a:r>
                <a:rPr lang="en-US" sz="800" dirty="0">
                  <a:solidFill>
                    <a:prstClr val="black"/>
                  </a:solidFill>
                  <a:latin typeface="Calibri"/>
                </a:rPr>
                <a:t>Secure Network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xmlns="" id="{836BB815-3C0F-4715-A7B9-0546F8C1F2F1}"/>
              </a:ext>
            </a:extLst>
          </p:cNvPr>
          <p:cNvGrpSpPr/>
          <p:nvPr/>
        </p:nvGrpSpPr>
        <p:grpSpPr>
          <a:xfrm>
            <a:off x="3338402" y="1173535"/>
            <a:ext cx="1509227" cy="507831"/>
            <a:chOff x="468626" y="5041451"/>
            <a:chExt cx="3227183" cy="914775"/>
          </a:xfrm>
        </p:grpSpPr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xmlns="" id="{706BFD4B-EFD4-49CA-BC98-44FEDFF6881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l="19953" t="26633" r="18702" b="47398"/>
            <a:stretch/>
          </p:blipFill>
          <p:spPr>
            <a:xfrm>
              <a:off x="2609130" y="5187068"/>
              <a:ext cx="1086679" cy="553998"/>
            </a:xfrm>
            <a:prstGeom prst="rect">
              <a:avLst/>
            </a:prstGeom>
          </p:spPr>
        </p:pic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xmlns="" id="{1A37BE81-93F2-4561-80F8-90AC67C66A28}"/>
                </a:ext>
              </a:extLst>
            </p:cNvPr>
            <p:cNvSpPr txBox="1"/>
            <p:nvPr/>
          </p:nvSpPr>
          <p:spPr>
            <a:xfrm>
              <a:off x="468626" y="5041451"/>
              <a:ext cx="2386368" cy="91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377"/>
              <a:r>
                <a:rPr lang="en-US" sz="900" dirty="0">
                  <a:solidFill>
                    <a:prstClr val="black"/>
                  </a:solidFill>
                  <a:latin typeface="Calibri"/>
                </a:rPr>
                <a:t>Remote Planning &amp; </a:t>
              </a:r>
            </a:p>
            <a:p>
              <a:pPr algn="ctr" defTabSz="914377"/>
              <a:r>
                <a:rPr lang="en-US" sz="900" dirty="0">
                  <a:solidFill>
                    <a:prstClr val="black"/>
                  </a:solidFill>
                  <a:latin typeface="Calibri"/>
                </a:rPr>
                <a:t>Scheduling </a:t>
              </a:r>
            </a:p>
            <a:p>
              <a:pPr algn="ctr" defTabSz="914377"/>
              <a:r>
                <a:rPr lang="en-US" sz="900" dirty="0">
                  <a:solidFill>
                    <a:prstClr val="black"/>
                  </a:solidFill>
                  <a:latin typeface="Calibri"/>
                </a:rPr>
                <a:t>Workstation</a:t>
              </a:r>
            </a:p>
          </p:txBody>
        </p: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xmlns="" id="{2BCF98AD-EE4E-4045-AD06-79DBEA5EC86A}"/>
              </a:ext>
            </a:extLst>
          </p:cNvPr>
          <p:cNvGrpSpPr/>
          <p:nvPr/>
        </p:nvGrpSpPr>
        <p:grpSpPr>
          <a:xfrm>
            <a:off x="6660717" y="927653"/>
            <a:ext cx="930063" cy="559668"/>
            <a:chOff x="2137482" y="5187068"/>
            <a:chExt cx="2029980" cy="945654"/>
          </a:xfrm>
        </p:grpSpPr>
        <p:pic>
          <p:nvPicPr>
            <p:cNvPr id="111" name="Picture 110">
              <a:extLst>
                <a:ext uri="{FF2B5EF4-FFF2-40B4-BE49-F238E27FC236}">
                  <a16:creationId xmlns:a16="http://schemas.microsoft.com/office/drawing/2014/main" xmlns="" id="{C796F470-2D6A-4232-B1E3-2F0FEEB8A7D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l="19953" t="26633" r="18702" b="47398"/>
            <a:stretch/>
          </p:blipFill>
          <p:spPr>
            <a:xfrm>
              <a:off x="2609130" y="5187068"/>
              <a:ext cx="1086679" cy="553998"/>
            </a:xfrm>
            <a:prstGeom prst="rect">
              <a:avLst/>
            </a:prstGeom>
          </p:spPr>
        </p:pic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xmlns="" id="{25042B28-3A3F-4906-87F5-C0AFAB3B1C0D}"/>
                </a:ext>
              </a:extLst>
            </p:cNvPr>
            <p:cNvSpPr txBox="1"/>
            <p:nvPr/>
          </p:nvSpPr>
          <p:spPr>
            <a:xfrm>
              <a:off x="2137482" y="5742692"/>
              <a:ext cx="2029980" cy="3900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377"/>
              <a:r>
                <a:rPr lang="en-US" sz="900" dirty="0">
                  <a:solidFill>
                    <a:prstClr val="black"/>
                  </a:solidFill>
                  <a:latin typeface="Calibri"/>
                </a:rPr>
                <a:t>Remote Control</a:t>
              </a:r>
            </a:p>
          </p:txBody>
        </p:sp>
      </p:grpSp>
      <p:grpSp>
        <p:nvGrpSpPr>
          <p:cNvPr id="113" name="Group 112">
            <a:extLst>
              <a:ext uri="{FF2B5EF4-FFF2-40B4-BE49-F238E27FC236}">
                <a16:creationId xmlns:a16="http://schemas.microsoft.com/office/drawing/2014/main" xmlns="" id="{3F6AF44D-670F-4A9C-B0E6-71E490521F33}"/>
              </a:ext>
            </a:extLst>
          </p:cNvPr>
          <p:cNvGrpSpPr/>
          <p:nvPr/>
        </p:nvGrpSpPr>
        <p:grpSpPr>
          <a:xfrm>
            <a:off x="7582197" y="1363136"/>
            <a:ext cx="1222300" cy="369332"/>
            <a:chOff x="2609132" y="5143741"/>
            <a:chExt cx="2565222" cy="602434"/>
          </a:xfrm>
        </p:grpSpPr>
        <p:pic>
          <p:nvPicPr>
            <p:cNvPr id="114" name="Picture 113">
              <a:extLst>
                <a:ext uri="{FF2B5EF4-FFF2-40B4-BE49-F238E27FC236}">
                  <a16:creationId xmlns:a16="http://schemas.microsoft.com/office/drawing/2014/main" xmlns="" id="{E87D0A3B-255F-42C1-B68D-4B78D41D6EA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l="19953" t="26633" r="18702" b="47398"/>
            <a:stretch/>
          </p:blipFill>
          <p:spPr>
            <a:xfrm>
              <a:off x="2609132" y="5187068"/>
              <a:ext cx="1086679" cy="553997"/>
            </a:xfrm>
            <a:prstGeom prst="rect">
              <a:avLst/>
            </a:prstGeom>
          </p:spPr>
        </p:pic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xmlns="" id="{2FBE4393-90D0-494F-B722-A99AC1011BAD}"/>
                </a:ext>
              </a:extLst>
            </p:cNvPr>
            <p:cNvSpPr txBox="1"/>
            <p:nvPr/>
          </p:nvSpPr>
          <p:spPr>
            <a:xfrm>
              <a:off x="3676613" y="5143741"/>
              <a:ext cx="1497741" cy="60243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377"/>
              <a:r>
                <a:rPr lang="en-US" sz="900" dirty="0">
                  <a:solidFill>
                    <a:prstClr val="black"/>
                  </a:solidFill>
                  <a:latin typeface="Calibri"/>
                </a:rPr>
                <a:t>Situational </a:t>
              </a:r>
            </a:p>
            <a:p>
              <a:pPr algn="ctr" defTabSz="914377"/>
              <a:r>
                <a:rPr lang="en-US" sz="900" dirty="0">
                  <a:solidFill>
                    <a:prstClr val="black"/>
                  </a:solidFill>
                  <a:latin typeface="Calibri"/>
                </a:rPr>
                <a:t>Awareness</a:t>
              </a:r>
            </a:p>
          </p:txBody>
        </p:sp>
      </p:grpSp>
      <p:cxnSp>
        <p:nvCxnSpPr>
          <p:cNvPr id="28" name="Connector: Elbow 27">
            <a:extLst>
              <a:ext uri="{FF2B5EF4-FFF2-40B4-BE49-F238E27FC236}">
                <a16:creationId xmlns:a16="http://schemas.microsoft.com/office/drawing/2014/main" xmlns="" id="{3B255327-6248-40C5-B058-70A84AAC777B}"/>
              </a:ext>
            </a:extLst>
          </p:cNvPr>
          <p:cNvCxnSpPr>
            <a:cxnSpLocks/>
          </p:cNvCxnSpPr>
          <p:nvPr/>
        </p:nvCxnSpPr>
        <p:spPr>
          <a:xfrm>
            <a:off x="4858286" y="1429906"/>
            <a:ext cx="1096791" cy="1767863"/>
          </a:xfrm>
          <a:prstGeom prst="bentConnector2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or: Elbow 29">
            <a:extLst>
              <a:ext uri="{FF2B5EF4-FFF2-40B4-BE49-F238E27FC236}">
                <a16:creationId xmlns:a16="http://schemas.microsoft.com/office/drawing/2014/main" xmlns="" id="{DF919D96-6216-48FD-A268-6B85BBE3B30F}"/>
              </a:ext>
            </a:extLst>
          </p:cNvPr>
          <p:cNvCxnSpPr>
            <a:cxnSpLocks/>
          </p:cNvCxnSpPr>
          <p:nvPr/>
        </p:nvCxnSpPr>
        <p:spPr>
          <a:xfrm rot="10800000" flipV="1">
            <a:off x="6269141" y="1562811"/>
            <a:ext cx="1322563" cy="1484951"/>
          </a:xfrm>
          <a:prstGeom prst="bentConnector2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Connector: Elbow 228">
            <a:extLst>
              <a:ext uri="{FF2B5EF4-FFF2-40B4-BE49-F238E27FC236}">
                <a16:creationId xmlns:a16="http://schemas.microsoft.com/office/drawing/2014/main" xmlns="" id="{066E8CC0-63E9-4750-AF31-0C296798876F}"/>
              </a:ext>
            </a:extLst>
          </p:cNvPr>
          <p:cNvCxnSpPr>
            <a:cxnSpLocks/>
          </p:cNvCxnSpPr>
          <p:nvPr/>
        </p:nvCxnSpPr>
        <p:spPr>
          <a:xfrm rot="10800000" flipV="1">
            <a:off x="6087862" y="1135084"/>
            <a:ext cx="754023" cy="2040259"/>
          </a:xfrm>
          <a:prstGeom prst="bentConnector2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xmlns="" id="{2E4166D8-DF7B-42BB-A363-1B74A020AF68}"/>
              </a:ext>
            </a:extLst>
          </p:cNvPr>
          <p:cNvCxnSpPr>
            <a:stCxn id="106" idx="3"/>
            <a:endCxn id="20" idx="1"/>
          </p:cNvCxnSpPr>
          <p:nvPr/>
        </p:nvCxnSpPr>
        <p:spPr>
          <a:xfrm flipV="1">
            <a:off x="5427945" y="3249462"/>
            <a:ext cx="377679" cy="231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xmlns="" id="{D4C612F2-A2F7-464D-AC97-71A04BEF9965}"/>
              </a:ext>
            </a:extLst>
          </p:cNvPr>
          <p:cNvCxnSpPr>
            <a:cxnSpLocks/>
            <a:stCxn id="149" idx="1"/>
            <a:endCxn id="20" idx="3"/>
          </p:cNvCxnSpPr>
          <p:nvPr/>
        </p:nvCxnSpPr>
        <p:spPr>
          <a:xfrm flipH="1" flipV="1">
            <a:off x="6438767" y="3249462"/>
            <a:ext cx="428407" cy="39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xmlns="" id="{294BA677-6A07-4749-BFDC-27D4D2592664}"/>
              </a:ext>
            </a:extLst>
          </p:cNvPr>
          <p:cNvSpPr/>
          <p:nvPr/>
        </p:nvSpPr>
        <p:spPr>
          <a:xfrm>
            <a:off x="7986393" y="2533706"/>
            <a:ext cx="649443" cy="44816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US" sz="800" dirty="0">
                <a:solidFill>
                  <a:prstClr val="black"/>
                </a:solidFill>
                <a:latin typeface="Calibri"/>
              </a:rPr>
              <a:t>Plug &amp; Play</a:t>
            </a:r>
          </a:p>
          <a:p>
            <a:pPr algn="ctr" defTabSz="914377"/>
            <a:r>
              <a:rPr lang="en-US" sz="800" dirty="0">
                <a:solidFill>
                  <a:prstClr val="black"/>
                </a:solidFill>
                <a:latin typeface="Calibri"/>
              </a:rPr>
              <a:t>(5 sites)</a:t>
            </a:r>
          </a:p>
        </p:txBody>
      </p:sp>
      <p:cxnSp>
        <p:nvCxnSpPr>
          <p:cNvPr id="48" name="Connector: Elbow 47">
            <a:extLst>
              <a:ext uri="{FF2B5EF4-FFF2-40B4-BE49-F238E27FC236}">
                <a16:creationId xmlns:a16="http://schemas.microsoft.com/office/drawing/2014/main" xmlns="" id="{DF5CB761-3B46-4117-AEE3-2ADE988221B8}"/>
              </a:ext>
            </a:extLst>
          </p:cNvPr>
          <p:cNvCxnSpPr>
            <a:cxnSpLocks/>
            <a:stCxn id="149" idx="0"/>
            <a:endCxn id="46" idx="1"/>
          </p:cNvCxnSpPr>
          <p:nvPr/>
        </p:nvCxnSpPr>
        <p:spPr>
          <a:xfrm rot="5400000" flipH="1" flipV="1">
            <a:off x="7408073" y="2489583"/>
            <a:ext cx="310115" cy="846524"/>
          </a:xfrm>
          <a:prstGeom prst="bentConnector2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Rectangle: Rounded Corners 141">
            <a:extLst>
              <a:ext uri="{FF2B5EF4-FFF2-40B4-BE49-F238E27FC236}">
                <a16:creationId xmlns:a16="http://schemas.microsoft.com/office/drawing/2014/main" xmlns="" id="{AA43273F-D4DD-4405-A48C-C1B721FF9462}"/>
              </a:ext>
            </a:extLst>
          </p:cNvPr>
          <p:cNvSpPr/>
          <p:nvPr/>
        </p:nvSpPr>
        <p:spPr>
          <a:xfrm>
            <a:off x="3540793" y="2537347"/>
            <a:ext cx="649443" cy="44816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US" sz="800" dirty="0">
                <a:solidFill>
                  <a:prstClr val="black"/>
                </a:solidFill>
                <a:latin typeface="Calibri"/>
              </a:rPr>
              <a:t>Plug &amp; Play</a:t>
            </a:r>
            <a:br>
              <a:rPr lang="en-US" sz="800" dirty="0">
                <a:solidFill>
                  <a:prstClr val="black"/>
                </a:solidFill>
                <a:latin typeface="Calibri"/>
              </a:rPr>
            </a:br>
            <a:r>
              <a:rPr lang="en-US" sz="800" dirty="0">
                <a:solidFill>
                  <a:prstClr val="black"/>
                </a:solidFill>
                <a:latin typeface="Calibri"/>
              </a:rPr>
              <a:t>(3 sites)</a:t>
            </a:r>
          </a:p>
        </p:txBody>
      </p:sp>
      <p:cxnSp>
        <p:nvCxnSpPr>
          <p:cNvPr id="50" name="Connector: Elbow 49">
            <a:extLst>
              <a:ext uri="{FF2B5EF4-FFF2-40B4-BE49-F238E27FC236}">
                <a16:creationId xmlns:a16="http://schemas.microsoft.com/office/drawing/2014/main" xmlns="" id="{D46060EB-7000-4982-8797-31BCED618BFC}"/>
              </a:ext>
            </a:extLst>
          </p:cNvPr>
          <p:cNvCxnSpPr>
            <a:cxnSpLocks/>
            <a:stCxn id="142" idx="3"/>
          </p:cNvCxnSpPr>
          <p:nvPr/>
        </p:nvCxnSpPr>
        <p:spPr>
          <a:xfrm>
            <a:off x="4190235" y="2761430"/>
            <a:ext cx="965015" cy="308393"/>
          </a:xfrm>
          <a:prstGeom prst="bentConnector2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8" name="Group 147">
            <a:extLst>
              <a:ext uri="{FF2B5EF4-FFF2-40B4-BE49-F238E27FC236}">
                <a16:creationId xmlns:a16="http://schemas.microsoft.com/office/drawing/2014/main" xmlns="" id="{3B320253-4866-4DA3-9FA2-02C8E8B8C45A}"/>
              </a:ext>
            </a:extLst>
          </p:cNvPr>
          <p:cNvGrpSpPr/>
          <p:nvPr/>
        </p:nvGrpSpPr>
        <p:grpSpPr>
          <a:xfrm>
            <a:off x="6751194" y="3067902"/>
            <a:ext cx="843501" cy="579360"/>
            <a:chOff x="5719481" y="2199861"/>
            <a:chExt cx="1223877" cy="822806"/>
          </a:xfrm>
        </p:grpSpPr>
        <p:pic>
          <p:nvPicPr>
            <p:cNvPr id="149" name="Picture 148">
              <a:extLst>
                <a:ext uri="{FF2B5EF4-FFF2-40B4-BE49-F238E27FC236}">
                  <a16:creationId xmlns:a16="http://schemas.microsoft.com/office/drawing/2014/main" xmlns="" id="{7BD56864-22D8-4584-9260-107D2BEA871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20666" t="29272" r="19914" b="33528"/>
            <a:stretch/>
          </p:blipFill>
          <p:spPr>
            <a:xfrm>
              <a:off x="5887762" y="2199861"/>
              <a:ext cx="791334" cy="516835"/>
            </a:xfrm>
            <a:prstGeom prst="rect">
              <a:avLst/>
            </a:prstGeom>
          </p:spPr>
        </p:pic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xmlns="" id="{C8397D16-9A66-4C53-BDF2-2F20D8AABDB2}"/>
                </a:ext>
              </a:extLst>
            </p:cNvPr>
            <p:cNvSpPr txBox="1"/>
            <p:nvPr/>
          </p:nvSpPr>
          <p:spPr>
            <a:xfrm>
              <a:off x="5719481" y="2716694"/>
              <a:ext cx="1223877" cy="3059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914377"/>
              <a:r>
                <a:rPr lang="en-US" sz="800" dirty="0">
                  <a:solidFill>
                    <a:prstClr val="black"/>
                  </a:solidFill>
                  <a:latin typeface="Calibri"/>
                </a:rPr>
                <a:t>Network Switch</a:t>
              </a:r>
            </a:p>
          </p:txBody>
        </p:sp>
      </p:grpSp>
      <p:sp>
        <p:nvSpPr>
          <p:cNvPr id="180" name="Rectangle: Rounded Corners 179">
            <a:extLst>
              <a:ext uri="{FF2B5EF4-FFF2-40B4-BE49-F238E27FC236}">
                <a16:creationId xmlns:a16="http://schemas.microsoft.com/office/drawing/2014/main" xmlns="" id="{9F2E1728-9D76-4164-B35E-231BF022CCF9}"/>
              </a:ext>
            </a:extLst>
          </p:cNvPr>
          <p:cNvSpPr/>
          <p:nvPr/>
        </p:nvSpPr>
        <p:spPr>
          <a:xfrm>
            <a:off x="9682647" y="2889103"/>
            <a:ext cx="921311" cy="627371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US" sz="800" dirty="0">
                <a:solidFill>
                  <a:prstClr val="black"/>
                </a:solidFill>
                <a:latin typeface="Calibri"/>
              </a:rPr>
              <a:t>Vehicle Performance &amp; Assessment Service</a:t>
            </a:r>
          </a:p>
        </p:txBody>
      </p:sp>
      <p:sp>
        <p:nvSpPr>
          <p:cNvPr id="181" name="Rectangle: Rounded Corners 180">
            <a:extLst>
              <a:ext uri="{FF2B5EF4-FFF2-40B4-BE49-F238E27FC236}">
                <a16:creationId xmlns:a16="http://schemas.microsoft.com/office/drawing/2014/main" xmlns="" id="{DCF0D371-EEEF-4B49-98B9-DBB6D5756D2E}"/>
              </a:ext>
            </a:extLst>
          </p:cNvPr>
          <p:cNvSpPr/>
          <p:nvPr/>
        </p:nvSpPr>
        <p:spPr>
          <a:xfrm>
            <a:off x="9682650" y="3562335"/>
            <a:ext cx="921308" cy="448164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US" sz="800" dirty="0">
                <a:solidFill>
                  <a:prstClr val="black"/>
                </a:solidFill>
                <a:latin typeface="Calibri"/>
              </a:rPr>
              <a:t>Imaging Service</a:t>
            </a:r>
          </a:p>
        </p:txBody>
      </p:sp>
      <p:sp>
        <p:nvSpPr>
          <p:cNvPr id="182" name="Rectangle: Rounded Corners 181">
            <a:extLst>
              <a:ext uri="{FF2B5EF4-FFF2-40B4-BE49-F238E27FC236}">
                <a16:creationId xmlns:a16="http://schemas.microsoft.com/office/drawing/2014/main" xmlns="" id="{97A28E52-7891-4941-88E3-317E1D6A2A8C}"/>
              </a:ext>
            </a:extLst>
          </p:cNvPr>
          <p:cNvSpPr/>
          <p:nvPr/>
        </p:nvSpPr>
        <p:spPr>
          <a:xfrm>
            <a:off x="9695872" y="4056363"/>
            <a:ext cx="908085" cy="448164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US" sz="800" dirty="0">
                <a:solidFill>
                  <a:prstClr val="black"/>
                </a:solidFill>
                <a:latin typeface="Calibri"/>
              </a:rPr>
              <a:t>Positive Control Service</a:t>
            </a:r>
          </a:p>
        </p:txBody>
      </p:sp>
      <p:sp>
        <p:nvSpPr>
          <p:cNvPr id="183" name="Rectangle: Rounded Corners 182">
            <a:extLst>
              <a:ext uri="{FF2B5EF4-FFF2-40B4-BE49-F238E27FC236}">
                <a16:creationId xmlns:a16="http://schemas.microsoft.com/office/drawing/2014/main" xmlns="" id="{AFE5941A-5086-47E8-B176-C8E95E7BCE2B}"/>
              </a:ext>
            </a:extLst>
          </p:cNvPr>
          <p:cNvSpPr/>
          <p:nvPr/>
        </p:nvSpPr>
        <p:spPr>
          <a:xfrm>
            <a:off x="9695874" y="4550390"/>
            <a:ext cx="908084" cy="448164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US" sz="800" dirty="0">
                <a:solidFill>
                  <a:prstClr val="black"/>
                </a:solidFill>
                <a:latin typeface="Calibri"/>
              </a:rPr>
              <a:t>Surveillance Service</a:t>
            </a:r>
          </a:p>
        </p:txBody>
      </p:sp>
      <p:sp>
        <p:nvSpPr>
          <p:cNvPr id="184" name="Rectangle: Rounded Corners 183">
            <a:extLst>
              <a:ext uri="{FF2B5EF4-FFF2-40B4-BE49-F238E27FC236}">
                <a16:creationId xmlns:a16="http://schemas.microsoft.com/office/drawing/2014/main" xmlns="" id="{2A9A65E8-F11F-469C-A9F6-787639F184F2}"/>
              </a:ext>
            </a:extLst>
          </p:cNvPr>
          <p:cNvSpPr/>
          <p:nvPr/>
        </p:nvSpPr>
        <p:spPr>
          <a:xfrm>
            <a:off x="9710915" y="5044417"/>
            <a:ext cx="893043" cy="448164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US" sz="800" dirty="0">
                <a:solidFill>
                  <a:prstClr val="black"/>
                </a:solidFill>
                <a:latin typeface="Calibri"/>
              </a:rPr>
              <a:t>Weather Service</a:t>
            </a:r>
          </a:p>
        </p:txBody>
      </p:sp>
      <p:cxnSp>
        <p:nvCxnSpPr>
          <p:cNvPr id="76" name="Connector: Elbow 75">
            <a:extLst>
              <a:ext uri="{FF2B5EF4-FFF2-40B4-BE49-F238E27FC236}">
                <a16:creationId xmlns:a16="http://schemas.microsoft.com/office/drawing/2014/main" xmlns="" id="{E65BC039-8A0E-48DC-A5D2-4A9783FF2FAE}"/>
              </a:ext>
            </a:extLst>
          </p:cNvPr>
          <p:cNvCxnSpPr>
            <a:cxnSpLocks/>
            <a:stCxn id="181" idx="1"/>
            <a:endCxn id="149" idx="3"/>
          </p:cNvCxnSpPr>
          <p:nvPr/>
        </p:nvCxnSpPr>
        <p:spPr>
          <a:xfrm rot="10800000">
            <a:off x="7412566" y="3249859"/>
            <a:ext cx="2270085" cy="536559"/>
          </a:xfrm>
          <a:prstGeom prst="bentConnector3">
            <a:avLst>
              <a:gd name="adj1" fmla="val 8365"/>
            </a:avLst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ctor: Elbow 78">
            <a:extLst>
              <a:ext uri="{FF2B5EF4-FFF2-40B4-BE49-F238E27FC236}">
                <a16:creationId xmlns:a16="http://schemas.microsoft.com/office/drawing/2014/main" xmlns="" id="{C89F85C9-3850-4B2C-AFF9-9EB7D3EC1B24}"/>
              </a:ext>
            </a:extLst>
          </p:cNvPr>
          <p:cNvCxnSpPr>
            <a:cxnSpLocks/>
            <a:stCxn id="182" idx="1"/>
            <a:endCxn id="149" idx="3"/>
          </p:cNvCxnSpPr>
          <p:nvPr/>
        </p:nvCxnSpPr>
        <p:spPr>
          <a:xfrm rot="10800000">
            <a:off x="7412565" y="3249861"/>
            <a:ext cx="2283308" cy="1030585"/>
          </a:xfrm>
          <a:prstGeom prst="bentConnector3">
            <a:avLst>
              <a:gd name="adj1" fmla="val 8724"/>
            </a:avLst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ctor: Elbow 80">
            <a:extLst>
              <a:ext uri="{FF2B5EF4-FFF2-40B4-BE49-F238E27FC236}">
                <a16:creationId xmlns:a16="http://schemas.microsoft.com/office/drawing/2014/main" xmlns="" id="{B5E7A78F-D3A2-43A9-844A-E7539143815E}"/>
              </a:ext>
            </a:extLst>
          </p:cNvPr>
          <p:cNvCxnSpPr>
            <a:cxnSpLocks/>
            <a:stCxn id="183" idx="1"/>
            <a:endCxn id="149" idx="3"/>
          </p:cNvCxnSpPr>
          <p:nvPr/>
        </p:nvCxnSpPr>
        <p:spPr>
          <a:xfrm rot="10800000">
            <a:off x="7412566" y="3249859"/>
            <a:ext cx="2283309" cy="1524612"/>
          </a:xfrm>
          <a:prstGeom prst="bentConnector3">
            <a:avLst>
              <a:gd name="adj1" fmla="val 9106"/>
            </a:avLst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Connector: Elbow 116">
            <a:extLst>
              <a:ext uri="{FF2B5EF4-FFF2-40B4-BE49-F238E27FC236}">
                <a16:creationId xmlns:a16="http://schemas.microsoft.com/office/drawing/2014/main" xmlns="" id="{8E878EE3-E372-49BD-AE49-0A900208344E}"/>
              </a:ext>
            </a:extLst>
          </p:cNvPr>
          <p:cNvCxnSpPr>
            <a:cxnSpLocks/>
            <a:stCxn id="184" idx="1"/>
            <a:endCxn id="149" idx="3"/>
          </p:cNvCxnSpPr>
          <p:nvPr/>
        </p:nvCxnSpPr>
        <p:spPr>
          <a:xfrm rot="10800000">
            <a:off x="7412566" y="3249862"/>
            <a:ext cx="2298351" cy="2018639"/>
          </a:xfrm>
          <a:prstGeom prst="bentConnector3">
            <a:avLst>
              <a:gd name="adj1" fmla="val 9836"/>
            </a:avLst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7" name="Rectangle: Rounded Corners 206">
            <a:extLst>
              <a:ext uri="{FF2B5EF4-FFF2-40B4-BE49-F238E27FC236}">
                <a16:creationId xmlns:a16="http://schemas.microsoft.com/office/drawing/2014/main" xmlns="" id="{A5F7C155-AEBC-4552-8BAE-D2D298F44A49}"/>
              </a:ext>
            </a:extLst>
          </p:cNvPr>
          <p:cNvSpPr/>
          <p:nvPr/>
        </p:nvSpPr>
        <p:spPr>
          <a:xfrm>
            <a:off x="9761615" y="2130906"/>
            <a:ext cx="649443" cy="448164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US" sz="800" dirty="0">
                <a:solidFill>
                  <a:prstClr val="black"/>
                </a:solidFill>
                <a:latin typeface="Calibri"/>
              </a:rPr>
              <a:t>User Systems</a:t>
            </a:r>
          </a:p>
        </p:txBody>
      </p:sp>
      <p:cxnSp>
        <p:nvCxnSpPr>
          <p:cNvPr id="127" name="Connector: Elbow 126">
            <a:extLst>
              <a:ext uri="{FF2B5EF4-FFF2-40B4-BE49-F238E27FC236}">
                <a16:creationId xmlns:a16="http://schemas.microsoft.com/office/drawing/2014/main" xmlns="" id="{4B277487-D681-4518-B06F-C6DC1F5AC69E}"/>
              </a:ext>
            </a:extLst>
          </p:cNvPr>
          <p:cNvCxnSpPr/>
          <p:nvPr/>
        </p:nvCxnSpPr>
        <p:spPr>
          <a:xfrm rot="10800000" flipV="1">
            <a:off x="8635836" y="2354053"/>
            <a:ext cx="1125779" cy="412179"/>
          </a:xfrm>
          <a:prstGeom prst="bentConnector3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3" name="TextBox 212">
            <a:extLst>
              <a:ext uri="{FF2B5EF4-FFF2-40B4-BE49-F238E27FC236}">
                <a16:creationId xmlns:a16="http://schemas.microsoft.com/office/drawing/2014/main" xmlns="" id="{DD8CD26A-B844-401A-B416-0F8CB831FE3C}"/>
              </a:ext>
            </a:extLst>
          </p:cNvPr>
          <p:cNvSpPr txBox="1"/>
          <p:nvPr/>
        </p:nvSpPr>
        <p:spPr>
          <a:xfrm>
            <a:off x="2817735" y="3873939"/>
            <a:ext cx="1484096" cy="158504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 defTabSz="914377"/>
            <a:r>
              <a:rPr lang="en-US" sz="900" b="1" dirty="0">
                <a:solidFill>
                  <a:prstClr val="black"/>
                </a:solidFill>
                <a:latin typeface="Calibri"/>
              </a:rPr>
              <a:t>Virtual Data Center</a:t>
            </a:r>
          </a:p>
          <a:p>
            <a:pPr algn="ctr" defTabSz="914377"/>
            <a:endParaRPr lang="en-US" sz="800" b="1" dirty="0">
              <a:solidFill>
                <a:prstClr val="black"/>
              </a:solidFill>
              <a:latin typeface="Calibri"/>
            </a:endParaRPr>
          </a:p>
          <a:p>
            <a:pPr marL="171446" indent="-171446" defTabSz="914377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prstClr val="black"/>
                </a:solidFill>
                <a:latin typeface="Calibri"/>
              </a:rPr>
              <a:t>Vehicle Performance &amp; Assessment Service</a:t>
            </a:r>
          </a:p>
          <a:p>
            <a:pPr marL="171446" indent="-171446" defTabSz="914377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prstClr val="black"/>
                </a:solidFill>
                <a:latin typeface="Calibri"/>
              </a:rPr>
              <a:t>Communications Service</a:t>
            </a:r>
          </a:p>
          <a:p>
            <a:pPr marL="171446" indent="-171446" defTabSz="914377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prstClr val="black"/>
                </a:solidFill>
                <a:latin typeface="Calibri"/>
              </a:rPr>
              <a:t>Positive Control Service</a:t>
            </a:r>
          </a:p>
          <a:p>
            <a:pPr marL="171446" indent="-171446" defTabSz="914377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prstClr val="black"/>
                </a:solidFill>
                <a:latin typeface="Calibri"/>
              </a:rPr>
              <a:t>Surveillance Service</a:t>
            </a:r>
          </a:p>
          <a:p>
            <a:pPr marL="171446" indent="-171446" defTabSz="914377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prstClr val="black"/>
                </a:solidFill>
                <a:latin typeface="Calibri"/>
              </a:rPr>
              <a:t>Timing &amp; Count Service</a:t>
            </a:r>
          </a:p>
          <a:p>
            <a:pPr marL="171446" indent="-171446" defTabSz="914377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prstClr val="black"/>
                </a:solidFill>
                <a:latin typeface="Calibri"/>
              </a:rPr>
              <a:t>Planning &amp; Scheduling Service</a:t>
            </a:r>
          </a:p>
          <a:p>
            <a:pPr marL="171446" indent="-171446" defTabSz="914377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prstClr val="black"/>
                </a:solidFill>
                <a:latin typeface="Calibri"/>
              </a:rPr>
              <a:t>Weather Service</a:t>
            </a:r>
          </a:p>
          <a:p>
            <a:pPr marL="171446" indent="-171446" defTabSz="914377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prstClr val="black"/>
                </a:solidFill>
                <a:latin typeface="Calibri"/>
              </a:rPr>
              <a:t>Recording System</a:t>
            </a:r>
          </a:p>
        </p:txBody>
      </p:sp>
      <p:sp>
        <p:nvSpPr>
          <p:cNvPr id="216" name="Rectangle: Rounded Corners 215">
            <a:extLst>
              <a:ext uri="{FF2B5EF4-FFF2-40B4-BE49-F238E27FC236}">
                <a16:creationId xmlns:a16="http://schemas.microsoft.com/office/drawing/2014/main" xmlns="" id="{CC5754AB-B8A5-49A2-A6B6-8B1C165822F6}"/>
              </a:ext>
            </a:extLst>
          </p:cNvPr>
          <p:cNvSpPr/>
          <p:nvPr/>
        </p:nvSpPr>
        <p:spPr>
          <a:xfrm>
            <a:off x="1593366" y="2923181"/>
            <a:ext cx="897455" cy="581088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US" sz="800" dirty="0">
                <a:solidFill>
                  <a:prstClr val="black"/>
                </a:solidFill>
                <a:latin typeface="Calibri"/>
              </a:rPr>
              <a:t>Vehicle Performance &amp; Assessment Service</a:t>
            </a:r>
          </a:p>
        </p:txBody>
      </p:sp>
      <p:sp>
        <p:nvSpPr>
          <p:cNvPr id="217" name="Rectangle: Rounded Corners 216">
            <a:extLst>
              <a:ext uri="{FF2B5EF4-FFF2-40B4-BE49-F238E27FC236}">
                <a16:creationId xmlns:a16="http://schemas.microsoft.com/office/drawing/2014/main" xmlns="" id="{E7CC8FF3-E61B-4806-8BBA-3902B78C5343}"/>
              </a:ext>
            </a:extLst>
          </p:cNvPr>
          <p:cNvSpPr/>
          <p:nvPr/>
        </p:nvSpPr>
        <p:spPr>
          <a:xfrm>
            <a:off x="1593366" y="3550133"/>
            <a:ext cx="908087" cy="448164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US" sz="800" dirty="0">
                <a:solidFill>
                  <a:prstClr val="black"/>
                </a:solidFill>
                <a:latin typeface="Calibri"/>
              </a:rPr>
              <a:t>Imaging Service</a:t>
            </a:r>
          </a:p>
        </p:txBody>
      </p:sp>
      <p:sp>
        <p:nvSpPr>
          <p:cNvPr id="218" name="Rectangle: Rounded Corners 217">
            <a:extLst>
              <a:ext uri="{FF2B5EF4-FFF2-40B4-BE49-F238E27FC236}">
                <a16:creationId xmlns:a16="http://schemas.microsoft.com/office/drawing/2014/main" xmlns="" id="{0FFF5B8B-B180-42F7-B61F-4319591110F4}"/>
              </a:ext>
            </a:extLst>
          </p:cNvPr>
          <p:cNvSpPr/>
          <p:nvPr/>
        </p:nvSpPr>
        <p:spPr>
          <a:xfrm>
            <a:off x="1593366" y="4044159"/>
            <a:ext cx="921309" cy="448164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US" sz="800" dirty="0">
                <a:solidFill>
                  <a:prstClr val="black"/>
                </a:solidFill>
                <a:latin typeface="Calibri"/>
              </a:rPr>
              <a:t>Positive Control Service</a:t>
            </a:r>
          </a:p>
        </p:txBody>
      </p:sp>
      <p:sp>
        <p:nvSpPr>
          <p:cNvPr id="219" name="Rectangle: Rounded Corners 218">
            <a:extLst>
              <a:ext uri="{FF2B5EF4-FFF2-40B4-BE49-F238E27FC236}">
                <a16:creationId xmlns:a16="http://schemas.microsoft.com/office/drawing/2014/main" xmlns="" id="{5A6607D9-2C03-4D15-B0BD-CB16223F7412}"/>
              </a:ext>
            </a:extLst>
          </p:cNvPr>
          <p:cNvSpPr/>
          <p:nvPr/>
        </p:nvSpPr>
        <p:spPr>
          <a:xfrm>
            <a:off x="1593366" y="4538187"/>
            <a:ext cx="921311" cy="448164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US" sz="800" dirty="0">
                <a:solidFill>
                  <a:prstClr val="black"/>
                </a:solidFill>
                <a:latin typeface="Calibri"/>
              </a:rPr>
              <a:t>Surveillance Service</a:t>
            </a:r>
          </a:p>
        </p:txBody>
      </p:sp>
      <p:sp>
        <p:nvSpPr>
          <p:cNvPr id="220" name="Rectangle: Rounded Corners 219">
            <a:extLst>
              <a:ext uri="{FF2B5EF4-FFF2-40B4-BE49-F238E27FC236}">
                <a16:creationId xmlns:a16="http://schemas.microsoft.com/office/drawing/2014/main" xmlns="" id="{BA658340-30B9-45F5-8BC0-D08ABD9E3541}"/>
              </a:ext>
            </a:extLst>
          </p:cNvPr>
          <p:cNvSpPr/>
          <p:nvPr/>
        </p:nvSpPr>
        <p:spPr>
          <a:xfrm>
            <a:off x="1593365" y="5032214"/>
            <a:ext cx="936352" cy="448164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US" sz="800" dirty="0">
                <a:solidFill>
                  <a:prstClr val="black"/>
                </a:solidFill>
                <a:latin typeface="Calibri"/>
              </a:rPr>
              <a:t>Weather Service</a:t>
            </a:r>
          </a:p>
        </p:txBody>
      </p:sp>
      <p:cxnSp>
        <p:nvCxnSpPr>
          <p:cNvPr id="143" name="Connector: Elbow 142">
            <a:extLst>
              <a:ext uri="{FF2B5EF4-FFF2-40B4-BE49-F238E27FC236}">
                <a16:creationId xmlns:a16="http://schemas.microsoft.com/office/drawing/2014/main" xmlns="" id="{E32EAF40-ED03-49EA-9FBC-EDE731E6A236}"/>
              </a:ext>
            </a:extLst>
          </p:cNvPr>
          <p:cNvCxnSpPr>
            <a:cxnSpLocks/>
            <a:stCxn id="217" idx="3"/>
          </p:cNvCxnSpPr>
          <p:nvPr/>
        </p:nvCxnSpPr>
        <p:spPr>
          <a:xfrm flipV="1">
            <a:off x="2501453" y="3251780"/>
            <a:ext cx="2381103" cy="522435"/>
          </a:xfrm>
          <a:prstGeom prst="bentConnector3">
            <a:avLst>
              <a:gd name="adj1" fmla="val 9779"/>
            </a:avLst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Connector: Elbow 145">
            <a:extLst>
              <a:ext uri="{FF2B5EF4-FFF2-40B4-BE49-F238E27FC236}">
                <a16:creationId xmlns:a16="http://schemas.microsoft.com/office/drawing/2014/main" xmlns="" id="{4EBB2C79-DA97-4DD5-B646-232517A42E3B}"/>
              </a:ext>
            </a:extLst>
          </p:cNvPr>
          <p:cNvCxnSpPr>
            <a:cxnSpLocks/>
            <a:stCxn id="218" idx="3"/>
          </p:cNvCxnSpPr>
          <p:nvPr/>
        </p:nvCxnSpPr>
        <p:spPr>
          <a:xfrm flipV="1">
            <a:off x="2514675" y="3251780"/>
            <a:ext cx="2367880" cy="1016461"/>
          </a:xfrm>
          <a:prstGeom prst="bentConnector3">
            <a:avLst>
              <a:gd name="adj1" fmla="val 9219"/>
            </a:avLst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Connector: Elbow 150">
            <a:extLst>
              <a:ext uri="{FF2B5EF4-FFF2-40B4-BE49-F238E27FC236}">
                <a16:creationId xmlns:a16="http://schemas.microsoft.com/office/drawing/2014/main" xmlns="" id="{C07DFA47-0748-4627-9315-992E44E6E989}"/>
              </a:ext>
            </a:extLst>
          </p:cNvPr>
          <p:cNvCxnSpPr>
            <a:cxnSpLocks/>
            <a:stCxn id="219" idx="3"/>
          </p:cNvCxnSpPr>
          <p:nvPr/>
        </p:nvCxnSpPr>
        <p:spPr>
          <a:xfrm flipV="1">
            <a:off x="2514677" y="3251780"/>
            <a:ext cx="2367879" cy="1510488"/>
          </a:xfrm>
          <a:prstGeom prst="bentConnector3">
            <a:avLst>
              <a:gd name="adj1" fmla="val 9219"/>
            </a:avLst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Connector: Elbow 152">
            <a:extLst>
              <a:ext uri="{FF2B5EF4-FFF2-40B4-BE49-F238E27FC236}">
                <a16:creationId xmlns:a16="http://schemas.microsoft.com/office/drawing/2014/main" xmlns="" id="{57EE42C2-C7BC-417A-9143-9D385B614514}"/>
              </a:ext>
            </a:extLst>
          </p:cNvPr>
          <p:cNvCxnSpPr>
            <a:cxnSpLocks/>
            <a:stCxn id="220" idx="3"/>
          </p:cNvCxnSpPr>
          <p:nvPr/>
        </p:nvCxnSpPr>
        <p:spPr>
          <a:xfrm flipV="1">
            <a:off x="2529718" y="3251781"/>
            <a:ext cx="2352837" cy="2004515"/>
          </a:xfrm>
          <a:prstGeom prst="bentConnector3">
            <a:avLst>
              <a:gd name="adj1" fmla="val 8877"/>
            </a:avLst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Arrow Connector 163">
            <a:extLst>
              <a:ext uri="{FF2B5EF4-FFF2-40B4-BE49-F238E27FC236}">
                <a16:creationId xmlns:a16="http://schemas.microsoft.com/office/drawing/2014/main" xmlns="" id="{A16AD146-5CC8-4AB3-8DD6-44C86B96E911}"/>
              </a:ext>
            </a:extLst>
          </p:cNvPr>
          <p:cNvCxnSpPr>
            <a:cxnSpLocks/>
            <a:stCxn id="216" idx="3"/>
          </p:cNvCxnSpPr>
          <p:nvPr/>
        </p:nvCxnSpPr>
        <p:spPr>
          <a:xfrm>
            <a:off x="2490821" y="3251726"/>
            <a:ext cx="2391735" cy="55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8" name="TextBox 287">
            <a:extLst>
              <a:ext uri="{FF2B5EF4-FFF2-40B4-BE49-F238E27FC236}">
                <a16:creationId xmlns:a16="http://schemas.microsoft.com/office/drawing/2014/main" xmlns="" id="{E88C8D0E-17A0-4118-A95F-D6173469E4D1}"/>
              </a:ext>
            </a:extLst>
          </p:cNvPr>
          <p:cNvSpPr txBox="1"/>
          <p:nvPr/>
        </p:nvSpPr>
        <p:spPr>
          <a:xfrm>
            <a:off x="2966317" y="3070716"/>
            <a:ext cx="7598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/>
            <a:r>
              <a:rPr lang="en-US" sz="800" dirty="0">
                <a:solidFill>
                  <a:prstClr val="black"/>
                </a:solidFill>
                <a:latin typeface="Calibri"/>
              </a:rPr>
              <a:t>Data over IP</a:t>
            </a:r>
          </a:p>
        </p:txBody>
      </p:sp>
      <p:sp>
        <p:nvSpPr>
          <p:cNvPr id="289" name="TextBox 288">
            <a:extLst>
              <a:ext uri="{FF2B5EF4-FFF2-40B4-BE49-F238E27FC236}">
                <a16:creationId xmlns:a16="http://schemas.microsoft.com/office/drawing/2014/main" xmlns="" id="{7BD47D36-05EC-4DED-90D5-432916BF36B4}"/>
              </a:ext>
            </a:extLst>
          </p:cNvPr>
          <p:cNvSpPr txBox="1"/>
          <p:nvPr/>
        </p:nvSpPr>
        <p:spPr>
          <a:xfrm>
            <a:off x="8389562" y="3074408"/>
            <a:ext cx="80936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/>
            <a:r>
              <a:rPr lang="en-US" sz="800" dirty="0">
                <a:solidFill>
                  <a:prstClr val="black"/>
                </a:solidFill>
                <a:latin typeface="Calibri"/>
              </a:rPr>
              <a:t>Data over IP</a:t>
            </a:r>
          </a:p>
        </p:txBody>
      </p:sp>
      <p:sp>
        <p:nvSpPr>
          <p:cNvPr id="290" name="Rectangle: Rounded Corners 289">
            <a:extLst>
              <a:ext uri="{FF2B5EF4-FFF2-40B4-BE49-F238E27FC236}">
                <a16:creationId xmlns:a16="http://schemas.microsoft.com/office/drawing/2014/main" xmlns="" id="{C5B7AC47-F4A2-4BC8-A05C-9C0A122345E5}"/>
              </a:ext>
            </a:extLst>
          </p:cNvPr>
          <p:cNvSpPr/>
          <p:nvPr/>
        </p:nvSpPr>
        <p:spPr>
          <a:xfrm>
            <a:off x="1876021" y="2154286"/>
            <a:ext cx="649443" cy="448164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US" sz="800" dirty="0">
                <a:solidFill>
                  <a:prstClr val="black"/>
                </a:solidFill>
                <a:latin typeface="Calibri"/>
              </a:rPr>
              <a:t>User Systems</a:t>
            </a:r>
          </a:p>
        </p:txBody>
      </p:sp>
      <p:cxnSp>
        <p:nvCxnSpPr>
          <p:cNvPr id="168" name="Connector: Elbow 167">
            <a:extLst>
              <a:ext uri="{FF2B5EF4-FFF2-40B4-BE49-F238E27FC236}">
                <a16:creationId xmlns:a16="http://schemas.microsoft.com/office/drawing/2014/main" xmlns="" id="{07F141AD-F777-440D-9EDC-F13CA7EE61AE}"/>
              </a:ext>
            </a:extLst>
          </p:cNvPr>
          <p:cNvCxnSpPr>
            <a:endCxn id="142" idx="1"/>
          </p:cNvCxnSpPr>
          <p:nvPr/>
        </p:nvCxnSpPr>
        <p:spPr>
          <a:xfrm>
            <a:off x="2529717" y="2367127"/>
            <a:ext cx="1011075" cy="394303"/>
          </a:xfrm>
          <a:prstGeom prst="bentConnector3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Straight Arrow Connector 295">
            <a:extLst>
              <a:ext uri="{FF2B5EF4-FFF2-40B4-BE49-F238E27FC236}">
                <a16:creationId xmlns:a16="http://schemas.microsoft.com/office/drawing/2014/main" xmlns="" id="{9AC05215-5AD4-4D0D-B7D5-9C75E80806FB}"/>
              </a:ext>
            </a:extLst>
          </p:cNvPr>
          <p:cNvCxnSpPr>
            <a:cxnSpLocks/>
          </p:cNvCxnSpPr>
          <p:nvPr/>
        </p:nvCxnSpPr>
        <p:spPr>
          <a:xfrm>
            <a:off x="4315529" y="4198789"/>
            <a:ext cx="285017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8" name="Connector: Elbow 297">
            <a:extLst>
              <a:ext uri="{FF2B5EF4-FFF2-40B4-BE49-F238E27FC236}">
                <a16:creationId xmlns:a16="http://schemas.microsoft.com/office/drawing/2014/main" xmlns="" id="{BD2B7DB2-A2EA-4AD5-8404-A70FBD1A33BC}"/>
              </a:ext>
            </a:extLst>
          </p:cNvPr>
          <p:cNvCxnSpPr>
            <a:cxnSpLocks/>
          </p:cNvCxnSpPr>
          <p:nvPr/>
        </p:nvCxnSpPr>
        <p:spPr>
          <a:xfrm flipV="1">
            <a:off x="4723842" y="3622343"/>
            <a:ext cx="448753" cy="576447"/>
          </a:xfrm>
          <a:prstGeom prst="bentConnector2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Straight Arrow Connector 305">
            <a:extLst>
              <a:ext uri="{FF2B5EF4-FFF2-40B4-BE49-F238E27FC236}">
                <a16:creationId xmlns:a16="http://schemas.microsoft.com/office/drawing/2014/main" xmlns="" id="{6754774C-5F83-416F-AF73-C301A2CDDBC6}"/>
              </a:ext>
            </a:extLst>
          </p:cNvPr>
          <p:cNvCxnSpPr>
            <a:stCxn id="180" idx="1"/>
            <a:endCxn id="149" idx="3"/>
          </p:cNvCxnSpPr>
          <p:nvPr/>
        </p:nvCxnSpPr>
        <p:spPr>
          <a:xfrm flipH="1" flipV="1">
            <a:off x="7412564" y="3249860"/>
            <a:ext cx="2270085" cy="2307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2" name="TextBox 311">
            <a:extLst>
              <a:ext uri="{FF2B5EF4-FFF2-40B4-BE49-F238E27FC236}">
                <a16:creationId xmlns:a16="http://schemas.microsoft.com/office/drawing/2014/main" xmlns="" id="{A188EAD9-D278-4067-84BB-8EFA087E3ABF}"/>
              </a:ext>
            </a:extLst>
          </p:cNvPr>
          <p:cNvSpPr txBox="1"/>
          <p:nvPr/>
        </p:nvSpPr>
        <p:spPr>
          <a:xfrm>
            <a:off x="7899429" y="3860900"/>
            <a:ext cx="1453223" cy="158504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 defTabSz="914377"/>
            <a:r>
              <a:rPr lang="en-US" sz="900" b="1" dirty="0">
                <a:solidFill>
                  <a:prstClr val="black"/>
                </a:solidFill>
                <a:latin typeface="Calibri"/>
              </a:rPr>
              <a:t>Virtual Data Center</a:t>
            </a:r>
          </a:p>
          <a:p>
            <a:pPr algn="ctr" defTabSz="914377"/>
            <a:endParaRPr lang="en-US" sz="800" b="1" dirty="0">
              <a:solidFill>
                <a:prstClr val="black"/>
              </a:solidFill>
              <a:latin typeface="Calibri"/>
            </a:endParaRPr>
          </a:p>
          <a:p>
            <a:pPr marL="171446" indent="-171446" defTabSz="914377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prstClr val="black"/>
                </a:solidFill>
                <a:latin typeface="Calibri"/>
              </a:rPr>
              <a:t>Vehicle Performance &amp; Assessment Service</a:t>
            </a:r>
          </a:p>
          <a:p>
            <a:pPr marL="171446" indent="-171446" defTabSz="914377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prstClr val="black"/>
                </a:solidFill>
                <a:latin typeface="Calibri"/>
              </a:rPr>
              <a:t>Communications Service</a:t>
            </a:r>
          </a:p>
          <a:p>
            <a:pPr marL="171446" indent="-171446" defTabSz="914377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prstClr val="black"/>
                </a:solidFill>
                <a:latin typeface="Calibri"/>
              </a:rPr>
              <a:t>Positive Control Service</a:t>
            </a:r>
          </a:p>
          <a:p>
            <a:pPr marL="171446" indent="-171446" defTabSz="914377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prstClr val="black"/>
                </a:solidFill>
                <a:latin typeface="Calibri"/>
              </a:rPr>
              <a:t>Surveillance Service</a:t>
            </a:r>
          </a:p>
          <a:p>
            <a:pPr marL="171446" indent="-171446" defTabSz="914377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prstClr val="black"/>
                </a:solidFill>
                <a:latin typeface="Calibri"/>
              </a:rPr>
              <a:t>Timing &amp; Count Service</a:t>
            </a:r>
          </a:p>
          <a:p>
            <a:pPr marL="171446" indent="-171446" defTabSz="914377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prstClr val="black"/>
                </a:solidFill>
                <a:latin typeface="Calibri"/>
              </a:rPr>
              <a:t>Planning &amp; Scheduling Service</a:t>
            </a:r>
          </a:p>
          <a:p>
            <a:pPr marL="171446" indent="-171446" defTabSz="914377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prstClr val="black"/>
                </a:solidFill>
                <a:latin typeface="Calibri"/>
              </a:rPr>
              <a:t>Weather Service</a:t>
            </a:r>
          </a:p>
          <a:p>
            <a:pPr marL="171446" indent="-171446" defTabSz="914377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prstClr val="black"/>
                </a:solidFill>
                <a:latin typeface="Calibri"/>
              </a:rPr>
              <a:t>Recording System</a:t>
            </a:r>
          </a:p>
        </p:txBody>
      </p:sp>
      <p:cxnSp>
        <p:nvCxnSpPr>
          <p:cNvPr id="314" name="Straight Arrow Connector 313">
            <a:extLst>
              <a:ext uri="{FF2B5EF4-FFF2-40B4-BE49-F238E27FC236}">
                <a16:creationId xmlns:a16="http://schemas.microsoft.com/office/drawing/2014/main" xmlns="" id="{EBCE916E-B528-4E7E-8485-28AA553B25F2}"/>
              </a:ext>
            </a:extLst>
          </p:cNvPr>
          <p:cNvCxnSpPr>
            <a:cxnSpLocks/>
          </p:cNvCxnSpPr>
          <p:nvPr/>
        </p:nvCxnSpPr>
        <p:spPr>
          <a:xfrm>
            <a:off x="7660775" y="4180687"/>
            <a:ext cx="238655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Connector: Elbow 330">
            <a:extLst>
              <a:ext uri="{FF2B5EF4-FFF2-40B4-BE49-F238E27FC236}">
                <a16:creationId xmlns:a16="http://schemas.microsoft.com/office/drawing/2014/main" xmlns="" id="{FF99EBA6-4357-484D-986A-83D59BF4A9C1}"/>
              </a:ext>
            </a:extLst>
          </p:cNvPr>
          <p:cNvCxnSpPr>
            <a:cxnSpLocks/>
            <a:endCxn id="312" idx="0"/>
          </p:cNvCxnSpPr>
          <p:nvPr/>
        </p:nvCxnSpPr>
        <p:spPr>
          <a:xfrm rot="10800000" flipV="1">
            <a:off x="8626042" y="3439462"/>
            <a:ext cx="1056611" cy="421437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4" name="TextBox 333">
            <a:extLst>
              <a:ext uri="{FF2B5EF4-FFF2-40B4-BE49-F238E27FC236}">
                <a16:creationId xmlns:a16="http://schemas.microsoft.com/office/drawing/2014/main" xmlns="" id="{A6761F82-210B-44CE-8CF6-3029CE5DE615}"/>
              </a:ext>
            </a:extLst>
          </p:cNvPr>
          <p:cNvSpPr txBox="1"/>
          <p:nvPr/>
        </p:nvSpPr>
        <p:spPr>
          <a:xfrm>
            <a:off x="8461560" y="3284003"/>
            <a:ext cx="73737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/>
            <a:r>
              <a:rPr lang="en-US" sz="800" dirty="0">
                <a:solidFill>
                  <a:prstClr val="black"/>
                </a:solidFill>
                <a:latin typeface="Calibri"/>
              </a:rPr>
              <a:t>RF</a:t>
            </a:r>
          </a:p>
        </p:txBody>
      </p:sp>
      <p:cxnSp>
        <p:nvCxnSpPr>
          <p:cNvPr id="336" name="Connector: Elbow 335">
            <a:extLst>
              <a:ext uri="{FF2B5EF4-FFF2-40B4-BE49-F238E27FC236}">
                <a16:creationId xmlns:a16="http://schemas.microsoft.com/office/drawing/2014/main" xmlns="" id="{06273A38-3FA0-42EC-95D2-0C1E999B989F}"/>
              </a:ext>
            </a:extLst>
          </p:cNvPr>
          <p:cNvCxnSpPr>
            <a:cxnSpLocks/>
            <a:endCxn id="213" idx="0"/>
          </p:cNvCxnSpPr>
          <p:nvPr/>
        </p:nvCxnSpPr>
        <p:spPr>
          <a:xfrm>
            <a:off x="2490820" y="3439464"/>
            <a:ext cx="1068963" cy="434475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0" name="TextBox 339">
            <a:extLst>
              <a:ext uri="{FF2B5EF4-FFF2-40B4-BE49-F238E27FC236}">
                <a16:creationId xmlns:a16="http://schemas.microsoft.com/office/drawing/2014/main" xmlns="" id="{01F6F6D9-FE4A-4012-8B55-74D3842A5341}"/>
              </a:ext>
            </a:extLst>
          </p:cNvPr>
          <p:cNvSpPr txBox="1"/>
          <p:nvPr/>
        </p:nvSpPr>
        <p:spPr>
          <a:xfrm>
            <a:off x="2920119" y="3293127"/>
            <a:ext cx="73737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/>
            <a:r>
              <a:rPr lang="en-US" sz="800" dirty="0">
                <a:solidFill>
                  <a:prstClr val="black"/>
                </a:solidFill>
                <a:latin typeface="Calibri"/>
              </a:rPr>
              <a:t>RF</a:t>
            </a:r>
          </a:p>
        </p:txBody>
      </p:sp>
      <p:sp>
        <p:nvSpPr>
          <p:cNvPr id="346" name="TextBox 345">
            <a:extLst>
              <a:ext uri="{FF2B5EF4-FFF2-40B4-BE49-F238E27FC236}">
                <a16:creationId xmlns:a16="http://schemas.microsoft.com/office/drawing/2014/main" xmlns="" id="{F79BD03A-C69F-4644-A9F8-F40D0252648E}"/>
              </a:ext>
            </a:extLst>
          </p:cNvPr>
          <p:cNvSpPr txBox="1"/>
          <p:nvPr/>
        </p:nvSpPr>
        <p:spPr>
          <a:xfrm>
            <a:off x="4327784" y="5190910"/>
            <a:ext cx="72037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/>
            <a:r>
              <a:rPr lang="en-US" sz="800" b="1" dirty="0">
                <a:solidFill>
                  <a:prstClr val="black"/>
                </a:solidFill>
                <a:latin typeface="Calibri"/>
              </a:rPr>
              <a:t>IP Backbone</a:t>
            </a:r>
          </a:p>
        </p:txBody>
      </p:sp>
      <p:sp>
        <p:nvSpPr>
          <p:cNvPr id="357" name="TextBox 356">
            <a:extLst>
              <a:ext uri="{FF2B5EF4-FFF2-40B4-BE49-F238E27FC236}">
                <a16:creationId xmlns:a16="http://schemas.microsoft.com/office/drawing/2014/main" xmlns="" id="{F02AFE65-5BFA-49FD-BE3E-CBBD667B0A6C}"/>
              </a:ext>
            </a:extLst>
          </p:cNvPr>
          <p:cNvSpPr txBox="1"/>
          <p:nvPr/>
        </p:nvSpPr>
        <p:spPr>
          <a:xfrm>
            <a:off x="7251273" y="5238334"/>
            <a:ext cx="72037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/>
            <a:r>
              <a:rPr lang="en-US" sz="800" b="1" dirty="0">
                <a:solidFill>
                  <a:prstClr val="black"/>
                </a:solidFill>
                <a:latin typeface="Calibri"/>
              </a:rPr>
              <a:t>IP Backbone</a:t>
            </a:r>
          </a:p>
        </p:txBody>
      </p:sp>
      <p:sp>
        <p:nvSpPr>
          <p:cNvPr id="359" name="Rectangle: Rounded Corners 358">
            <a:extLst>
              <a:ext uri="{FF2B5EF4-FFF2-40B4-BE49-F238E27FC236}">
                <a16:creationId xmlns:a16="http://schemas.microsoft.com/office/drawing/2014/main" xmlns="" id="{1238E3F9-31EE-4B3F-A19C-18B145520B3E}"/>
              </a:ext>
            </a:extLst>
          </p:cNvPr>
          <p:cNvSpPr/>
          <p:nvPr/>
        </p:nvSpPr>
        <p:spPr>
          <a:xfrm>
            <a:off x="1593365" y="5528849"/>
            <a:ext cx="936352" cy="448164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US" sz="800" dirty="0">
                <a:solidFill>
                  <a:prstClr val="black"/>
                </a:solidFill>
                <a:latin typeface="Calibri"/>
              </a:rPr>
              <a:t>Planning &amp; Scheduling Service</a:t>
            </a:r>
          </a:p>
        </p:txBody>
      </p:sp>
      <p:sp>
        <p:nvSpPr>
          <p:cNvPr id="362" name="Rectangle: Rounded Corners 361">
            <a:extLst>
              <a:ext uri="{FF2B5EF4-FFF2-40B4-BE49-F238E27FC236}">
                <a16:creationId xmlns:a16="http://schemas.microsoft.com/office/drawing/2014/main" xmlns="" id="{6D1746D5-5C9A-4E6F-8218-121160A1B769}"/>
              </a:ext>
            </a:extLst>
          </p:cNvPr>
          <p:cNvSpPr/>
          <p:nvPr/>
        </p:nvSpPr>
        <p:spPr>
          <a:xfrm>
            <a:off x="9714439" y="5538443"/>
            <a:ext cx="889519" cy="448164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US" sz="800" dirty="0">
                <a:solidFill>
                  <a:prstClr val="black"/>
                </a:solidFill>
                <a:latin typeface="Calibri"/>
              </a:rPr>
              <a:t>Planning &amp; Scheduling Service</a:t>
            </a:r>
          </a:p>
        </p:txBody>
      </p:sp>
      <p:cxnSp>
        <p:nvCxnSpPr>
          <p:cNvPr id="364" name="Connector: Elbow 363">
            <a:extLst>
              <a:ext uri="{FF2B5EF4-FFF2-40B4-BE49-F238E27FC236}">
                <a16:creationId xmlns:a16="http://schemas.microsoft.com/office/drawing/2014/main" xmlns="" id="{D470E0B3-B32B-45BF-B248-06EB1DA9A09B}"/>
              </a:ext>
            </a:extLst>
          </p:cNvPr>
          <p:cNvCxnSpPr>
            <a:stCxn id="359" idx="3"/>
          </p:cNvCxnSpPr>
          <p:nvPr/>
        </p:nvCxnSpPr>
        <p:spPr>
          <a:xfrm flipV="1">
            <a:off x="2529718" y="3251781"/>
            <a:ext cx="2352837" cy="2501151"/>
          </a:xfrm>
          <a:prstGeom prst="bentConnector3">
            <a:avLst>
              <a:gd name="adj1" fmla="val 8877"/>
            </a:avLst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6" name="Connector: Elbow 365">
            <a:extLst>
              <a:ext uri="{FF2B5EF4-FFF2-40B4-BE49-F238E27FC236}">
                <a16:creationId xmlns:a16="http://schemas.microsoft.com/office/drawing/2014/main" xmlns="" id="{ECF72E31-3A82-4FE3-9C13-7B9AE48AF854}"/>
              </a:ext>
            </a:extLst>
          </p:cNvPr>
          <p:cNvCxnSpPr>
            <a:cxnSpLocks/>
            <a:stCxn id="362" idx="1"/>
            <a:endCxn id="149" idx="3"/>
          </p:cNvCxnSpPr>
          <p:nvPr/>
        </p:nvCxnSpPr>
        <p:spPr>
          <a:xfrm rot="10800000">
            <a:off x="7412564" y="3249859"/>
            <a:ext cx="2301875" cy="2512667"/>
          </a:xfrm>
          <a:prstGeom prst="bentConnector3">
            <a:avLst>
              <a:gd name="adj1" fmla="val 9814"/>
            </a:avLst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ectangle 79">
            <a:extLst>
              <a:ext uri="{FF2B5EF4-FFF2-40B4-BE49-F238E27FC236}">
                <a16:creationId xmlns:a16="http://schemas.microsoft.com/office/drawing/2014/main" xmlns="" id="{FB850DC9-F811-4886-B007-AF83244206E5}"/>
              </a:ext>
            </a:extLst>
          </p:cNvPr>
          <p:cNvSpPr/>
          <p:nvPr/>
        </p:nvSpPr>
        <p:spPr>
          <a:xfrm>
            <a:off x="1524001" y="1750637"/>
            <a:ext cx="4095351" cy="4267347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defTabSz="914377"/>
            <a:r>
              <a:rPr lang="en-US" sz="1400" b="1" dirty="0">
                <a:solidFill>
                  <a:prstClr val="black"/>
                </a:solidFill>
                <a:latin typeface="Calibri"/>
              </a:rPr>
              <a:t>Western Range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03754" y="6080989"/>
            <a:ext cx="6723511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 defTabSz="914377"/>
            <a:r>
              <a:rPr lang="en-US" b="1" dirty="0">
                <a:solidFill>
                  <a:prstClr val="black"/>
                </a:solidFill>
                <a:latin typeface="Calibri"/>
              </a:rPr>
              <a:t>Common Range Architecture</a:t>
            </a:r>
          </a:p>
          <a:p>
            <a:pPr algn="ctr" defTabSz="914377"/>
            <a:r>
              <a:rPr lang="en-US" sz="1400" b="1" dirty="0">
                <a:solidFill>
                  <a:prstClr val="black"/>
                </a:solidFill>
                <a:latin typeface="Calibri"/>
              </a:rPr>
              <a:t>Identical Services Provided by Each Range</a:t>
            </a:r>
          </a:p>
        </p:txBody>
      </p:sp>
      <p:sp>
        <p:nvSpPr>
          <p:cNvPr id="176" name="Rectangle: Rounded Corners 175">
            <a:extLst>
              <a:ext uri="{FF2B5EF4-FFF2-40B4-BE49-F238E27FC236}">
                <a16:creationId xmlns:a16="http://schemas.microsoft.com/office/drawing/2014/main" xmlns="" id="{46683DEE-25B8-44A8-9C8A-47F13E2C59A2}"/>
              </a:ext>
            </a:extLst>
          </p:cNvPr>
          <p:cNvSpPr/>
          <p:nvPr/>
        </p:nvSpPr>
        <p:spPr>
          <a:xfrm flipH="1">
            <a:off x="4591059" y="3159697"/>
            <a:ext cx="132783" cy="2062995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90" name="Rectangle: Rounded Corners 89">
            <a:extLst>
              <a:ext uri="{FF2B5EF4-FFF2-40B4-BE49-F238E27FC236}">
                <a16:creationId xmlns:a16="http://schemas.microsoft.com/office/drawing/2014/main" xmlns="" id="{D38D7B89-7DD5-476B-ACE9-A3AEAFADFB21}"/>
              </a:ext>
            </a:extLst>
          </p:cNvPr>
          <p:cNvSpPr/>
          <p:nvPr/>
        </p:nvSpPr>
        <p:spPr>
          <a:xfrm flipH="1">
            <a:off x="7551058" y="3151179"/>
            <a:ext cx="132783" cy="2062995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FF5F65A7-E87C-4A99-A282-7A387FB752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914377"/>
            <a:fld id="{6D5C25B8-5482-4EB2-A315-7C00F42D3129}" type="slidenum">
              <a:rPr lang="en-US">
                <a:solidFill>
                  <a:prstClr val="black"/>
                </a:solidFill>
                <a:latin typeface="Calibri"/>
              </a:rPr>
              <a:pPr defTabSz="914377"/>
              <a:t>8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91" name="Connector: Elbow 90">
            <a:extLst>
              <a:ext uri="{FF2B5EF4-FFF2-40B4-BE49-F238E27FC236}">
                <a16:creationId xmlns:a16="http://schemas.microsoft.com/office/drawing/2014/main" xmlns="" id="{3C32A286-40CF-4BEB-BAE6-2FA1B1EDF059}"/>
              </a:ext>
            </a:extLst>
          </p:cNvPr>
          <p:cNvCxnSpPr>
            <a:cxnSpLocks/>
          </p:cNvCxnSpPr>
          <p:nvPr/>
        </p:nvCxnSpPr>
        <p:spPr>
          <a:xfrm flipH="1" flipV="1">
            <a:off x="7107457" y="3604242"/>
            <a:ext cx="448753" cy="576447"/>
          </a:xfrm>
          <a:prstGeom prst="bentConnector2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51782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5C127A4-C337-E34F-8CF5-C2D489A24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Infrastructure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6A22760-EF1A-0C45-BABC-A1FA60707B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/>
            <a:r>
              <a:rPr lang="en-US" sz="2800" dirty="0"/>
              <a:t>Institute Programmatic Environmental Impact Study</a:t>
            </a:r>
          </a:p>
          <a:p>
            <a:pPr marL="342900" indent="-342900"/>
            <a:r>
              <a:rPr lang="en-US" sz="2800" dirty="0"/>
              <a:t>Pursue major upgrades to fragile infrastructure via a Capital Improvement Plan (e.g., ER deluge system &amp; waste water treatment; WR Coast Road culvert; NASA KSC bridge replacement; electrical grid upgrades)</a:t>
            </a:r>
          </a:p>
          <a:p>
            <a:pPr marL="342900" indent="-342900"/>
            <a:r>
              <a:rPr lang="en-US" sz="2800" dirty="0"/>
              <a:t>Explore designation as a Defense Manufacturing Community per NDAA 2019, Section 846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85784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AFSPC">
      <a:dk1>
        <a:sysClr val="windowText" lastClr="000000"/>
      </a:dk1>
      <a:lt1>
        <a:sysClr val="window" lastClr="FFFFFF"/>
      </a:lt1>
      <a:dk2>
        <a:srgbClr val="C0504D"/>
      </a:dk2>
      <a:lt2>
        <a:srgbClr val="FFFF00"/>
      </a:lt2>
      <a:accent1>
        <a:srgbClr val="1F497D"/>
      </a:accent1>
      <a:accent2>
        <a:srgbClr val="0000FF"/>
      </a:accent2>
      <a:accent3>
        <a:srgbClr val="BFBFBF"/>
      </a:accent3>
      <a:accent4>
        <a:srgbClr val="EEECE1"/>
      </a:accent4>
      <a:accent5>
        <a:srgbClr val="00B050"/>
      </a:accent5>
      <a:accent6>
        <a:srgbClr val="92D050"/>
      </a:accent6>
      <a:hlink>
        <a:srgbClr val="7030A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8301</TotalTime>
  <Words>1868</Words>
  <Application>Microsoft Office PowerPoint</Application>
  <PresentationFormat>Widescreen</PresentationFormat>
  <Paragraphs>316</Paragraphs>
  <Slides>16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Helvetica</vt:lpstr>
      <vt:lpstr>Wingdings</vt:lpstr>
      <vt:lpstr>1_Office Theme</vt:lpstr>
      <vt:lpstr>Custom Design</vt:lpstr>
      <vt:lpstr>Air Force Space Command (AFSPC) Range of the Future (ROTF)</vt:lpstr>
      <vt:lpstr>Background</vt:lpstr>
      <vt:lpstr>ROTF-Task Force</vt:lpstr>
      <vt:lpstr>ROTF 2018</vt:lpstr>
      <vt:lpstr>ROTF - Globally Competitive Ranges</vt:lpstr>
      <vt:lpstr>ROTF-TF Construct</vt:lpstr>
      <vt:lpstr>Architecture</vt:lpstr>
      <vt:lpstr>ROTF Single Architecture</vt:lpstr>
      <vt:lpstr>Infrastructure</vt:lpstr>
      <vt:lpstr>Policy</vt:lpstr>
      <vt:lpstr>Major Range Test Facility Base (MRTFB)</vt:lpstr>
      <vt:lpstr>Commercialization</vt:lpstr>
      <vt:lpstr>Organizational Construct</vt:lpstr>
      <vt:lpstr>Three Phase Transition to ROTF</vt:lpstr>
      <vt:lpstr>Summary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to Implement Range Vision 2028</dc:title>
  <dc:creator>Russ, Erin [USA]</dc:creator>
  <cp:lastModifiedBy>Robert W Seibold</cp:lastModifiedBy>
  <cp:revision>279</cp:revision>
  <cp:lastPrinted>2018-08-06T17:47:44Z</cp:lastPrinted>
  <dcterms:created xsi:type="dcterms:W3CDTF">2018-02-01T14:49:31Z</dcterms:created>
  <dcterms:modified xsi:type="dcterms:W3CDTF">2019-01-12T17:22:24Z</dcterms:modified>
</cp:coreProperties>
</file>