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37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31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3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81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31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87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1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3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7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4D1BE-A4D0-4E7F-8FFF-91CB6E99EFE4}" type="datetimeFigureOut">
              <a:rPr lang="en-US" smtClean="0"/>
              <a:t>2/7/2019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D2F7D-CFCE-40A8-B6E7-275D52581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95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nnualmeeting.mytrb.org/interactiveprogram/Details/10943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nnualmeeting.mytrb.org/interactiveprogram/Details/9901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nnualmeeting.mytrb.org/interactiveprogram/Details/10947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60387" y="660441"/>
            <a:ext cx="9827743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u="sng" dirty="0"/>
              <a:t>TRB 98th Annual Meeting, January 13-17, 2019, Convention Center, Washington, D.C.</a:t>
            </a:r>
            <a:endParaRPr lang="en-US" b="1" dirty="0"/>
          </a:p>
          <a:p>
            <a:pPr algn="ctr"/>
            <a:endParaRPr lang="en-US" b="1" dirty="0"/>
          </a:p>
          <a:p>
            <a:pPr algn="ctr">
              <a:spcAft>
                <a:spcPts val="600"/>
              </a:spcAft>
            </a:pPr>
            <a:r>
              <a:rPr lang="en-US" b="1" dirty="0"/>
              <a:t>Subcommittee on Commercial Space Transportation (CST), Transportation Research Board (TRB), National Academy of Sciences</a:t>
            </a:r>
          </a:p>
          <a:p>
            <a:r>
              <a:rPr lang="en-US" b="1" dirty="0"/>
              <a:t>1. Dr. Marcus Smith, The MITRE Corporation – Subcommittee Chair </a:t>
            </a:r>
          </a:p>
          <a:p>
            <a:r>
              <a:rPr lang="en-US" b="1" dirty="0"/>
              <a:t>2. Siegy Adler, Founder, SC Adler and Associates – Social Media</a:t>
            </a:r>
          </a:p>
          <a:p>
            <a:r>
              <a:rPr lang="en-US" b="1" dirty="0"/>
              <a:t>3. Dr. Ken Davidian, FAA-AST – Research </a:t>
            </a:r>
          </a:p>
          <a:p>
            <a:r>
              <a:rPr lang="en-US" b="1" dirty="0"/>
              <a:t>4. Dr. Diane Howard, Embry-Riddle Aeronautical University – Planning</a:t>
            </a:r>
          </a:p>
          <a:p>
            <a:r>
              <a:rPr lang="en-US" b="1" dirty="0"/>
              <a:t>5. Dr. Sarah Hubbard, Purdue University – Research </a:t>
            </a:r>
          </a:p>
          <a:p>
            <a:r>
              <a:rPr lang="en-US" b="1" dirty="0"/>
              <a:t>6. Ryan Nalty, Transport Policy Specialist</a:t>
            </a:r>
          </a:p>
          <a:p>
            <a:r>
              <a:rPr lang="en-US" b="1" dirty="0"/>
              <a:t>7. Richard Rogers, RS&amp;H, Inc. – Membership </a:t>
            </a:r>
          </a:p>
          <a:p>
            <a:r>
              <a:rPr lang="en-US" b="1" dirty="0"/>
              <a:t>8. Bob Seibold, The Aerospace Corporation – Secretary </a:t>
            </a:r>
          </a:p>
          <a:p>
            <a:r>
              <a:rPr lang="en-US" b="1" dirty="0"/>
              <a:t>9. Dr. William Tippin,</a:t>
            </a:r>
            <a:r>
              <a:rPr lang="en-US" dirty="0"/>
              <a:t> </a:t>
            </a:r>
            <a:r>
              <a:rPr lang="en-US" b="1" dirty="0"/>
              <a:t>Webster University – Research </a:t>
            </a:r>
          </a:p>
        </p:txBody>
      </p:sp>
      <p:pic>
        <p:nvPicPr>
          <p:cNvPr id="3" name="Picture 2" descr="C:\Users\rws25472\AppData\Local\Microsoft\Windows\INetCache\Content.Word\0.jpg">
            <a:extLst>
              <a:ext uri="{FF2B5EF4-FFF2-40B4-BE49-F238E27FC236}">
                <a16:creationId xmlns:a16="http://schemas.microsoft.com/office/drawing/2014/main" id="{3A0258F3-5E6F-49C9-A739-A743785D806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25" y="4546181"/>
            <a:ext cx="1311910" cy="13119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54F93B3-96FB-42EC-A61B-6F1146DB820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057" y="4546181"/>
            <a:ext cx="1258570" cy="1581150"/>
          </a:xfrm>
          <a:prstGeom prst="rect">
            <a:avLst/>
          </a:prstGeom>
          <a:noFill/>
        </p:spPr>
      </p:pic>
      <p:pic>
        <p:nvPicPr>
          <p:cNvPr id="6" name="Picture 5" descr="http://commercialspace.pbworks.com/f/1427653409/Davidian%2C%20Ken%2005%20Hi-Res.jpg">
            <a:extLst>
              <a:ext uri="{FF2B5EF4-FFF2-40B4-BE49-F238E27FC236}">
                <a16:creationId xmlns:a16="http://schemas.microsoft.com/office/drawing/2014/main" id="{AFE4212D-E1A2-4906-B517-0F70E50C29C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071" y="4537926"/>
            <a:ext cx="1221736" cy="166542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51EED3-E96C-432D-AD56-6341DC5ED32E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99" y="4546181"/>
            <a:ext cx="1241365" cy="1572895"/>
          </a:xfrm>
          <a:prstGeom prst="rect">
            <a:avLst/>
          </a:prstGeom>
        </p:spPr>
      </p:pic>
      <p:pic>
        <p:nvPicPr>
          <p:cNvPr id="8" name="Picture 7" descr="picture-1224-1510777993">
            <a:extLst>
              <a:ext uri="{FF2B5EF4-FFF2-40B4-BE49-F238E27FC236}">
                <a16:creationId xmlns:a16="http://schemas.microsoft.com/office/drawing/2014/main" id="{4BCAE675-C6B6-4264-9D73-0D05B0E42598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099" y="4528929"/>
            <a:ext cx="1235102" cy="1590148"/>
          </a:xfrm>
          <a:prstGeom prst="rect">
            <a:avLst/>
          </a:prstGeom>
          <a:noFill/>
        </p:spPr>
      </p:pic>
      <p:pic>
        <p:nvPicPr>
          <p:cNvPr id="9" name="Picture 8" descr="\\colofile01\Vision\CMS\portraits\print_quality\Rogers_Rick.JPG">
            <a:extLst>
              <a:ext uri="{FF2B5EF4-FFF2-40B4-BE49-F238E27FC236}">
                <a16:creationId xmlns:a16="http://schemas.microsoft.com/office/drawing/2014/main" id="{20F263C5-7490-4917-A2D1-5E61137CF761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7367" y="4526388"/>
            <a:ext cx="1297940" cy="12979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 descr="Seibold Photo3">
            <a:extLst>
              <a:ext uri="{FF2B5EF4-FFF2-40B4-BE49-F238E27FC236}">
                <a16:creationId xmlns:a16="http://schemas.microsoft.com/office/drawing/2014/main" id="{AFDEAAD1-9CF0-4DC8-99C1-E58296D495C1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1237" y="4537926"/>
            <a:ext cx="1291957" cy="1311910"/>
          </a:xfrm>
          <a:prstGeom prst="rect">
            <a:avLst/>
          </a:prstGeom>
          <a:noFill/>
          <a:ln w="6350" cmpd="sng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E27A353-2DEE-4467-B979-F7065D80A5BE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1638" y="4546181"/>
            <a:ext cx="1295400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162F9A0-48F0-46BB-9B67-BF2567F7C4E1}"/>
              </a:ext>
            </a:extLst>
          </p:cNvPr>
          <p:cNvSpPr txBox="1"/>
          <p:nvPr/>
        </p:nvSpPr>
        <p:spPr>
          <a:xfrm>
            <a:off x="846045" y="5910530"/>
            <a:ext cx="3244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032DFD-C8F9-4B35-A21A-C77E0000B9C4}"/>
              </a:ext>
            </a:extLst>
          </p:cNvPr>
          <p:cNvSpPr txBox="1"/>
          <p:nvPr/>
        </p:nvSpPr>
        <p:spPr>
          <a:xfrm>
            <a:off x="2345901" y="6119076"/>
            <a:ext cx="281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1BF9D-EE60-4646-B259-FFA09A9F3675}"/>
              </a:ext>
            </a:extLst>
          </p:cNvPr>
          <p:cNvSpPr txBox="1"/>
          <p:nvPr/>
        </p:nvSpPr>
        <p:spPr>
          <a:xfrm>
            <a:off x="3734734" y="621872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36A54E-D205-4FD4-865D-681BB931D76C}"/>
              </a:ext>
            </a:extLst>
          </p:cNvPr>
          <p:cNvSpPr txBox="1"/>
          <p:nvPr/>
        </p:nvSpPr>
        <p:spPr>
          <a:xfrm>
            <a:off x="5168852" y="61062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E4297E-99D3-49A6-AB3E-F9E3CCF75B3B}"/>
              </a:ext>
            </a:extLst>
          </p:cNvPr>
          <p:cNvSpPr txBox="1"/>
          <p:nvPr/>
        </p:nvSpPr>
        <p:spPr>
          <a:xfrm>
            <a:off x="6614892" y="61062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E2A509-28EB-4845-B8CA-8F819A0504D7}"/>
              </a:ext>
            </a:extLst>
          </p:cNvPr>
          <p:cNvSpPr txBox="1"/>
          <p:nvPr/>
        </p:nvSpPr>
        <p:spPr>
          <a:xfrm>
            <a:off x="8107730" y="58243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79F8D5C-E7BC-46FE-8754-382701B3D315}"/>
              </a:ext>
            </a:extLst>
          </p:cNvPr>
          <p:cNvSpPr txBox="1"/>
          <p:nvPr/>
        </p:nvSpPr>
        <p:spPr>
          <a:xfrm>
            <a:off x="9600568" y="58580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2BC574-5E19-4C1B-AA98-1470C0F0D88A}"/>
              </a:ext>
            </a:extLst>
          </p:cNvPr>
          <p:cNvSpPr txBox="1"/>
          <p:nvPr/>
        </p:nvSpPr>
        <p:spPr>
          <a:xfrm>
            <a:off x="11079892" y="58340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417337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0919" y="921313"/>
            <a:ext cx="1009958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u="sng" dirty="0">
                <a:solidFill>
                  <a:srgbClr val="FF0000"/>
                </a:solidFill>
              </a:rPr>
              <a:t>A DAY IN SPACE, 1 of 3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u="sng" dirty="0"/>
          </a:p>
          <a:p>
            <a:r>
              <a:rPr lang="en-US" u="sng" dirty="0"/>
              <a:t>SESSION</a:t>
            </a:r>
            <a:r>
              <a:rPr lang="en-US" dirty="0"/>
              <a:t>: Commercial Space Transportation to Low Earth Orbit and Beyond</a:t>
            </a:r>
            <a:endParaRPr lang="en-US" b="1" dirty="0"/>
          </a:p>
          <a:p>
            <a:r>
              <a:rPr lang="en-US" dirty="0"/>
              <a:t>Wednesday January 16, 8:00 AM - 9:45 AM </a:t>
            </a:r>
          </a:p>
          <a:p>
            <a:r>
              <a:rPr lang="en-US" dirty="0"/>
              <a:t>Convention Center, Room 143A</a:t>
            </a:r>
            <a:br>
              <a:rPr lang="en-US" dirty="0"/>
            </a:br>
            <a:r>
              <a:rPr lang="en-US" dirty="0"/>
              <a:t>Bob Seibold, Aerospace Corporation, presiding</a:t>
            </a:r>
          </a:p>
          <a:p>
            <a:endParaRPr lang="en-US" dirty="0"/>
          </a:p>
          <a:p>
            <a:r>
              <a:rPr lang="en-US" u="sng" dirty="0"/>
              <a:t>PANELISTS</a:t>
            </a:r>
            <a:r>
              <a:rPr lang="en-US" dirty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Carlos Niederstrasser, Northrop Grumman Innovation Systems – “Comprehensive Update on Domestic and International Small Launchers”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Todd Master, DARPA/TTO – “DARPA Launch Challenge Update”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Sima Fishman, Euroconsult USA – “Satellite Demand for Small Launchers”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trike="sngStrike" dirty="0"/>
              <a:t>Dr. Ravi Chaudhary, FAA Office of Commercial Space Transportation – “Streamlining Licensing and Regulation of Commercial Launches, Reentries, and Spaceports”</a:t>
            </a:r>
            <a:r>
              <a:rPr lang="en-US" dirty="0"/>
              <a:t> </a:t>
            </a:r>
            <a:r>
              <a:rPr lang="en-US" i="1" dirty="0"/>
              <a:t>(withdrawn because of government shutdown)</a:t>
            </a:r>
            <a:endParaRPr lang="en-US" i="1" u="sng" strike="sngStrike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Oscar Garcia, Chairman, InterFlight Global Corporation – “Development of International Standards by ASTM International Committee F47 on Commercial Spaceflight”</a:t>
            </a:r>
          </a:p>
          <a:p>
            <a:pPr lvl="0"/>
            <a:endParaRPr lang="en-US" dirty="0">
              <a:hlinkClick r:id="rId2"/>
            </a:endParaRPr>
          </a:p>
          <a:p>
            <a:r>
              <a:rPr lang="en-US" u="sng" dirty="0">
                <a:hlinkClick r:id="rId2"/>
              </a:rPr>
              <a:t>https://annualmeeting.mytrb.org/interactiveprogram/Details/10943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63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156" y="917187"/>
            <a:ext cx="1008311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u="sng" dirty="0">
                <a:solidFill>
                  <a:srgbClr val="FF0000"/>
                </a:solidFill>
              </a:rPr>
              <a:t>A DAY IN SPACE, 2 OF 3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u="sng" dirty="0"/>
          </a:p>
          <a:p>
            <a:r>
              <a:rPr lang="en-US" u="sng" dirty="0"/>
              <a:t>SUBCOMMITTEE MEETING</a:t>
            </a:r>
            <a:r>
              <a:rPr lang="en-US" dirty="0"/>
              <a:t>: Commercial Space Transportation, AV010(1), Joint Subcommittee of AV010, AV060, AV020</a:t>
            </a:r>
          </a:p>
          <a:p>
            <a:r>
              <a:rPr lang="en-US" dirty="0"/>
              <a:t>Wednesday January 16, 10:15 AM - 12:00 PM </a:t>
            </a:r>
          </a:p>
          <a:p>
            <a:r>
              <a:rPr lang="en-US" dirty="0"/>
              <a:t>Marriott Marquis, Treasury Room (Level 4)</a:t>
            </a:r>
          </a:p>
          <a:p>
            <a:r>
              <a:rPr lang="en-US" dirty="0"/>
              <a:t>Team presiding for Dr. Marcus Smith, MITRE Corp.: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Bob Seibold, Aerospace Corp.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Dr. Diane Howard, Embry-Riddle Aeronautical University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Dr. Ken Davidian, FAA Office of Commercial Space Transportation</a:t>
            </a:r>
          </a:p>
          <a:p>
            <a:endParaRPr lang="en-US" u="sng" dirty="0"/>
          </a:p>
          <a:p>
            <a:r>
              <a:rPr lang="en-US" u="sng" dirty="0"/>
              <a:t>GUEST SPEAKERS</a:t>
            </a:r>
            <a:r>
              <a:rPr lang="en-US" dirty="0"/>
              <a:t>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Dr. Micah Downing, Chief Scientist, Blue Ridge Research &amp; Consulting – “Commercial Space Operations Noise Modeling and Measurements”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Richard Lamb, Aerospace Corp. – “Range of the Future (ROTF)”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trike="sngStrike" dirty="0"/>
              <a:t>Dr. Ken Davidian, FAA Office of Commercial Space Transportation – “Identifying the Needs of an Emerging Industry”</a:t>
            </a:r>
            <a:r>
              <a:rPr lang="en-US" dirty="0"/>
              <a:t> </a:t>
            </a:r>
            <a:r>
              <a:rPr lang="en-US" i="1" dirty="0"/>
              <a:t>(withdrawn because of government shutdown)</a:t>
            </a:r>
          </a:p>
          <a:p>
            <a:pPr lvl="0"/>
            <a:endParaRPr lang="en-US" dirty="0"/>
          </a:p>
          <a:p>
            <a:pPr lvl="0"/>
            <a:r>
              <a:rPr lang="en-US" u="sng" dirty="0">
                <a:hlinkClick r:id="rId2"/>
              </a:rPr>
              <a:t>https://annualmeeting.mytrb.org/interactiveprogram/Details/9901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915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156" y="917187"/>
            <a:ext cx="1008311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u="sng" dirty="0">
                <a:solidFill>
                  <a:srgbClr val="FF0000"/>
                </a:solidFill>
              </a:rPr>
              <a:t>A DAY IN SPACE, 3 OF 3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u="sng" dirty="0"/>
          </a:p>
          <a:p>
            <a:r>
              <a:rPr lang="en-US" u="sng" dirty="0"/>
              <a:t>SESSION</a:t>
            </a:r>
            <a:r>
              <a:rPr lang="en-US" dirty="0"/>
              <a:t>: Behind the Scenes of a Commercial Space Launch</a:t>
            </a:r>
          </a:p>
          <a:p>
            <a:r>
              <a:rPr lang="en-US" dirty="0"/>
              <a:t>Wednesday January 16, 2:30 PM - 4:00 PM</a:t>
            </a:r>
          </a:p>
          <a:p>
            <a:r>
              <a:rPr lang="en-US" dirty="0"/>
              <a:t>Convention Center, Room 143A</a:t>
            </a:r>
          </a:p>
          <a:p>
            <a:r>
              <a:rPr lang="en-US" dirty="0"/>
              <a:t>Dr. Sarah Hubbard, Purdue University, presiding</a:t>
            </a:r>
          </a:p>
          <a:p>
            <a:endParaRPr lang="en-US" dirty="0"/>
          </a:p>
          <a:p>
            <a:r>
              <a:rPr lang="en-US" u="sng" dirty="0"/>
              <a:t>PANELISTS</a:t>
            </a:r>
            <a:r>
              <a:rPr lang="en-US" dirty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Dean Fulmer, MITRE Corp. – “Forecasting the Effect of Space Launches on the NAS”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Dr. Steven Collicott, Purdue University – “Sub-orbital Experiments”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Chris Oswald, Senior Vice President for Safety and Regulatory Affairs, Airports Council International, North America, “Making Space for Space – Airport Operators’ Perspectives”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trike="sngStrike" dirty="0"/>
              <a:t>Stacey Zee, FAA Office of Commercial Space Transportation – “Environmental Challenges for Launch Activities”</a:t>
            </a:r>
            <a:r>
              <a:rPr lang="en-US" dirty="0"/>
              <a:t> </a:t>
            </a:r>
            <a:r>
              <a:rPr lang="en-US" i="1" dirty="0"/>
              <a:t>(withdrawn because of government shutdown)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Ariane Cornell, Blue Origin – “Marketing Commercial Space Activities”</a:t>
            </a:r>
          </a:p>
          <a:p>
            <a:pPr lvl="0"/>
            <a:endParaRPr lang="en-US" dirty="0"/>
          </a:p>
          <a:p>
            <a:r>
              <a:rPr lang="en-US" u="sng" dirty="0">
                <a:hlinkClick r:id="rId2"/>
              </a:rPr>
              <a:t>https://annualmeeting.mytrb.org/interactiveprogram/Details/10947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494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377</Words>
  <Application>Microsoft Office PowerPoint</Application>
  <PresentationFormat>Widescreen</PresentationFormat>
  <Paragraphs>65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W Seibold</dc:creator>
  <cp:lastModifiedBy>Adler, Siegfried</cp:lastModifiedBy>
  <cp:revision>16</cp:revision>
  <dcterms:created xsi:type="dcterms:W3CDTF">2017-12-26T22:46:04Z</dcterms:created>
  <dcterms:modified xsi:type="dcterms:W3CDTF">2019-02-07T15:39:15Z</dcterms:modified>
</cp:coreProperties>
</file>